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191"/>
  </p:notesMasterIdLst>
  <p:handoutMasterIdLst>
    <p:handoutMasterId r:id="rId19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439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2" r:id="rId26"/>
    <p:sldId id="440" r:id="rId27"/>
    <p:sldId id="441" r:id="rId28"/>
    <p:sldId id="44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444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446" r:id="rId92"/>
    <p:sldId id="344" r:id="rId93"/>
    <p:sldId id="447" r:id="rId94"/>
    <p:sldId id="345" r:id="rId95"/>
    <p:sldId id="448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445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  <p:sldId id="423" r:id="rId175"/>
    <p:sldId id="424" r:id="rId176"/>
    <p:sldId id="425" r:id="rId177"/>
    <p:sldId id="426" r:id="rId178"/>
    <p:sldId id="427" r:id="rId179"/>
    <p:sldId id="428" r:id="rId180"/>
    <p:sldId id="429" r:id="rId181"/>
    <p:sldId id="430" r:id="rId182"/>
    <p:sldId id="431" r:id="rId183"/>
    <p:sldId id="432" r:id="rId184"/>
    <p:sldId id="433" r:id="rId185"/>
    <p:sldId id="434" r:id="rId186"/>
    <p:sldId id="435" r:id="rId187"/>
    <p:sldId id="436" r:id="rId188"/>
    <p:sldId id="437" r:id="rId189"/>
    <p:sldId id="438" r:id="rId190"/>
  </p:sldIdLst>
  <p:sldSz cx="10083800" cy="7556500"/>
  <p:notesSz cx="10083800" cy="7556500"/>
  <p:defaultTextStyle>
    <a:defPPr>
      <a:defRPr lang="en-US"/>
    </a:defPPr>
    <a:lvl1pPr marL="0" algn="l" defTabSz="4571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05" algn="l" defTabSz="4571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10" algn="l" defTabSz="4571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15" algn="l" defTabSz="4571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20" algn="l" defTabSz="4571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26" algn="l" defTabSz="4571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32" algn="l" defTabSz="4571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37" algn="l" defTabSz="4571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42" algn="l" defTabSz="4571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141" autoAdjust="0"/>
  </p:normalViewPr>
  <p:slideViewPr>
    <p:cSldViewPr>
      <p:cViewPr varScale="1">
        <p:scale>
          <a:sx n="60" d="100"/>
          <a:sy n="60" d="100"/>
        </p:scale>
        <p:origin x="1506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91" Type="http://schemas.openxmlformats.org/officeDocument/2006/relationships/notesMaster" Target="notesMasters/notesMaster1.xml"/><Relationship Id="rId196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handoutMaster" Target="handoutMasters/handout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93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theme" Target="theme/theme1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70388" cy="377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711825" y="0"/>
            <a:ext cx="4370388" cy="377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667C76-4283-D442-9141-A56FF1870961}" type="datetime1">
              <a:rPr lang="en-CA" smtClean="0"/>
              <a:t>04/01/2017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7177088"/>
            <a:ext cx="4370388" cy="377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711825" y="7177088"/>
            <a:ext cx="4370388" cy="377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4EBFE-4002-1E42-8950-D73B58B41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249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70388" cy="377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11825" y="0"/>
            <a:ext cx="4370388" cy="377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5567AD-FD66-8F47-8A7E-68DCB67729FE}" type="datetime1">
              <a:rPr lang="en-CA" smtClean="0"/>
              <a:t>04/01/2017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51188" y="566738"/>
            <a:ext cx="3781425" cy="2833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8063" y="3589338"/>
            <a:ext cx="8067675" cy="3400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177088"/>
            <a:ext cx="4370388" cy="377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11825" y="7177088"/>
            <a:ext cx="4370388" cy="377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3EDF4-6823-924F-8FB1-DB94D403D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4024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05" algn="l" defTabSz="4571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10" algn="l" defTabSz="4571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15" algn="l" defTabSz="4571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20" algn="l" defTabSz="4571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526" algn="l" defTabSz="4571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632" algn="l" defTabSz="4571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37" algn="l" defTabSz="4571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842" algn="l" defTabSz="4571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51188" y="566738"/>
            <a:ext cx="3781425" cy="2833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3EDF4-6823-924F-8FB1-DB94D403D2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47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1976 la 1er carte a puce microcircuit </a:t>
            </a:r>
            <a:r>
              <a:rPr lang="en-US" baseline="0" dirty="0" err="1" smtClean="0"/>
              <a:t>est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developpe</a:t>
            </a:r>
            <a:r>
              <a:rPr lang="en-US" baseline="0" dirty="0" smtClean="0"/>
              <a:t> : Bull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1978 la 1er carte avec</a:t>
            </a:r>
            <a:r>
              <a:rPr lang="en-US" baseline="0" dirty="0" smtClean="0"/>
              <a:t> micro-pro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Pouvoir</a:t>
            </a:r>
            <a:r>
              <a:rPr lang="en-US" dirty="0" smtClean="0"/>
              <a:t> </a:t>
            </a:r>
            <a:r>
              <a:rPr lang="en-US" dirty="0" err="1" smtClean="0"/>
              <a:t>francais</a:t>
            </a:r>
            <a:r>
              <a:rPr lang="en-US" baseline="0" dirty="0" smtClean="0"/>
              <a:t> on </a:t>
            </a:r>
            <a:r>
              <a:rPr lang="en-US" baseline="0" dirty="0" err="1" smtClean="0"/>
              <a:t>soutenu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deux</a:t>
            </a:r>
            <a:r>
              <a:rPr lang="en-US" baseline="0" dirty="0" smtClean="0"/>
              <a:t> project</a:t>
            </a:r>
          </a:p>
          <a:p>
            <a:pPr marL="628555" lvl="1" indent="-171450">
              <a:buFontTx/>
              <a:buChar char="-"/>
            </a:pPr>
            <a:r>
              <a:rPr lang="en-US" baseline="0" dirty="0" smtClean="0"/>
              <a:t>Carte </a:t>
            </a:r>
            <a:r>
              <a:rPr lang="en-US" baseline="0" dirty="0" err="1" smtClean="0"/>
              <a:t>bancaire</a:t>
            </a:r>
            <a:r>
              <a:rPr lang="en-US" baseline="0" dirty="0" smtClean="0"/>
              <a:t>=&gt; EMV</a:t>
            </a:r>
          </a:p>
          <a:p>
            <a:pPr marL="628555" lvl="1" indent="-171450">
              <a:buFontTx/>
              <a:buChar char="-"/>
            </a:pPr>
            <a:r>
              <a:rPr lang="en-US" baseline="0" dirty="0" smtClean="0"/>
              <a:t>Carte </a:t>
            </a:r>
            <a:r>
              <a:rPr lang="en-US" baseline="0" dirty="0" err="1" smtClean="0"/>
              <a:t>telephonique</a:t>
            </a:r>
            <a:r>
              <a:rPr lang="en-US" baseline="0" dirty="0" smtClean="0"/>
              <a:t> =&gt; PTT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3EDF4-6823-924F-8FB1-DB94D403D2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53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11.11 =&gt; SIM and high level</a:t>
            </a:r>
            <a:r>
              <a:rPr lang="en-US" baseline="0" dirty="0" smtClean="0"/>
              <a:t> description of command</a:t>
            </a:r>
          </a:p>
          <a:p>
            <a:r>
              <a:rPr lang="en-US" dirty="0" smtClean="0"/>
              <a:t>11.14 =&gt; allow</a:t>
            </a:r>
            <a:r>
              <a:rPr lang="en-US" baseline="0" dirty="0" smtClean="0"/>
              <a:t> interaction with end user</a:t>
            </a:r>
          </a:p>
          <a:p>
            <a:r>
              <a:rPr lang="en-US" dirty="0" smtClean="0"/>
              <a:t>03.19 =&gt; SIM API </a:t>
            </a:r>
            <a:r>
              <a:rPr lang="en-US" dirty="0" err="1" smtClean="0"/>
              <a:t>Javacard</a:t>
            </a:r>
            <a:r>
              <a:rPr lang="en-US" baseline="0" dirty="0" smtClean="0"/>
              <a:t> specification </a:t>
            </a:r>
          </a:p>
          <a:p>
            <a:r>
              <a:rPr lang="en-US" baseline="0" dirty="0" smtClean="0"/>
              <a:t>102 241 =&gt;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3EDF4-6823-924F-8FB1-DB94D403D2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276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285" y="2347413"/>
            <a:ext cx="8571230" cy="16197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570" y="4282016"/>
            <a:ext cx="7058660" cy="19311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8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7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6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0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0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A0272-918B-6C45-B28C-EC1282011C46}" type="datetime1">
              <a:rPr lang="en-CA" smtClean="0"/>
              <a:t>04/01/2017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04428">
              <a:lnSpc>
                <a:spcPts val="1505"/>
              </a:lnSpc>
            </a:pPr>
            <a:fld id="{81D60167-4931-47E6-BA6A-407CBD079E47}" type="slidenum">
              <a:rPr lang="uk-UA" smtClean="0"/>
              <a:pPr marL="204428">
                <a:lnSpc>
                  <a:spcPts val="1505"/>
                </a:lnSpc>
              </a:pPr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63223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AC257-DFBE-BF42-BA2E-5F8A1CD49713}" type="datetime1">
              <a:rPr lang="en-CA" smtClean="0"/>
              <a:t>04/01/2017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04428">
              <a:lnSpc>
                <a:spcPts val="1505"/>
              </a:lnSpc>
            </a:pPr>
            <a:fld id="{81D60167-4931-47E6-BA6A-407CBD079E47}" type="slidenum">
              <a:rPr lang="uk-UA" smtClean="0"/>
              <a:pPr marL="204428">
                <a:lnSpc>
                  <a:spcPts val="1505"/>
                </a:lnSpc>
              </a:pPr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703709944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10755" y="302613"/>
            <a:ext cx="2268855" cy="64475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190" y="302613"/>
            <a:ext cx="6638502" cy="64475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AC257-DFBE-BF42-BA2E-5F8A1CD49713}" type="datetime1">
              <a:rPr lang="en-CA" smtClean="0"/>
              <a:t>04/01/2017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04428">
              <a:lnSpc>
                <a:spcPts val="1505"/>
              </a:lnSpc>
            </a:pPr>
            <a:fld id="{81D60167-4931-47E6-BA6A-407CBD079E47}" type="slidenum">
              <a:rPr lang="uk-UA" smtClean="0"/>
              <a:pPr marL="204428">
                <a:lnSpc>
                  <a:spcPts val="1505"/>
                </a:lnSpc>
              </a:pPr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383778051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BFFA7-2A27-1943-BBB3-1A60B1D95BC6}" type="datetime1">
              <a:rPr lang="en-CA" smtClean="0"/>
              <a:t>04/01/2017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04428">
              <a:lnSpc>
                <a:spcPts val="1505"/>
              </a:lnSpc>
            </a:pPr>
            <a:fld id="{81D60167-4931-47E6-BA6A-407CBD079E47}" type="slidenum">
              <a:rPr lang="uk-UA" smtClean="0"/>
              <a:pPr marL="204428">
                <a:lnSpc>
                  <a:spcPts val="1505"/>
                </a:lnSpc>
              </a:pPr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69673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551" y="4855754"/>
            <a:ext cx="8571230" cy="1500805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551" y="3202770"/>
            <a:ext cx="8571230" cy="1652984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386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0773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1160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201546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51933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302320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52706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403093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AC257-DFBE-BF42-BA2E-5F8A1CD49713}" type="datetime1">
              <a:rPr lang="en-CA" smtClean="0"/>
              <a:t>04/01/2017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04428">
              <a:lnSpc>
                <a:spcPts val="1505"/>
              </a:lnSpc>
            </a:pPr>
            <a:fld id="{81D60167-4931-47E6-BA6A-407CBD079E47}" type="slidenum">
              <a:rPr lang="uk-UA" smtClean="0"/>
              <a:pPr marL="204428">
                <a:lnSpc>
                  <a:spcPts val="1505"/>
                </a:lnSpc>
              </a:pPr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865749445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190" y="1763186"/>
            <a:ext cx="4453678" cy="4986941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932" y="1763186"/>
            <a:ext cx="4453678" cy="4986941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0B16C-73CC-5C43-896E-825A9520D3DB}" type="datetime1">
              <a:rPr lang="en-CA" smtClean="0"/>
              <a:t>04/01/2017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04428">
              <a:lnSpc>
                <a:spcPts val="1505"/>
              </a:lnSpc>
            </a:pPr>
            <a:fld id="{81D60167-4931-47E6-BA6A-407CBD079E47}" type="slidenum">
              <a:rPr lang="uk-UA" smtClean="0"/>
              <a:pPr marL="204428">
                <a:lnSpc>
                  <a:spcPts val="1505"/>
                </a:lnSpc>
              </a:pPr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41782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190" y="1691467"/>
            <a:ext cx="4455430" cy="704923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503868" indent="0">
              <a:buNone/>
              <a:defRPr sz="2200" b="1"/>
            </a:lvl2pPr>
            <a:lvl3pPr marL="1007734" indent="0">
              <a:buNone/>
              <a:defRPr sz="2000" b="1"/>
            </a:lvl3pPr>
            <a:lvl4pPr marL="1511602" indent="0">
              <a:buNone/>
              <a:defRPr sz="1800" b="1"/>
            </a:lvl4pPr>
            <a:lvl5pPr marL="2015468" indent="0">
              <a:buNone/>
              <a:defRPr sz="1800" b="1"/>
            </a:lvl5pPr>
            <a:lvl6pPr marL="2519335" indent="0">
              <a:buNone/>
              <a:defRPr sz="1800" b="1"/>
            </a:lvl6pPr>
            <a:lvl7pPr marL="3023201" indent="0">
              <a:buNone/>
              <a:defRPr sz="1800" b="1"/>
            </a:lvl7pPr>
            <a:lvl8pPr marL="3527069" indent="0">
              <a:buNone/>
              <a:defRPr sz="1800" b="1"/>
            </a:lvl8pPr>
            <a:lvl9pPr marL="4030936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190" y="2396390"/>
            <a:ext cx="4455430" cy="435373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2433" y="1691467"/>
            <a:ext cx="4457180" cy="704923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503868" indent="0">
              <a:buNone/>
              <a:defRPr sz="2200" b="1"/>
            </a:lvl2pPr>
            <a:lvl3pPr marL="1007734" indent="0">
              <a:buNone/>
              <a:defRPr sz="2000" b="1"/>
            </a:lvl3pPr>
            <a:lvl4pPr marL="1511602" indent="0">
              <a:buNone/>
              <a:defRPr sz="1800" b="1"/>
            </a:lvl4pPr>
            <a:lvl5pPr marL="2015468" indent="0">
              <a:buNone/>
              <a:defRPr sz="1800" b="1"/>
            </a:lvl5pPr>
            <a:lvl6pPr marL="2519335" indent="0">
              <a:buNone/>
              <a:defRPr sz="1800" b="1"/>
            </a:lvl6pPr>
            <a:lvl7pPr marL="3023201" indent="0">
              <a:buNone/>
              <a:defRPr sz="1800" b="1"/>
            </a:lvl7pPr>
            <a:lvl8pPr marL="3527069" indent="0">
              <a:buNone/>
              <a:defRPr sz="1800" b="1"/>
            </a:lvl8pPr>
            <a:lvl9pPr marL="4030936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2433" y="2396390"/>
            <a:ext cx="4457180" cy="435373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AC257-DFBE-BF42-BA2E-5F8A1CD49713}" type="datetime1">
              <a:rPr lang="en-CA" smtClean="0"/>
              <a:t>04/01/2017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04428">
              <a:lnSpc>
                <a:spcPts val="1505"/>
              </a:lnSpc>
            </a:pPr>
            <a:fld id="{81D60167-4931-47E6-BA6A-407CBD079E47}" type="slidenum">
              <a:rPr lang="uk-UA" smtClean="0"/>
              <a:pPr marL="204428">
                <a:lnSpc>
                  <a:spcPts val="1505"/>
                </a:lnSpc>
              </a:pPr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1977469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B8608-D1A0-4747-8A18-D6F7202FE210}" type="datetime1">
              <a:rPr lang="en-CA" smtClean="0"/>
              <a:t>04/01/2017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04428">
              <a:lnSpc>
                <a:spcPts val="1505"/>
              </a:lnSpc>
            </a:pPr>
            <a:fld id="{81D60167-4931-47E6-BA6A-407CBD079E47}" type="slidenum">
              <a:rPr lang="uk-UA" smtClean="0"/>
              <a:pPr marL="204428">
                <a:lnSpc>
                  <a:spcPts val="1505"/>
                </a:lnSpc>
              </a:pPr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1868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793D0-30A5-224A-983E-EEA3306C8883}" type="datetime1">
              <a:rPr lang="en-CA" smtClean="0"/>
              <a:t>04/01/2017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04428">
              <a:lnSpc>
                <a:spcPts val="1505"/>
              </a:lnSpc>
            </a:pPr>
            <a:fld id="{81D60167-4931-47E6-BA6A-407CBD079E47}" type="slidenum">
              <a:rPr lang="uk-UA" smtClean="0"/>
              <a:pPr marL="204428">
                <a:lnSpc>
                  <a:spcPts val="1505"/>
                </a:lnSpc>
              </a:pPr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95377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193" y="300863"/>
            <a:ext cx="3317501" cy="1280407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2486" y="300864"/>
            <a:ext cx="5637124" cy="6449263"/>
          </a:xfrm>
        </p:spPr>
        <p:txBody>
          <a:bodyPr/>
          <a:lstStyle>
            <a:lvl1pPr>
              <a:defRPr sz="3500"/>
            </a:lvl1pPr>
            <a:lvl2pPr>
              <a:defRPr sz="3100"/>
            </a:lvl2pPr>
            <a:lvl3pPr>
              <a:defRPr sz="26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193" y="1581268"/>
            <a:ext cx="3317501" cy="5168856"/>
          </a:xfrm>
        </p:spPr>
        <p:txBody>
          <a:bodyPr/>
          <a:lstStyle>
            <a:lvl1pPr marL="0" indent="0">
              <a:buNone/>
              <a:defRPr sz="1500"/>
            </a:lvl1pPr>
            <a:lvl2pPr marL="503868" indent="0">
              <a:buNone/>
              <a:defRPr sz="1300"/>
            </a:lvl2pPr>
            <a:lvl3pPr marL="1007734" indent="0">
              <a:buNone/>
              <a:defRPr sz="1100"/>
            </a:lvl3pPr>
            <a:lvl4pPr marL="1511602" indent="0">
              <a:buNone/>
              <a:defRPr sz="1000"/>
            </a:lvl4pPr>
            <a:lvl5pPr marL="2015468" indent="0">
              <a:buNone/>
              <a:defRPr sz="1000"/>
            </a:lvl5pPr>
            <a:lvl6pPr marL="2519335" indent="0">
              <a:buNone/>
              <a:defRPr sz="1000"/>
            </a:lvl6pPr>
            <a:lvl7pPr marL="3023201" indent="0">
              <a:buNone/>
              <a:defRPr sz="1000"/>
            </a:lvl7pPr>
            <a:lvl8pPr marL="3527069" indent="0">
              <a:buNone/>
              <a:defRPr sz="1000"/>
            </a:lvl8pPr>
            <a:lvl9pPr marL="4030936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AC257-DFBE-BF42-BA2E-5F8A1CD49713}" type="datetime1">
              <a:rPr lang="en-CA" smtClean="0"/>
              <a:t>04/01/2017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04428">
              <a:lnSpc>
                <a:spcPts val="1505"/>
              </a:lnSpc>
            </a:pPr>
            <a:fld id="{81D60167-4931-47E6-BA6A-407CBD079E47}" type="slidenum">
              <a:rPr lang="uk-UA" smtClean="0"/>
              <a:pPr marL="204428">
                <a:lnSpc>
                  <a:spcPts val="1505"/>
                </a:lnSpc>
              </a:pPr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34871915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95" y="5289550"/>
            <a:ext cx="6050280" cy="624461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95" y="675187"/>
            <a:ext cx="6050280" cy="4533900"/>
          </a:xfrm>
        </p:spPr>
        <p:txBody>
          <a:bodyPr/>
          <a:lstStyle>
            <a:lvl1pPr marL="0" indent="0">
              <a:buNone/>
              <a:defRPr sz="3500"/>
            </a:lvl1pPr>
            <a:lvl2pPr marL="503868" indent="0">
              <a:buNone/>
              <a:defRPr sz="3100"/>
            </a:lvl2pPr>
            <a:lvl3pPr marL="1007734" indent="0">
              <a:buNone/>
              <a:defRPr sz="2600"/>
            </a:lvl3pPr>
            <a:lvl4pPr marL="1511602" indent="0">
              <a:buNone/>
              <a:defRPr sz="2200"/>
            </a:lvl4pPr>
            <a:lvl5pPr marL="2015468" indent="0">
              <a:buNone/>
              <a:defRPr sz="2200"/>
            </a:lvl5pPr>
            <a:lvl6pPr marL="2519335" indent="0">
              <a:buNone/>
              <a:defRPr sz="2200"/>
            </a:lvl6pPr>
            <a:lvl7pPr marL="3023201" indent="0">
              <a:buNone/>
              <a:defRPr sz="2200"/>
            </a:lvl7pPr>
            <a:lvl8pPr marL="3527069" indent="0">
              <a:buNone/>
              <a:defRPr sz="2200"/>
            </a:lvl8pPr>
            <a:lvl9pPr marL="4030936" indent="0">
              <a:buNone/>
              <a:defRPr sz="2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95" y="5914011"/>
            <a:ext cx="6050280" cy="886839"/>
          </a:xfrm>
        </p:spPr>
        <p:txBody>
          <a:bodyPr/>
          <a:lstStyle>
            <a:lvl1pPr marL="0" indent="0">
              <a:buNone/>
              <a:defRPr sz="1500"/>
            </a:lvl1pPr>
            <a:lvl2pPr marL="503868" indent="0">
              <a:buNone/>
              <a:defRPr sz="1300"/>
            </a:lvl2pPr>
            <a:lvl3pPr marL="1007734" indent="0">
              <a:buNone/>
              <a:defRPr sz="1100"/>
            </a:lvl3pPr>
            <a:lvl4pPr marL="1511602" indent="0">
              <a:buNone/>
              <a:defRPr sz="1000"/>
            </a:lvl4pPr>
            <a:lvl5pPr marL="2015468" indent="0">
              <a:buNone/>
              <a:defRPr sz="1000"/>
            </a:lvl5pPr>
            <a:lvl6pPr marL="2519335" indent="0">
              <a:buNone/>
              <a:defRPr sz="1000"/>
            </a:lvl6pPr>
            <a:lvl7pPr marL="3023201" indent="0">
              <a:buNone/>
              <a:defRPr sz="1000"/>
            </a:lvl7pPr>
            <a:lvl8pPr marL="3527069" indent="0">
              <a:buNone/>
              <a:defRPr sz="1000"/>
            </a:lvl8pPr>
            <a:lvl9pPr marL="4030936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AC257-DFBE-BF42-BA2E-5F8A1CD49713}" type="datetime1">
              <a:rPr lang="en-CA" smtClean="0"/>
              <a:t>04/01/2017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04428">
              <a:lnSpc>
                <a:spcPts val="1505"/>
              </a:lnSpc>
            </a:pPr>
            <a:fld id="{81D60167-4931-47E6-BA6A-407CBD079E47}" type="slidenum">
              <a:rPr lang="uk-UA" smtClean="0"/>
              <a:pPr marL="204428">
                <a:lnSpc>
                  <a:spcPts val="1505"/>
                </a:lnSpc>
              </a:pPr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409053560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190" y="302610"/>
            <a:ext cx="9075420" cy="1259417"/>
          </a:xfrm>
          <a:prstGeom prst="rect">
            <a:avLst/>
          </a:prstGeom>
        </p:spPr>
        <p:txBody>
          <a:bodyPr vert="horz" lIns="100772" tIns="50387" rIns="100772" bIns="50387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190" y="1763186"/>
            <a:ext cx="9075420" cy="4986941"/>
          </a:xfrm>
          <a:prstGeom prst="rect">
            <a:avLst/>
          </a:prstGeom>
        </p:spPr>
        <p:txBody>
          <a:bodyPr vert="horz" lIns="100772" tIns="50387" rIns="100772" bIns="50387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192" y="7003756"/>
            <a:ext cx="2352887" cy="402314"/>
          </a:xfrm>
          <a:prstGeom prst="rect">
            <a:avLst/>
          </a:prstGeom>
        </p:spPr>
        <p:txBody>
          <a:bodyPr vert="horz" lIns="100772" tIns="50387" rIns="100772" bIns="50387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AC257-DFBE-BF42-BA2E-5F8A1CD49713}" type="datetime1">
              <a:rPr lang="en-CA" smtClean="0"/>
              <a:t>04/01/2017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5301" y="7003756"/>
            <a:ext cx="3193203" cy="402314"/>
          </a:xfrm>
          <a:prstGeom prst="rect">
            <a:avLst/>
          </a:prstGeom>
        </p:spPr>
        <p:txBody>
          <a:bodyPr vert="horz" lIns="100772" tIns="50387" rIns="100772" bIns="50387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6723" y="7003756"/>
            <a:ext cx="2352887" cy="402314"/>
          </a:xfrm>
          <a:prstGeom prst="rect">
            <a:avLst/>
          </a:prstGeom>
        </p:spPr>
        <p:txBody>
          <a:bodyPr vert="horz" lIns="100772" tIns="50387" rIns="100772" bIns="50387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204428">
              <a:lnSpc>
                <a:spcPts val="1505"/>
              </a:lnSpc>
            </a:pPr>
            <a:fld id="{81D60167-4931-47E6-BA6A-407CBD079E47}" type="slidenum">
              <a:rPr lang="uk-UA" smtClean="0"/>
              <a:pPr marL="204428">
                <a:lnSpc>
                  <a:spcPts val="1505"/>
                </a:lnSpc>
              </a:pPr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21311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dt="0"/>
  <p:txStyles>
    <p:titleStyle>
      <a:lvl1pPr algn="ctr" defTabSz="503868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00" indent="-377900" algn="l" defTabSz="503868" rtl="0" eaLnBrk="1" latinLnBrk="0" hangingPunct="1">
        <a:spcBef>
          <a:spcPct val="20000"/>
        </a:spcBef>
        <a:buFont typeface="Arial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18784" indent="-314916" algn="l" defTabSz="503868" rtl="0" eaLnBrk="1" latinLnBrk="0" hangingPunct="1">
        <a:spcBef>
          <a:spcPct val="20000"/>
        </a:spcBef>
        <a:buFont typeface="Arial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59669" indent="-251934" algn="l" defTabSz="503868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63534" indent="-251934" algn="l" defTabSz="503868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67402" indent="-251934" algn="l" defTabSz="503868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71269" indent="-251934" algn="l" defTabSz="503868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75136" indent="-251934" algn="l" defTabSz="503868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79003" indent="-251934" algn="l" defTabSz="503868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82870" indent="-251934" algn="l" defTabSz="503868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86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3868" algn="l" defTabSz="50386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7734" algn="l" defTabSz="50386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11602" algn="l" defTabSz="50386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15468" algn="l" defTabSz="50386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9335" algn="l" defTabSz="50386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23201" algn="l" defTabSz="50386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27069" algn="l" defTabSz="50386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30936" algn="l" defTabSz="50386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tephane.chretien@gemalto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jp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jp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9.jp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6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6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6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7.jpg"/><Relationship Id="rId4" Type="http://schemas.openxmlformats.org/officeDocument/2006/relationships/image" Target="../media/image16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84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86.png"/><Relationship Id="rId7" Type="http://schemas.openxmlformats.org/officeDocument/2006/relationships/image" Target="../media/image8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7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56841" y="3997961"/>
            <a:ext cx="4761865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lang="en-US" sz="3200" dirty="0">
                <a:latin typeface="Arial"/>
                <a:cs typeface="Arial"/>
              </a:rPr>
              <a:t>Smart Cards and </a:t>
            </a:r>
          </a:p>
          <a:p>
            <a:pPr marL="12696"/>
            <a:r>
              <a:rPr sz="3200" dirty="0">
                <a:latin typeface="Arial"/>
                <a:cs typeface="Arial"/>
              </a:rPr>
              <a:t>Java </a:t>
            </a:r>
            <a:r>
              <a:rPr sz="3200" spc="-6" dirty="0">
                <a:latin typeface="Arial"/>
                <a:cs typeface="Arial"/>
              </a:rPr>
              <a:t>Card</a:t>
            </a:r>
            <a:r>
              <a:rPr sz="3200" spc="-114" dirty="0">
                <a:latin typeface="Arial"/>
                <a:cs typeface="Arial"/>
              </a:rPr>
              <a:t> </a:t>
            </a:r>
            <a:r>
              <a:rPr sz="3200" spc="-6" dirty="0" smtClean="0">
                <a:latin typeface="Arial"/>
                <a:cs typeface="Arial"/>
              </a:rPr>
              <a:t>Programming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11"/>
          </p:nvPr>
        </p:nvSpPr>
        <p:spPr>
          <a:xfrm>
            <a:off x="491492" y="6890188"/>
            <a:ext cx="1102360" cy="440862"/>
          </a:xfrm>
        </p:spPr>
        <p:txBody>
          <a:bodyPr/>
          <a:lstStyle/>
          <a:p>
            <a:r>
              <a:rPr lang="en-US" smtClean="0"/>
              <a:t>Stephane Chretien</a:t>
            </a:r>
            <a:endParaRPr lang="en-US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90"/>
            <a:ext cx="320040" cy="220431"/>
          </a:xfrm>
        </p:spPr>
        <p:txBody>
          <a:bodyPr/>
          <a:lstStyle/>
          <a:p>
            <a:fld id="{81D60167-4931-47E6-BA6A-407CBD079E47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 dirty="0">
              <a:latin typeface="Times New Roman"/>
              <a:cs typeface="Times New Roman"/>
            </a:endParaRPr>
          </a:p>
        </p:txBody>
      </p:sp>
      <p:pic>
        <p:nvPicPr>
          <p:cNvPr id="10" name="Picture 9" descr="stefphot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500" y="577850"/>
            <a:ext cx="1349926" cy="11620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60900" y="730250"/>
            <a:ext cx="3332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Stephane Chretien</a:t>
            </a:r>
          </a:p>
          <a:p>
            <a:r>
              <a:rPr lang="en-US" dirty="0" smtClean="0">
                <a:hlinkClick r:id="rId3"/>
              </a:rPr>
              <a:t>stephane.chretien@gemalto.com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58"/>
            <a:ext cx="9418319" cy="919091"/>
          </a:xfrm>
          <a:prstGeom prst="rect">
            <a:avLst/>
          </a:prstGeom>
        </p:spPr>
        <p:txBody>
          <a:bodyPr vert="horz" wrap="square" lIns="0" tIns="171414" rIns="0" bIns="0" rtlCol="0">
            <a:spAutoFit/>
          </a:bodyPr>
          <a:lstStyle/>
          <a:p>
            <a:pPr marL="5712545"/>
            <a:r>
              <a:rPr spc="-6" dirty="0"/>
              <a:t>S</a:t>
            </a:r>
            <a:r>
              <a:rPr spc="6" dirty="0"/>
              <a:t>t</a:t>
            </a:r>
            <a:r>
              <a:rPr spc="-6" dirty="0"/>
              <a:t>andard</a:t>
            </a:r>
            <a:r>
              <a:rPr dirty="0"/>
              <a:t>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428">
              <a:lnSpc>
                <a:spcPts val="1505"/>
              </a:lnSpc>
            </a:pPr>
            <a:fld id="{81D60167-4931-47E6-BA6A-407CBD079E47}" type="slidenum">
              <a:rPr dirty="0"/>
              <a:pPr marL="204428">
                <a:lnSpc>
                  <a:spcPts val="1505"/>
                </a:lnSpc>
              </a:pPr>
              <a:t>10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203700" y="1263650"/>
            <a:ext cx="3092450" cy="59506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tabLst>
                <a:tab pos="339655" algn="l"/>
              </a:tabLst>
            </a:pPr>
            <a:r>
              <a:rPr dirty="0">
                <a:latin typeface="Tahoma"/>
                <a:cs typeface="Tahoma"/>
              </a:rPr>
              <a:t>•	</a:t>
            </a:r>
            <a:r>
              <a:rPr b="1" dirty="0">
                <a:latin typeface="Arial"/>
                <a:cs typeface="Arial"/>
              </a:rPr>
              <a:t>ISO</a:t>
            </a:r>
            <a:r>
              <a:rPr b="1" spc="-90" dirty="0">
                <a:latin typeface="Arial"/>
                <a:cs typeface="Arial"/>
              </a:rPr>
              <a:t> </a:t>
            </a:r>
            <a:r>
              <a:rPr b="1" spc="-10" dirty="0">
                <a:latin typeface="Arial"/>
                <a:cs typeface="Arial"/>
              </a:rPr>
              <a:t>7816</a:t>
            </a:r>
            <a:endParaRPr dirty="0">
              <a:latin typeface="Arial"/>
              <a:cs typeface="Arial"/>
            </a:endParaRPr>
          </a:p>
          <a:p>
            <a:pPr marL="12696">
              <a:spcBef>
                <a:spcPts val="740"/>
              </a:spcBef>
              <a:tabLst>
                <a:tab pos="339655" algn="l"/>
              </a:tabLst>
            </a:pPr>
            <a:r>
              <a:rPr dirty="0">
                <a:latin typeface="Tahoma"/>
                <a:cs typeface="Tahoma"/>
              </a:rPr>
              <a:t>•	</a:t>
            </a:r>
            <a:r>
              <a:rPr b="1" dirty="0">
                <a:latin typeface="Arial"/>
                <a:cs typeface="Arial"/>
              </a:rPr>
              <a:t>GSM </a:t>
            </a:r>
            <a:r>
              <a:rPr b="1" spc="-45" dirty="0">
                <a:latin typeface="Arial"/>
                <a:cs typeface="Arial"/>
              </a:rPr>
              <a:t>11.11</a:t>
            </a:r>
            <a:r>
              <a:rPr b="1" spc="-100" dirty="0">
                <a:latin typeface="Arial"/>
                <a:cs typeface="Arial"/>
              </a:rPr>
              <a:t> </a:t>
            </a:r>
            <a:r>
              <a:rPr b="1" spc="-6" dirty="0" smtClean="0">
                <a:latin typeface="Arial"/>
                <a:cs typeface="Arial"/>
              </a:rPr>
              <a:t>V6.1.0</a:t>
            </a:r>
            <a:endParaRPr lang="en-US" b="1" spc="-6" dirty="0" smtClean="0">
              <a:latin typeface="Arial"/>
              <a:cs typeface="Arial"/>
            </a:endParaRPr>
          </a:p>
          <a:p>
            <a:pPr marL="12696">
              <a:spcBef>
                <a:spcPts val="740"/>
              </a:spcBef>
              <a:tabLst>
                <a:tab pos="339655" algn="l"/>
              </a:tabLst>
            </a:pPr>
            <a:endParaRPr dirty="0">
              <a:latin typeface="Arial"/>
              <a:cs typeface="Arial"/>
            </a:endParaRPr>
          </a:p>
          <a:p>
            <a:pPr marL="12696">
              <a:spcBef>
                <a:spcPts val="229"/>
              </a:spcBef>
              <a:tabLst>
                <a:tab pos="339655" algn="l"/>
              </a:tabLst>
            </a:pPr>
            <a:r>
              <a:rPr dirty="0">
                <a:latin typeface="Tahoma"/>
                <a:cs typeface="Tahoma"/>
              </a:rPr>
              <a:t>•	</a:t>
            </a:r>
            <a:r>
              <a:rPr b="1" dirty="0">
                <a:latin typeface="Arial"/>
                <a:cs typeface="Arial"/>
              </a:rPr>
              <a:t>GSM </a:t>
            </a:r>
            <a:r>
              <a:rPr b="1" spc="-25" dirty="0">
                <a:latin typeface="Arial"/>
                <a:cs typeface="Arial"/>
              </a:rPr>
              <a:t>11.14</a:t>
            </a:r>
            <a:r>
              <a:rPr b="1" spc="-100" dirty="0">
                <a:latin typeface="Arial"/>
                <a:cs typeface="Arial"/>
              </a:rPr>
              <a:t> </a:t>
            </a:r>
            <a:r>
              <a:rPr b="1" spc="-6" dirty="0">
                <a:latin typeface="Arial"/>
                <a:cs typeface="Arial"/>
              </a:rPr>
              <a:t>V7.1.0</a:t>
            </a:r>
            <a:endParaRPr dirty="0">
              <a:latin typeface="Arial"/>
              <a:cs typeface="Arial"/>
            </a:endParaRPr>
          </a:p>
          <a:p>
            <a:pPr marL="469802">
              <a:spcBef>
                <a:spcPts val="200"/>
              </a:spcBef>
              <a:tabLst>
                <a:tab pos="740891" algn="l"/>
              </a:tabLst>
            </a:pPr>
            <a:r>
              <a:rPr lang="en-US" sz="1700" dirty="0">
                <a:latin typeface="Tahoma"/>
                <a:cs typeface="Tahoma"/>
              </a:rPr>
              <a:t>-</a:t>
            </a:r>
            <a:r>
              <a:rPr sz="1700" dirty="0">
                <a:latin typeface="Tahoma"/>
                <a:cs typeface="Tahoma"/>
              </a:rPr>
              <a:t>	</a:t>
            </a:r>
            <a:r>
              <a:rPr sz="1700" spc="-6" dirty="0">
                <a:latin typeface="Arial"/>
                <a:cs typeface="Arial"/>
              </a:rPr>
              <a:t>SIM </a:t>
            </a:r>
            <a:r>
              <a:rPr sz="1700" spc="-30" dirty="0">
                <a:latin typeface="Arial"/>
                <a:cs typeface="Arial"/>
              </a:rPr>
              <a:t>Toolkit</a:t>
            </a:r>
            <a:r>
              <a:rPr sz="1700" spc="-105" dirty="0">
                <a:latin typeface="Arial"/>
                <a:cs typeface="Arial"/>
              </a:rPr>
              <a:t> </a:t>
            </a:r>
            <a:r>
              <a:rPr sz="1700" spc="-6" dirty="0">
                <a:latin typeface="Arial"/>
                <a:cs typeface="Arial"/>
              </a:rPr>
              <a:t>specs</a:t>
            </a:r>
            <a:endParaRPr sz="1700" dirty="0">
              <a:latin typeface="Arial"/>
              <a:cs typeface="Arial"/>
            </a:endParaRPr>
          </a:p>
          <a:p>
            <a:pPr marL="12696">
              <a:spcBef>
                <a:spcPts val="229"/>
              </a:spcBef>
              <a:tabLst>
                <a:tab pos="339655" algn="l"/>
              </a:tabLst>
            </a:pPr>
            <a:r>
              <a:rPr dirty="0">
                <a:latin typeface="Tahoma"/>
                <a:cs typeface="Tahoma"/>
              </a:rPr>
              <a:t>•	</a:t>
            </a:r>
            <a:r>
              <a:rPr b="1" dirty="0">
                <a:latin typeface="Arial"/>
                <a:cs typeface="Arial"/>
              </a:rPr>
              <a:t>GSM </a:t>
            </a:r>
            <a:r>
              <a:rPr b="1" spc="-6" dirty="0">
                <a:latin typeface="Arial"/>
                <a:cs typeface="Arial"/>
              </a:rPr>
              <a:t>03.19</a:t>
            </a:r>
            <a:r>
              <a:rPr b="1" spc="-80" dirty="0">
                <a:latin typeface="Arial"/>
                <a:cs typeface="Arial"/>
              </a:rPr>
              <a:t> </a:t>
            </a:r>
            <a:r>
              <a:rPr b="1" spc="-10" dirty="0" smtClean="0">
                <a:latin typeface="Arial"/>
                <a:cs typeface="Arial"/>
              </a:rPr>
              <a:t>V1.0.0</a:t>
            </a:r>
            <a:endParaRPr lang="en-US" b="1" spc="-10" dirty="0" smtClean="0">
              <a:latin typeface="Arial"/>
              <a:cs typeface="Arial"/>
            </a:endParaRPr>
          </a:p>
          <a:p>
            <a:pPr marL="12696">
              <a:spcBef>
                <a:spcPts val="229"/>
              </a:spcBef>
              <a:tabLst>
                <a:tab pos="339655" algn="l"/>
              </a:tabLst>
            </a:pPr>
            <a:r>
              <a:rPr lang="en-US" spc="-6" dirty="0" smtClean="0">
                <a:latin typeface="Arial"/>
                <a:cs typeface="Arial"/>
              </a:rPr>
              <a:t>      - SIM </a:t>
            </a:r>
            <a:r>
              <a:rPr lang="en-US" dirty="0">
                <a:latin typeface="Arial"/>
                <a:cs typeface="Arial"/>
              </a:rPr>
              <a:t>API </a:t>
            </a:r>
            <a:r>
              <a:rPr lang="en-US" spc="-6" dirty="0">
                <a:latin typeface="Arial"/>
                <a:cs typeface="Arial"/>
              </a:rPr>
              <a:t>for</a:t>
            </a:r>
            <a:r>
              <a:rPr lang="en-US" spc="-160" dirty="0">
                <a:latin typeface="Arial"/>
                <a:cs typeface="Arial"/>
              </a:rPr>
              <a:t> </a:t>
            </a:r>
            <a:r>
              <a:rPr lang="en-US" spc="-6" dirty="0" err="1" smtClean="0">
                <a:latin typeface="Arial"/>
                <a:cs typeface="Arial"/>
              </a:rPr>
              <a:t>Javacard</a:t>
            </a:r>
            <a:endParaRPr lang="en-US" spc="-6" dirty="0" smtClean="0">
              <a:latin typeface="Arial"/>
              <a:cs typeface="Arial"/>
            </a:endParaRPr>
          </a:p>
          <a:p>
            <a:pPr marL="340290" indent="-327593">
              <a:buFont typeface="Tahoma"/>
              <a:buChar char="•"/>
              <a:tabLst>
                <a:tab pos="339655" algn="l"/>
                <a:tab pos="340290" algn="l"/>
              </a:tabLst>
            </a:pPr>
            <a:r>
              <a:rPr lang="en-US" b="1" spc="-6" dirty="0">
                <a:latin typeface="Arial"/>
                <a:cs typeface="Arial"/>
              </a:rPr>
              <a:t>ETSI</a:t>
            </a:r>
            <a:endParaRPr lang="en-US" dirty="0">
              <a:latin typeface="Arial"/>
              <a:cs typeface="Arial"/>
            </a:endParaRPr>
          </a:p>
          <a:p>
            <a:pPr marL="469802">
              <a:spcBef>
                <a:spcPts val="640"/>
              </a:spcBef>
              <a:tabLst>
                <a:tab pos="740891" algn="l"/>
              </a:tabLst>
            </a:pPr>
            <a:r>
              <a:rPr lang="en-US" dirty="0">
                <a:latin typeface="Tahoma"/>
                <a:cs typeface="Tahoma"/>
              </a:rPr>
              <a:t>–	</a:t>
            </a:r>
            <a:r>
              <a:rPr lang="en-US" dirty="0">
                <a:latin typeface="Arial"/>
                <a:cs typeface="Arial"/>
              </a:rPr>
              <a:t>TS </a:t>
            </a:r>
            <a:r>
              <a:rPr lang="en-US" spc="-10" dirty="0">
                <a:latin typeface="Arial"/>
                <a:cs typeface="Arial"/>
              </a:rPr>
              <a:t>31</a:t>
            </a:r>
            <a:r>
              <a:rPr lang="en-US" spc="-80" dirty="0">
                <a:latin typeface="Arial"/>
                <a:cs typeface="Arial"/>
              </a:rPr>
              <a:t> </a:t>
            </a:r>
            <a:r>
              <a:rPr lang="en-US" spc="-10" dirty="0" smtClean="0">
                <a:latin typeface="Arial"/>
                <a:cs typeface="Arial"/>
              </a:rPr>
              <a:t>130</a:t>
            </a:r>
            <a:endParaRPr lang="en-US" dirty="0">
              <a:latin typeface="Arial"/>
              <a:cs typeface="Arial"/>
            </a:endParaRPr>
          </a:p>
          <a:p>
            <a:pPr marL="469802">
              <a:spcBef>
                <a:spcPts val="640"/>
              </a:spcBef>
              <a:tabLst>
                <a:tab pos="740891" algn="l"/>
              </a:tabLst>
            </a:pPr>
            <a:r>
              <a:rPr lang="en-US" dirty="0">
                <a:latin typeface="Tahoma"/>
                <a:cs typeface="Tahoma"/>
              </a:rPr>
              <a:t>–	</a:t>
            </a:r>
            <a:r>
              <a:rPr lang="en-US" dirty="0">
                <a:latin typeface="Arial"/>
                <a:cs typeface="Arial"/>
              </a:rPr>
              <a:t>TS </a:t>
            </a:r>
            <a:r>
              <a:rPr lang="en-US" spc="-10" dirty="0">
                <a:latin typeface="Arial"/>
                <a:cs typeface="Arial"/>
              </a:rPr>
              <a:t>102</a:t>
            </a:r>
            <a:r>
              <a:rPr lang="en-US" spc="-80" dirty="0">
                <a:latin typeface="Arial"/>
                <a:cs typeface="Arial"/>
              </a:rPr>
              <a:t> </a:t>
            </a:r>
            <a:r>
              <a:rPr lang="en-US" spc="-10" dirty="0">
                <a:latin typeface="Arial"/>
                <a:cs typeface="Arial"/>
              </a:rPr>
              <a:t>241</a:t>
            </a:r>
            <a:endParaRPr lang="en-US" dirty="0">
              <a:latin typeface="Arial"/>
              <a:cs typeface="Arial"/>
            </a:endParaRPr>
          </a:p>
          <a:p>
            <a:pPr marL="469802">
              <a:spcBef>
                <a:spcPts val="650"/>
              </a:spcBef>
              <a:tabLst>
                <a:tab pos="740891" algn="l"/>
              </a:tabLst>
            </a:pPr>
            <a:r>
              <a:rPr lang="en-US" dirty="0">
                <a:latin typeface="Tahoma"/>
                <a:cs typeface="Tahoma"/>
              </a:rPr>
              <a:t>–	</a:t>
            </a:r>
            <a:r>
              <a:rPr lang="en-US" dirty="0">
                <a:latin typeface="Arial"/>
                <a:cs typeface="Arial"/>
              </a:rPr>
              <a:t>TS </a:t>
            </a:r>
            <a:r>
              <a:rPr lang="en-US" spc="-10" dirty="0">
                <a:latin typeface="Arial"/>
                <a:cs typeface="Arial"/>
              </a:rPr>
              <a:t>102</a:t>
            </a:r>
            <a:r>
              <a:rPr lang="en-US" spc="-80" dirty="0">
                <a:latin typeface="Arial"/>
                <a:cs typeface="Arial"/>
              </a:rPr>
              <a:t> </a:t>
            </a:r>
            <a:r>
              <a:rPr lang="en-US" spc="-10" dirty="0">
                <a:latin typeface="Arial"/>
                <a:cs typeface="Arial"/>
              </a:rPr>
              <a:t>588</a:t>
            </a:r>
            <a:endParaRPr lang="en-US" dirty="0">
              <a:latin typeface="Arial"/>
              <a:cs typeface="Arial"/>
            </a:endParaRPr>
          </a:p>
          <a:p>
            <a:pPr marL="340290" indent="-327593">
              <a:spcBef>
                <a:spcPts val="220"/>
              </a:spcBef>
              <a:buFont typeface="Tahoma"/>
              <a:buChar char="•"/>
              <a:tabLst>
                <a:tab pos="339655" algn="l"/>
                <a:tab pos="340290" algn="l"/>
              </a:tabLst>
            </a:pPr>
            <a:r>
              <a:rPr lang="en-US" b="1" spc="-15" dirty="0">
                <a:latin typeface="Arial"/>
                <a:cs typeface="Arial"/>
              </a:rPr>
              <a:t>Java</a:t>
            </a:r>
            <a:r>
              <a:rPr lang="en-US" b="1" spc="-85" dirty="0">
                <a:latin typeface="Arial"/>
                <a:cs typeface="Arial"/>
              </a:rPr>
              <a:t> </a:t>
            </a:r>
            <a:r>
              <a:rPr lang="en-US" b="1" spc="-10" dirty="0">
                <a:latin typeface="Arial"/>
                <a:cs typeface="Arial"/>
              </a:rPr>
              <a:t>Card</a:t>
            </a:r>
            <a:endParaRPr lang="en-US" dirty="0">
              <a:latin typeface="Arial"/>
              <a:cs typeface="Arial"/>
            </a:endParaRPr>
          </a:p>
          <a:p>
            <a:pPr marL="741526" lvl="1" indent="-271724">
              <a:spcBef>
                <a:spcPts val="209"/>
              </a:spcBef>
              <a:buFont typeface="Tahoma"/>
              <a:buChar char="–"/>
              <a:tabLst>
                <a:tab pos="740891" algn="l"/>
                <a:tab pos="741526" algn="l"/>
              </a:tabLst>
            </a:pPr>
            <a:r>
              <a:rPr lang="en-US" sz="1700" dirty="0">
                <a:latin typeface="Arial"/>
                <a:cs typeface="Arial"/>
              </a:rPr>
              <a:t>Java </a:t>
            </a:r>
            <a:r>
              <a:rPr lang="en-US" sz="1700" spc="-6" dirty="0">
                <a:latin typeface="Arial"/>
                <a:cs typeface="Arial"/>
              </a:rPr>
              <a:t>Card</a:t>
            </a:r>
            <a:r>
              <a:rPr lang="en-US" sz="1700" spc="-105" dirty="0">
                <a:latin typeface="Arial"/>
                <a:cs typeface="Arial"/>
              </a:rPr>
              <a:t> </a:t>
            </a:r>
            <a:r>
              <a:rPr lang="en-US" sz="1700" spc="-6" dirty="0">
                <a:latin typeface="Arial"/>
                <a:cs typeface="Arial"/>
              </a:rPr>
              <a:t>Forum</a:t>
            </a:r>
            <a:endParaRPr lang="en-US" sz="1700" dirty="0">
              <a:latin typeface="Arial"/>
              <a:cs typeface="Arial"/>
            </a:endParaRPr>
          </a:p>
          <a:p>
            <a:pPr marL="340290" indent="-327593">
              <a:spcBef>
                <a:spcPts val="229"/>
              </a:spcBef>
              <a:buFont typeface="Tahoma"/>
              <a:buChar char="•"/>
              <a:tabLst>
                <a:tab pos="339655" algn="l"/>
                <a:tab pos="340290" algn="l"/>
              </a:tabLst>
            </a:pPr>
            <a:r>
              <a:rPr lang="en-US" b="1" dirty="0">
                <a:latin typeface="Arial"/>
                <a:cs typeface="Arial"/>
              </a:rPr>
              <a:t>EMV</a:t>
            </a:r>
            <a:endParaRPr lang="en-US" dirty="0">
              <a:latin typeface="Arial"/>
              <a:cs typeface="Arial"/>
            </a:endParaRPr>
          </a:p>
          <a:p>
            <a:pPr marL="741526" lvl="1" indent="-271724">
              <a:spcBef>
                <a:spcPts val="200"/>
              </a:spcBef>
              <a:buFont typeface="Tahoma"/>
              <a:buChar char="–"/>
              <a:tabLst>
                <a:tab pos="740891" algn="l"/>
                <a:tab pos="741526" algn="l"/>
              </a:tabLst>
            </a:pPr>
            <a:r>
              <a:rPr lang="en-US" sz="1700" spc="-25" dirty="0" err="1">
                <a:latin typeface="Arial"/>
                <a:cs typeface="Arial"/>
              </a:rPr>
              <a:t>Europay</a:t>
            </a:r>
            <a:r>
              <a:rPr lang="en-US" sz="1700" spc="-25" dirty="0">
                <a:latin typeface="Arial"/>
                <a:cs typeface="Arial"/>
              </a:rPr>
              <a:t>, </a:t>
            </a:r>
            <a:r>
              <a:rPr lang="en-US" sz="1700" spc="-6" dirty="0" err="1">
                <a:latin typeface="Arial"/>
                <a:cs typeface="Arial"/>
              </a:rPr>
              <a:t>Mastercard</a:t>
            </a:r>
            <a:r>
              <a:rPr lang="en-US" sz="1700" spc="-6" dirty="0">
                <a:latin typeface="Arial"/>
                <a:cs typeface="Arial"/>
              </a:rPr>
              <a:t>,</a:t>
            </a:r>
            <a:r>
              <a:rPr lang="en-US" sz="1700" spc="-35" dirty="0">
                <a:latin typeface="Arial"/>
                <a:cs typeface="Arial"/>
              </a:rPr>
              <a:t> </a:t>
            </a:r>
            <a:r>
              <a:rPr lang="en-US" sz="1700" spc="-6" dirty="0">
                <a:latin typeface="Arial"/>
                <a:cs typeface="Arial"/>
              </a:rPr>
              <a:t>Visa</a:t>
            </a:r>
            <a:endParaRPr lang="en-US" sz="1700" dirty="0">
              <a:latin typeface="Arial"/>
              <a:cs typeface="Arial"/>
            </a:endParaRPr>
          </a:p>
          <a:p>
            <a:pPr marL="340290" indent="-327593">
              <a:spcBef>
                <a:spcPts val="229"/>
              </a:spcBef>
              <a:buFont typeface="Tahoma"/>
              <a:buChar char="•"/>
              <a:tabLst>
                <a:tab pos="339655" algn="l"/>
                <a:tab pos="340290" algn="l"/>
              </a:tabLst>
            </a:pPr>
            <a:r>
              <a:rPr lang="en-US" b="1" spc="-6" dirty="0">
                <a:latin typeface="Arial"/>
                <a:cs typeface="Arial"/>
              </a:rPr>
              <a:t>Global</a:t>
            </a:r>
            <a:r>
              <a:rPr lang="en-US" b="1" spc="-60" dirty="0">
                <a:latin typeface="Arial"/>
                <a:cs typeface="Arial"/>
              </a:rPr>
              <a:t> </a:t>
            </a:r>
            <a:r>
              <a:rPr lang="en-US" b="1" spc="-6" dirty="0">
                <a:latin typeface="Arial"/>
                <a:cs typeface="Arial"/>
              </a:rPr>
              <a:t>Platform</a:t>
            </a:r>
            <a:endParaRPr lang="en-US" dirty="0">
              <a:latin typeface="Arial"/>
              <a:cs typeface="Arial"/>
            </a:endParaRPr>
          </a:p>
          <a:p>
            <a:pPr marL="12696">
              <a:spcBef>
                <a:spcPts val="229"/>
              </a:spcBef>
              <a:tabLst>
                <a:tab pos="339655" algn="l"/>
              </a:tabLst>
            </a:pPr>
            <a:endParaRPr lang="en-US" dirty="0">
              <a:latin typeface="Arial"/>
              <a:cs typeface="Arial"/>
            </a:endParaRPr>
          </a:p>
          <a:p>
            <a:pPr marL="12696">
              <a:spcBef>
                <a:spcPts val="229"/>
              </a:spcBef>
              <a:tabLst>
                <a:tab pos="339655" algn="l"/>
              </a:tabLst>
            </a:pPr>
            <a:endParaRPr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31670" y="2339341"/>
            <a:ext cx="1992630" cy="23520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5652" y="1827531"/>
            <a:ext cx="1259839" cy="12598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1833" y="4152900"/>
            <a:ext cx="1266188" cy="14287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29202" y="561222"/>
            <a:ext cx="3629660" cy="6503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526" marR="5078" indent="-342830">
              <a:lnSpc>
                <a:spcPts val="4910"/>
              </a:lnSpc>
              <a:tabLst>
                <a:tab pos="2218230" algn="l"/>
              </a:tabLst>
            </a:pPr>
            <a:r>
              <a:rPr spc="-6" dirty="0"/>
              <a:t>Hash</a:t>
            </a:r>
            <a:r>
              <a:rPr spc="6" dirty="0"/>
              <a:t>i</a:t>
            </a:r>
            <a:r>
              <a:rPr spc="-6" dirty="0"/>
              <a:t>n</a:t>
            </a:r>
            <a:r>
              <a:rPr dirty="0"/>
              <a:t>g	</a:t>
            </a:r>
            <a:endParaRPr spc="-6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100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939164" y="2856231"/>
            <a:ext cx="0" cy="2458720"/>
          </a:xfrm>
          <a:custGeom>
            <a:avLst/>
            <a:gdLst/>
            <a:ahLst/>
            <a:cxnLst/>
            <a:rect l="l" t="t" r="r" b="b"/>
            <a:pathLst>
              <a:path h="2458720">
                <a:moveTo>
                  <a:pt x="0" y="0"/>
                </a:moveTo>
                <a:lnTo>
                  <a:pt x="0" y="2458720"/>
                </a:lnTo>
              </a:path>
            </a:pathLst>
          </a:custGeom>
          <a:ln w="266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1700" y="529970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381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3890" y="2357122"/>
            <a:ext cx="588010" cy="139700"/>
          </a:xfrm>
          <a:custGeom>
            <a:avLst/>
            <a:gdLst/>
            <a:ahLst/>
            <a:cxnLst/>
            <a:rect l="l" t="t" r="r" b="b"/>
            <a:pathLst>
              <a:path w="588010" h="139700">
                <a:moveTo>
                  <a:pt x="293369" y="0"/>
                </a:moveTo>
                <a:lnTo>
                  <a:pt x="362075" y="1803"/>
                </a:lnTo>
                <a:lnTo>
                  <a:pt x="424539" y="6960"/>
                </a:lnTo>
                <a:lnTo>
                  <a:pt x="479182" y="15095"/>
                </a:lnTo>
                <a:lnTo>
                  <a:pt x="524428" y="25829"/>
                </a:lnTo>
                <a:lnTo>
                  <a:pt x="580419" y="53584"/>
                </a:lnTo>
                <a:lnTo>
                  <a:pt x="588010" y="69850"/>
                </a:lnTo>
                <a:lnTo>
                  <a:pt x="580419" y="86115"/>
                </a:lnTo>
                <a:lnTo>
                  <a:pt x="524428" y="113870"/>
                </a:lnTo>
                <a:lnTo>
                  <a:pt x="479182" y="124604"/>
                </a:lnTo>
                <a:lnTo>
                  <a:pt x="424539" y="132739"/>
                </a:lnTo>
                <a:lnTo>
                  <a:pt x="362075" y="137896"/>
                </a:lnTo>
                <a:lnTo>
                  <a:pt x="293369" y="139700"/>
                </a:lnTo>
                <a:lnTo>
                  <a:pt x="224734" y="137896"/>
                </a:lnTo>
                <a:lnTo>
                  <a:pt x="162452" y="132739"/>
                </a:lnTo>
                <a:lnTo>
                  <a:pt x="108057" y="124604"/>
                </a:lnTo>
                <a:lnTo>
                  <a:pt x="63081" y="113870"/>
                </a:lnTo>
                <a:lnTo>
                  <a:pt x="7520" y="86115"/>
                </a:lnTo>
                <a:lnTo>
                  <a:pt x="0" y="69850"/>
                </a:lnTo>
                <a:lnTo>
                  <a:pt x="7520" y="53584"/>
                </a:lnTo>
                <a:lnTo>
                  <a:pt x="63081" y="25829"/>
                </a:lnTo>
                <a:lnTo>
                  <a:pt x="108057" y="15095"/>
                </a:lnTo>
                <a:lnTo>
                  <a:pt x="162452" y="6960"/>
                </a:lnTo>
                <a:lnTo>
                  <a:pt x="224734" y="1803"/>
                </a:lnTo>
                <a:lnTo>
                  <a:pt x="293369" y="0"/>
                </a:lnTo>
                <a:close/>
              </a:path>
            </a:pathLst>
          </a:custGeom>
          <a:ln w="255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3890" y="2426970"/>
            <a:ext cx="294640" cy="420370"/>
          </a:xfrm>
          <a:custGeom>
            <a:avLst/>
            <a:gdLst/>
            <a:ahLst/>
            <a:cxnLst/>
            <a:rect l="l" t="t" r="r" b="b"/>
            <a:pathLst>
              <a:path w="294640" h="420369">
                <a:moveTo>
                  <a:pt x="0" y="0"/>
                </a:moveTo>
                <a:lnTo>
                  <a:pt x="294640" y="420369"/>
                </a:lnTo>
              </a:path>
            </a:pathLst>
          </a:custGeom>
          <a:ln w="255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8530" y="2418079"/>
            <a:ext cx="293370" cy="436880"/>
          </a:xfrm>
          <a:custGeom>
            <a:avLst/>
            <a:gdLst/>
            <a:ahLst/>
            <a:cxnLst/>
            <a:rect l="l" t="t" r="r" b="b"/>
            <a:pathLst>
              <a:path w="293369" h="436880">
                <a:moveTo>
                  <a:pt x="0" y="436880"/>
                </a:moveTo>
                <a:lnTo>
                  <a:pt x="293369" y="0"/>
                </a:lnTo>
              </a:path>
            </a:pathLst>
          </a:custGeom>
          <a:ln w="255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38530" y="2847339"/>
            <a:ext cx="1270" cy="349250"/>
          </a:xfrm>
          <a:custGeom>
            <a:avLst/>
            <a:gdLst/>
            <a:ahLst/>
            <a:cxnLst/>
            <a:rect l="l" t="t" r="r" b="b"/>
            <a:pathLst>
              <a:path w="1269" h="349250">
                <a:moveTo>
                  <a:pt x="0" y="0"/>
                </a:moveTo>
                <a:lnTo>
                  <a:pt x="1269" y="349250"/>
                </a:lnTo>
              </a:path>
            </a:pathLst>
          </a:custGeom>
          <a:ln w="255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24511" y="5457192"/>
            <a:ext cx="727075" cy="152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000" b="1" spc="-10" dirty="0">
                <a:latin typeface="Arial"/>
                <a:cs typeface="Arial"/>
              </a:rPr>
              <a:t>8365923334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80589" y="1827785"/>
            <a:ext cx="6113780" cy="19390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156178">
              <a:lnSpc>
                <a:spcPts val="3008"/>
              </a:lnSpc>
              <a:buChar char="•"/>
              <a:tabLst>
                <a:tab pos="228552" algn="l"/>
              </a:tabLst>
            </a:pPr>
            <a:r>
              <a:rPr sz="2600" spc="-6" dirty="0">
                <a:latin typeface="Arial"/>
                <a:cs typeface="Arial"/>
              </a:rPr>
              <a:t>Modifying one bit </a:t>
            </a:r>
            <a:r>
              <a:rPr sz="2600" dirty="0">
                <a:latin typeface="Arial"/>
                <a:cs typeface="Arial"/>
              </a:rPr>
              <a:t>completely changes  </a:t>
            </a:r>
            <a:r>
              <a:rPr sz="2600" spc="-6" dirty="0">
                <a:latin typeface="Arial"/>
                <a:cs typeface="Arial"/>
              </a:rPr>
              <a:t>the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-6" dirty="0">
                <a:latin typeface="Arial"/>
                <a:cs typeface="Arial"/>
              </a:rPr>
              <a:t>Hash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spcBef>
                <a:spcPts val="25"/>
              </a:spcBef>
            </a:pPr>
            <a:endParaRPr sz="2200">
              <a:latin typeface="Times New Roman"/>
              <a:cs typeface="Times New Roman"/>
            </a:endParaRPr>
          </a:p>
          <a:p>
            <a:pPr marL="12696"/>
            <a:r>
              <a:rPr sz="4100" spc="-7" baseline="3086" dirty="0">
                <a:latin typeface="Arial"/>
                <a:cs typeface="Arial"/>
              </a:rPr>
              <a:t>•</a:t>
            </a:r>
            <a:r>
              <a:rPr sz="2600" spc="-6" dirty="0">
                <a:latin typeface="Arial"/>
                <a:cs typeface="Arial"/>
              </a:rPr>
              <a:t>Hash </a:t>
            </a:r>
            <a:r>
              <a:rPr sz="2600" dirty="0">
                <a:latin typeface="Arial"/>
                <a:cs typeface="Arial"/>
              </a:rPr>
              <a:t>result </a:t>
            </a:r>
            <a:r>
              <a:rPr sz="2600" spc="-6" dirty="0">
                <a:latin typeface="Arial"/>
                <a:cs typeface="Arial"/>
              </a:rPr>
              <a:t>is completely</a:t>
            </a:r>
            <a:r>
              <a:rPr sz="2600" spc="-15" dirty="0">
                <a:latin typeface="Arial"/>
                <a:cs typeface="Arial"/>
              </a:rPr>
              <a:t> </a:t>
            </a:r>
            <a:r>
              <a:rPr sz="2600" spc="-6" dirty="0">
                <a:latin typeface="Arial"/>
                <a:cs typeface="Arial"/>
              </a:rPr>
              <a:t>unpredictable</a:t>
            </a:r>
            <a:endParaRPr sz="2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4371" y="4102103"/>
            <a:ext cx="7960359" cy="11786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b="1" dirty="0">
                <a:latin typeface="Arial"/>
                <a:cs typeface="Arial"/>
              </a:rPr>
              <a:t>Hash</a:t>
            </a:r>
            <a:endParaRPr sz="1200" dirty="0"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sz="1400" dirty="0">
              <a:latin typeface="Times New Roman"/>
              <a:cs typeface="Times New Roman"/>
            </a:endParaRPr>
          </a:p>
          <a:p>
            <a:pPr marL="1518605" marR="5078">
              <a:lnSpc>
                <a:spcPts val="3008"/>
              </a:lnSpc>
              <a:spcBef>
                <a:spcPts val="6"/>
              </a:spcBef>
              <a:buChar char="•"/>
              <a:tabLst>
                <a:tab pos="1734460" algn="l"/>
              </a:tabLst>
            </a:pPr>
            <a:r>
              <a:rPr lang="en-US" sz="2600" spc="-6" dirty="0" smtClean="0">
                <a:latin typeface="Arial"/>
                <a:cs typeface="Arial"/>
              </a:rPr>
              <a:t>Standard</a:t>
            </a:r>
            <a:r>
              <a:rPr sz="2600" spc="-6" dirty="0" smtClean="0">
                <a:latin typeface="Arial"/>
                <a:cs typeface="Arial"/>
              </a:rPr>
              <a:t> algorithm </a:t>
            </a:r>
            <a:r>
              <a:rPr lang="en-US" sz="2600" spc="-6" dirty="0" smtClean="0">
                <a:latin typeface="Arial"/>
                <a:cs typeface="Arial"/>
              </a:rPr>
              <a:t>is now</a:t>
            </a:r>
            <a:r>
              <a:rPr sz="2600" spc="-6" dirty="0" smtClean="0">
                <a:latin typeface="Arial"/>
                <a:cs typeface="Arial"/>
              </a:rPr>
              <a:t> </a:t>
            </a:r>
            <a:r>
              <a:rPr lang="en-US" sz="2600" spc="-6" dirty="0" smtClean="0">
                <a:latin typeface="Arial"/>
                <a:cs typeface="Arial"/>
              </a:rPr>
              <a:t>SHA256, MD5 and</a:t>
            </a:r>
            <a:r>
              <a:rPr sz="2600" spc="-45" dirty="0" smtClean="0">
                <a:latin typeface="Arial"/>
                <a:cs typeface="Arial"/>
              </a:rPr>
              <a:t> </a:t>
            </a:r>
            <a:r>
              <a:rPr sz="2600" spc="-6" dirty="0">
                <a:latin typeface="Arial"/>
                <a:cs typeface="Arial"/>
              </a:rPr>
              <a:t>SHA-</a:t>
            </a:r>
            <a:r>
              <a:rPr sz="2600" spc="-6" dirty="0" smtClean="0">
                <a:latin typeface="Arial"/>
                <a:cs typeface="Arial"/>
              </a:rPr>
              <a:t>1</a:t>
            </a:r>
            <a:r>
              <a:rPr lang="en-US" sz="2600" spc="-6" dirty="0" smtClean="0">
                <a:latin typeface="Arial"/>
                <a:cs typeface="Arial"/>
              </a:rPr>
              <a:t> are obsolete</a:t>
            </a:r>
            <a:endParaRPr sz="26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2140" y="1310640"/>
            <a:ext cx="893444" cy="220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400" b="1" spc="-10" dirty="0">
                <a:latin typeface="Arial"/>
                <a:cs typeface="Arial"/>
              </a:rPr>
              <a:t>Document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03580" y="1614169"/>
            <a:ext cx="598170" cy="60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302262"/>
            <a:ext cx="9418319" cy="696702"/>
          </a:xfrm>
          <a:prstGeom prst="rect">
            <a:avLst/>
          </a:prstGeom>
        </p:spPr>
        <p:txBody>
          <a:bodyPr vert="horz" wrap="square" lIns="0" tIns="135862" rIns="0" bIns="0" rtlCol="0">
            <a:spAutoFit/>
          </a:bodyPr>
          <a:lstStyle/>
          <a:p>
            <a:pPr marL="4342500"/>
            <a:r>
              <a:rPr sz="3600" spc="-6" dirty="0"/>
              <a:t>Digital Signature</a:t>
            </a:r>
            <a:r>
              <a:rPr sz="3600" spc="-55" dirty="0"/>
              <a:t> </a:t>
            </a:r>
            <a:r>
              <a:rPr sz="3600" spc="-6" dirty="0"/>
              <a:t>(Email)</a:t>
            </a:r>
            <a:endParaRPr sz="3600"/>
          </a:p>
        </p:txBody>
      </p:sp>
      <p:sp>
        <p:nvSpPr>
          <p:cNvPr id="201" name="object 201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203" name="object 203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101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666241" y="2404109"/>
            <a:ext cx="44767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b="1" spc="-6" dirty="0">
                <a:latin typeface="Arial"/>
                <a:cs typeface="Arial"/>
              </a:rPr>
              <a:t>L</a:t>
            </a:r>
            <a:r>
              <a:rPr sz="1200" b="1" dirty="0">
                <a:latin typeface="Arial"/>
                <a:cs typeface="Arial"/>
              </a:rPr>
              <a:t>et</a:t>
            </a:r>
            <a:r>
              <a:rPr sz="1200" b="1" spc="-10" dirty="0">
                <a:latin typeface="Arial"/>
                <a:cs typeface="Arial"/>
              </a:rPr>
              <a:t>t</a:t>
            </a:r>
            <a:r>
              <a:rPr sz="1200" b="1" dirty="0">
                <a:latin typeface="Arial"/>
                <a:cs typeface="Arial"/>
              </a:rPr>
              <a:t>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37360" y="2641600"/>
            <a:ext cx="534669" cy="5308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29275" y="3943411"/>
            <a:ext cx="1000064" cy="15937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13300" y="4179570"/>
            <a:ext cx="690880" cy="0"/>
          </a:xfrm>
          <a:custGeom>
            <a:avLst/>
            <a:gdLst/>
            <a:ahLst/>
            <a:cxnLst/>
            <a:rect l="l" t="t" r="r" b="b"/>
            <a:pathLst>
              <a:path w="690879">
                <a:moveTo>
                  <a:pt x="0" y="0"/>
                </a:moveTo>
                <a:lnTo>
                  <a:pt x="690879" y="0"/>
                </a:lnTo>
              </a:path>
            </a:pathLst>
          </a:custGeom>
          <a:ln w="203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88940" y="4142739"/>
            <a:ext cx="76200" cy="74930"/>
          </a:xfrm>
          <a:custGeom>
            <a:avLst/>
            <a:gdLst/>
            <a:ahLst/>
            <a:cxnLst/>
            <a:rect l="l" t="t" r="r" b="b"/>
            <a:pathLst>
              <a:path w="76200" h="74929">
                <a:moveTo>
                  <a:pt x="0" y="0"/>
                </a:moveTo>
                <a:lnTo>
                  <a:pt x="0" y="7493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66150" y="3445509"/>
            <a:ext cx="524510" cy="121920"/>
          </a:xfrm>
          <a:custGeom>
            <a:avLst/>
            <a:gdLst/>
            <a:ahLst/>
            <a:cxnLst/>
            <a:rect l="l" t="t" r="r" b="b"/>
            <a:pathLst>
              <a:path w="524509" h="121920">
                <a:moveTo>
                  <a:pt x="262890" y="0"/>
                </a:moveTo>
                <a:lnTo>
                  <a:pt x="333863" y="2046"/>
                </a:lnTo>
                <a:lnTo>
                  <a:pt x="396757" y="7902"/>
                </a:lnTo>
                <a:lnTo>
                  <a:pt x="449421" y="17144"/>
                </a:lnTo>
                <a:lnTo>
                  <a:pt x="489702" y="29351"/>
                </a:lnTo>
                <a:lnTo>
                  <a:pt x="524509" y="60960"/>
                </a:lnTo>
                <a:lnTo>
                  <a:pt x="515449" y="77381"/>
                </a:lnTo>
                <a:lnTo>
                  <a:pt x="449421" y="104298"/>
                </a:lnTo>
                <a:lnTo>
                  <a:pt x="396757" y="113735"/>
                </a:lnTo>
                <a:lnTo>
                  <a:pt x="333863" y="119785"/>
                </a:lnTo>
                <a:lnTo>
                  <a:pt x="262890" y="121919"/>
                </a:lnTo>
                <a:lnTo>
                  <a:pt x="191822" y="119785"/>
                </a:lnTo>
                <a:lnTo>
                  <a:pt x="128693" y="113735"/>
                </a:lnTo>
                <a:lnTo>
                  <a:pt x="75723" y="104298"/>
                </a:lnTo>
                <a:lnTo>
                  <a:pt x="35136" y="92004"/>
                </a:lnTo>
                <a:lnTo>
                  <a:pt x="0" y="60960"/>
                </a:lnTo>
                <a:lnTo>
                  <a:pt x="9154" y="44097"/>
                </a:lnTo>
                <a:lnTo>
                  <a:pt x="75723" y="17145"/>
                </a:lnTo>
                <a:lnTo>
                  <a:pt x="128693" y="7902"/>
                </a:lnTo>
                <a:lnTo>
                  <a:pt x="191822" y="2046"/>
                </a:lnTo>
                <a:lnTo>
                  <a:pt x="262890" y="0"/>
                </a:lnTo>
                <a:close/>
              </a:path>
            </a:pathLst>
          </a:custGeom>
          <a:ln w="255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66150" y="3506470"/>
            <a:ext cx="262890" cy="365760"/>
          </a:xfrm>
          <a:custGeom>
            <a:avLst/>
            <a:gdLst/>
            <a:ahLst/>
            <a:cxnLst/>
            <a:rect l="l" t="t" r="r" b="b"/>
            <a:pathLst>
              <a:path w="262890" h="365760">
                <a:moveTo>
                  <a:pt x="0" y="0"/>
                </a:moveTo>
                <a:lnTo>
                  <a:pt x="262890" y="365759"/>
                </a:lnTo>
              </a:path>
            </a:pathLst>
          </a:custGeom>
          <a:ln w="255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827771" y="3497579"/>
            <a:ext cx="262890" cy="383540"/>
          </a:xfrm>
          <a:custGeom>
            <a:avLst/>
            <a:gdLst/>
            <a:ahLst/>
            <a:cxnLst/>
            <a:rect l="l" t="t" r="r" b="b"/>
            <a:pathLst>
              <a:path w="262890" h="383539">
                <a:moveTo>
                  <a:pt x="0" y="383540"/>
                </a:moveTo>
                <a:lnTo>
                  <a:pt x="262889" y="0"/>
                </a:lnTo>
              </a:path>
            </a:pathLst>
          </a:custGeom>
          <a:ln w="255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827771" y="3872231"/>
            <a:ext cx="2540" cy="304800"/>
          </a:xfrm>
          <a:custGeom>
            <a:avLst/>
            <a:gdLst/>
            <a:ahLst/>
            <a:cxnLst/>
            <a:rect l="l" t="t" r="r" b="b"/>
            <a:pathLst>
              <a:path w="2540" h="304800">
                <a:moveTo>
                  <a:pt x="0" y="0"/>
                </a:moveTo>
                <a:lnTo>
                  <a:pt x="2539" y="304800"/>
                </a:lnTo>
              </a:path>
            </a:pathLst>
          </a:custGeom>
          <a:ln w="255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496302" y="4301492"/>
            <a:ext cx="66484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900" b="1" spc="-6" dirty="0">
                <a:latin typeface="Arial"/>
                <a:cs typeface="Arial"/>
              </a:rPr>
              <a:t>8365923334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794115" y="4470402"/>
            <a:ext cx="0" cy="452120"/>
          </a:xfrm>
          <a:custGeom>
            <a:avLst/>
            <a:gdLst/>
            <a:ahLst/>
            <a:cxnLst/>
            <a:rect l="l" t="t" r="r" b="b"/>
            <a:pathLst>
              <a:path h="452120">
                <a:moveTo>
                  <a:pt x="0" y="0"/>
                </a:moveTo>
                <a:lnTo>
                  <a:pt x="0" y="452119"/>
                </a:lnTo>
              </a:path>
            </a:pathLst>
          </a:custGeom>
          <a:ln w="266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756650" y="490727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381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873490" y="4605022"/>
            <a:ext cx="335280" cy="152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000" b="1" spc="-6" dirty="0">
                <a:latin typeface="Arial"/>
                <a:cs typeface="Arial"/>
              </a:rPr>
              <a:t>H</a:t>
            </a:r>
            <a:r>
              <a:rPr sz="1000" b="1" dirty="0">
                <a:latin typeface="Arial"/>
                <a:cs typeface="Arial"/>
              </a:rPr>
              <a:t>a</a:t>
            </a:r>
            <a:r>
              <a:rPr sz="1000" b="1" spc="-10" dirty="0">
                <a:latin typeface="Arial"/>
                <a:cs typeface="Arial"/>
              </a:rPr>
              <a:t>s</a:t>
            </a:r>
            <a:r>
              <a:rPr sz="1000" b="1" dirty="0">
                <a:latin typeface="Arial"/>
                <a:cs typeface="Arial"/>
              </a:rPr>
              <a:t>h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042911" y="5240020"/>
            <a:ext cx="74930" cy="76200"/>
          </a:xfrm>
          <a:custGeom>
            <a:avLst/>
            <a:gdLst/>
            <a:ahLst/>
            <a:cxnLst/>
            <a:rect l="l" t="t" r="r" b="b"/>
            <a:pathLst>
              <a:path w="74929" h="76200">
                <a:moveTo>
                  <a:pt x="0" y="0"/>
                </a:moveTo>
                <a:lnTo>
                  <a:pt x="0" y="76199"/>
                </a:lnTo>
                <a:lnTo>
                  <a:pt x="74930" y="380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256269" y="5048251"/>
            <a:ext cx="1090930" cy="772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855" algn="ctr"/>
            <a:r>
              <a:rPr sz="1200" b="1" spc="-6" dirty="0">
                <a:latin typeface="Arial"/>
                <a:cs typeface="Arial"/>
              </a:rPr>
              <a:t>=?</a:t>
            </a:r>
            <a:endParaRPr sz="1200">
              <a:latin typeface="Arial"/>
              <a:cs typeface="Arial"/>
            </a:endParaRPr>
          </a:p>
          <a:p>
            <a:pPr>
              <a:spcBef>
                <a:spcPts val="50"/>
              </a:spcBef>
            </a:pPr>
            <a:endParaRPr sz="1000">
              <a:latin typeface="Times New Roman"/>
              <a:cs typeface="Times New Roman"/>
            </a:endParaRPr>
          </a:p>
          <a:p>
            <a:pPr marL="12696" marR="5078">
              <a:lnSpc>
                <a:spcPct val="92900"/>
              </a:lnSpc>
            </a:pPr>
            <a:r>
              <a:rPr sz="1000" b="1" spc="-6" dirty="0">
                <a:latin typeface="Arial"/>
                <a:cs typeface="Arial"/>
              </a:rPr>
              <a:t>Identification/  </a:t>
            </a:r>
            <a:r>
              <a:rPr sz="1000" b="1" spc="-10" dirty="0">
                <a:latin typeface="Arial"/>
                <a:cs typeface="Arial"/>
              </a:rPr>
              <a:t>Authentication </a:t>
            </a:r>
            <a:r>
              <a:rPr sz="1000" b="1" spc="-6" dirty="0">
                <a:latin typeface="Arial"/>
                <a:cs typeface="Arial"/>
              </a:rPr>
              <a:t>of  </a:t>
            </a:r>
            <a:r>
              <a:rPr sz="1000" b="1" dirty="0">
                <a:latin typeface="Arial"/>
                <a:cs typeface="Arial"/>
              </a:rPr>
              <a:t>the </a:t>
            </a:r>
            <a:r>
              <a:rPr sz="1000" b="1" spc="-6" dirty="0">
                <a:latin typeface="Arial"/>
                <a:cs typeface="Arial"/>
              </a:rPr>
              <a:t>content of</a:t>
            </a:r>
            <a:r>
              <a:rPr sz="1000" b="1" spc="-9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the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256269" y="5789931"/>
            <a:ext cx="335280" cy="152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000" b="1" dirty="0">
                <a:latin typeface="Arial"/>
                <a:cs typeface="Arial"/>
              </a:rPr>
              <a:t>l</a:t>
            </a:r>
            <a:r>
              <a:rPr sz="1000" b="1" spc="-10" dirty="0">
                <a:latin typeface="Arial"/>
                <a:cs typeface="Arial"/>
              </a:rPr>
              <a:t>e</a:t>
            </a:r>
            <a:r>
              <a:rPr sz="1000" b="1" spc="6" dirty="0">
                <a:latin typeface="Arial"/>
                <a:cs typeface="Arial"/>
              </a:rPr>
              <a:t>t</a:t>
            </a:r>
            <a:r>
              <a:rPr sz="1000" b="1" spc="-6" dirty="0">
                <a:latin typeface="Arial"/>
                <a:cs typeface="Arial"/>
              </a:rPr>
              <a:t>t</a:t>
            </a:r>
            <a:r>
              <a:rPr sz="1000" b="1" spc="-10" dirty="0">
                <a:latin typeface="Arial"/>
                <a:cs typeface="Arial"/>
              </a:rPr>
              <a:t>e</a:t>
            </a:r>
            <a:r>
              <a:rPr sz="1000" b="1" dirty="0">
                <a:latin typeface="Arial"/>
                <a:cs typeface="Arial"/>
              </a:rPr>
              <a:t>r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783069" y="5054602"/>
            <a:ext cx="210820" cy="194310"/>
          </a:xfrm>
          <a:custGeom>
            <a:avLst/>
            <a:gdLst/>
            <a:ahLst/>
            <a:cxnLst/>
            <a:rect l="l" t="t" r="r" b="b"/>
            <a:pathLst>
              <a:path w="210820" h="194310">
                <a:moveTo>
                  <a:pt x="105409" y="0"/>
                </a:moveTo>
                <a:lnTo>
                  <a:pt x="63757" y="7421"/>
                </a:lnTo>
                <a:lnTo>
                  <a:pt x="30321" y="27939"/>
                </a:lnTo>
                <a:lnTo>
                  <a:pt x="8076" y="58935"/>
                </a:lnTo>
                <a:lnTo>
                  <a:pt x="0" y="97789"/>
                </a:lnTo>
                <a:lnTo>
                  <a:pt x="8076" y="135909"/>
                </a:lnTo>
                <a:lnTo>
                  <a:pt x="30321" y="166528"/>
                </a:lnTo>
                <a:lnTo>
                  <a:pt x="63757" y="186908"/>
                </a:lnTo>
                <a:lnTo>
                  <a:pt x="105409" y="194310"/>
                </a:lnTo>
                <a:lnTo>
                  <a:pt x="147062" y="186908"/>
                </a:lnTo>
                <a:lnTo>
                  <a:pt x="180498" y="166528"/>
                </a:lnTo>
                <a:lnTo>
                  <a:pt x="202743" y="135909"/>
                </a:lnTo>
                <a:lnTo>
                  <a:pt x="210820" y="97789"/>
                </a:lnTo>
                <a:lnTo>
                  <a:pt x="202743" y="58935"/>
                </a:lnTo>
                <a:lnTo>
                  <a:pt x="180498" y="27939"/>
                </a:lnTo>
                <a:lnTo>
                  <a:pt x="147062" y="7421"/>
                </a:lnTo>
                <a:lnTo>
                  <a:pt x="10540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783069" y="5054602"/>
            <a:ext cx="210820" cy="194310"/>
          </a:xfrm>
          <a:custGeom>
            <a:avLst/>
            <a:gdLst/>
            <a:ahLst/>
            <a:cxnLst/>
            <a:rect l="l" t="t" r="r" b="b"/>
            <a:pathLst>
              <a:path w="210820" h="194310">
                <a:moveTo>
                  <a:pt x="105409" y="0"/>
                </a:moveTo>
                <a:lnTo>
                  <a:pt x="147062" y="7421"/>
                </a:lnTo>
                <a:lnTo>
                  <a:pt x="180498" y="27939"/>
                </a:lnTo>
                <a:lnTo>
                  <a:pt x="202743" y="58935"/>
                </a:lnTo>
                <a:lnTo>
                  <a:pt x="210820" y="97789"/>
                </a:lnTo>
                <a:lnTo>
                  <a:pt x="202743" y="135909"/>
                </a:lnTo>
                <a:lnTo>
                  <a:pt x="180498" y="166528"/>
                </a:lnTo>
                <a:lnTo>
                  <a:pt x="147062" y="186908"/>
                </a:lnTo>
                <a:lnTo>
                  <a:pt x="105409" y="194310"/>
                </a:lnTo>
                <a:lnTo>
                  <a:pt x="63757" y="186908"/>
                </a:lnTo>
                <a:lnTo>
                  <a:pt x="30321" y="166528"/>
                </a:lnTo>
                <a:lnTo>
                  <a:pt x="8076" y="135909"/>
                </a:lnTo>
                <a:lnTo>
                  <a:pt x="0" y="97789"/>
                </a:lnTo>
                <a:lnTo>
                  <a:pt x="8076" y="58935"/>
                </a:lnTo>
                <a:lnTo>
                  <a:pt x="30321" y="27939"/>
                </a:lnTo>
                <a:lnTo>
                  <a:pt x="63757" y="7421"/>
                </a:lnTo>
                <a:lnTo>
                  <a:pt x="105409" y="0"/>
                </a:lnTo>
                <a:close/>
              </a:path>
            </a:pathLst>
          </a:custGeom>
          <a:ln w="46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84340" y="5058409"/>
            <a:ext cx="199390" cy="189230"/>
          </a:xfrm>
          <a:custGeom>
            <a:avLst/>
            <a:gdLst/>
            <a:ahLst/>
            <a:cxnLst/>
            <a:rect l="l" t="t" r="r" b="b"/>
            <a:pathLst>
              <a:path w="199390" h="189229">
                <a:moveTo>
                  <a:pt x="124177" y="154939"/>
                </a:moveTo>
                <a:lnTo>
                  <a:pt x="86359" y="154939"/>
                </a:lnTo>
                <a:lnTo>
                  <a:pt x="97789" y="189229"/>
                </a:lnTo>
                <a:lnTo>
                  <a:pt x="106679" y="157479"/>
                </a:lnTo>
                <a:lnTo>
                  <a:pt x="123613" y="157479"/>
                </a:lnTo>
                <a:lnTo>
                  <a:pt x="124177" y="154939"/>
                </a:lnTo>
                <a:close/>
              </a:path>
              <a:path w="199390" h="189229">
                <a:moveTo>
                  <a:pt x="123613" y="157479"/>
                </a:moveTo>
                <a:lnTo>
                  <a:pt x="106679" y="157479"/>
                </a:lnTo>
                <a:lnTo>
                  <a:pt x="116839" y="187959"/>
                </a:lnTo>
                <a:lnTo>
                  <a:pt x="123613" y="157479"/>
                </a:lnTo>
                <a:close/>
              </a:path>
              <a:path w="199390" h="189229">
                <a:moveTo>
                  <a:pt x="138100" y="152400"/>
                </a:moveTo>
                <a:lnTo>
                  <a:pt x="71119" y="152400"/>
                </a:lnTo>
                <a:lnTo>
                  <a:pt x="71119" y="186689"/>
                </a:lnTo>
                <a:lnTo>
                  <a:pt x="86359" y="154939"/>
                </a:lnTo>
                <a:lnTo>
                  <a:pt x="124177" y="154939"/>
                </a:lnTo>
                <a:lnTo>
                  <a:pt x="124459" y="153669"/>
                </a:lnTo>
                <a:lnTo>
                  <a:pt x="138288" y="153669"/>
                </a:lnTo>
                <a:lnTo>
                  <a:pt x="138100" y="152400"/>
                </a:lnTo>
                <a:close/>
              </a:path>
              <a:path w="199390" h="189229">
                <a:moveTo>
                  <a:pt x="138288" y="153669"/>
                </a:moveTo>
                <a:lnTo>
                  <a:pt x="124459" y="153669"/>
                </a:lnTo>
                <a:lnTo>
                  <a:pt x="142239" y="180339"/>
                </a:lnTo>
                <a:lnTo>
                  <a:pt x="138288" y="153669"/>
                </a:lnTo>
                <a:close/>
              </a:path>
              <a:path w="199390" h="189229">
                <a:moveTo>
                  <a:pt x="154431" y="144779"/>
                </a:moveTo>
                <a:lnTo>
                  <a:pt x="58419" y="144779"/>
                </a:lnTo>
                <a:lnTo>
                  <a:pt x="49529" y="176529"/>
                </a:lnTo>
                <a:lnTo>
                  <a:pt x="71119" y="152400"/>
                </a:lnTo>
                <a:lnTo>
                  <a:pt x="138100" y="152400"/>
                </a:lnTo>
                <a:lnTo>
                  <a:pt x="137159" y="146050"/>
                </a:lnTo>
                <a:lnTo>
                  <a:pt x="154939" y="146050"/>
                </a:lnTo>
                <a:lnTo>
                  <a:pt x="154431" y="144779"/>
                </a:lnTo>
                <a:close/>
              </a:path>
              <a:path w="199390" h="189229">
                <a:moveTo>
                  <a:pt x="154939" y="146050"/>
                </a:moveTo>
                <a:lnTo>
                  <a:pt x="137159" y="146050"/>
                </a:lnTo>
                <a:lnTo>
                  <a:pt x="162559" y="165100"/>
                </a:lnTo>
                <a:lnTo>
                  <a:pt x="154939" y="146050"/>
                </a:lnTo>
                <a:close/>
              </a:path>
              <a:path w="199390" h="189229">
                <a:moveTo>
                  <a:pt x="171516" y="132079"/>
                </a:moveTo>
                <a:lnTo>
                  <a:pt x="46989" y="132079"/>
                </a:lnTo>
                <a:lnTo>
                  <a:pt x="27939" y="161289"/>
                </a:lnTo>
                <a:lnTo>
                  <a:pt x="58419" y="144779"/>
                </a:lnTo>
                <a:lnTo>
                  <a:pt x="154431" y="144779"/>
                </a:lnTo>
                <a:lnTo>
                  <a:pt x="149859" y="133350"/>
                </a:lnTo>
                <a:lnTo>
                  <a:pt x="172653" y="133350"/>
                </a:lnTo>
                <a:lnTo>
                  <a:pt x="171516" y="132079"/>
                </a:lnTo>
                <a:close/>
              </a:path>
              <a:path w="199390" h="189229">
                <a:moveTo>
                  <a:pt x="172653" y="133350"/>
                </a:moveTo>
                <a:lnTo>
                  <a:pt x="149859" y="133350"/>
                </a:lnTo>
                <a:lnTo>
                  <a:pt x="182879" y="144779"/>
                </a:lnTo>
                <a:lnTo>
                  <a:pt x="172653" y="133350"/>
                </a:lnTo>
                <a:close/>
              </a:path>
              <a:path w="199390" h="189229">
                <a:moveTo>
                  <a:pt x="2539" y="68579"/>
                </a:moveTo>
                <a:lnTo>
                  <a:pt x="35559" y="85089"/>
                </a:lnTo>
                <a:lnTo>
                  <a:pt x="0" y="93979"/>
                </a:lnTo>
                <a:lnTo>
                  <a:pt x="35559" y="102869"/>
                </a:lnTo>
                <a:lnTo>
                  <a:pt x="2539" y="118109"/>
                </a:lnTo>
                <a:lnTo>
                  <a:pt x="38100" y="118109"/>
                </a:lnTo>
                <a:lnTo>
                  <a:pt x="12700" y="142239"/>
                </a:lnTo>
                <a:lnTo>
                  <a:pt x="46989" y="132079"/>
                </a:lnTo>
                <a:lnTo>
                  <a:pt x="171516" y="132079"/>
                </a:lnTo>
                <a:lnTo>
                  <a:pt x="161289" y="120650"/>
                </a:lnTo>
                <a:lnTo>
                  <a:pt x="195579" y="119379"/>
                </a:lnTo>
                <a:lnTo>
                  <a:pt x="163829" y="106679"/>
                </a:lnTo>
                <a:lnTo>
                  <a:pt x="199389" y="93979"/>
                </a:lnTo>
                <a:lnTo>
                  <a:pt x="163829" y="85089"/>
                </a:lnTo>
                <a:lnTo>
                  <a:pt x="196850" y="72389"/>
                </a:lnTo>
                <a:lnTo>
                  <a:pt x="36829" y="72389"/>
                </a:lnTo>
                <a:lnTo>
                  <a:pt x="2539" y="68579"/>
                </a:lnTo>
                <a:close/>
              </a:path>
              <a:path w="199390" h="189229">
                <a:moveTo>
                  <a:pt x="13969" y="45719"/>
                </a:moveTo>
                <a:lnTo>
                  <a:pt x="36829" y="72389"/>
                </a:lnTo>
                <a:lnTo>
                  <a:pt x="196850" y="72389"/>
                </a:lnTo>
                <a:lnTo>
                  <a:pt x="158750" y="71119"/>
                </a:lnTo>
                <a:lnTo>
                  <a:pt x="177800" y="58419"/>
                </a:lnTo>
                <a:lnTo>
                  <a:pt x="46989" y="58419"/>
                </a:lnTo>
                <a:lnTo>
                  <a:pt x="13969" y="45719"/>
                </a:lnTo>
                <a:close/>
              </a:path>
              <a:path w="199390" h="189229">
                <a:moveTo>
                  <a:pt x="31750" y="26669"/>
                </a:moveTo>
                <a:lnTo>
                  <a:pt x="46989" y="58419"/>
                </a:lnTo>
                <a:lnTo>
                  <a:pt x="177800" y="58419"/>
                </a:lnTo>
                <a:lnTo>
                  <a:pt x="181610" y="55879"/>
                </a:lnTo>
                <a:lnTo>
                  <a:pt x="153669" y="55879"/>
                </a:lnTo>
                <a:lnTo>
                  <a:pt x="161624" y="46989"/>
                </a:lnTo>
                <a:lnTo>
                  <a:pt x="58419" y="46989"/>
                </a:lnTo>
                <a:lnTo>
                  <a:pt x="31750" y="26669"/>
                </a:lnTo>
                <a:close/>
              </a:path>
              <a:path w="199390" h="189229">
                <a:moveTo>
                  <a:pt x="189229" y="50800"/>
                </a:moveTo>
                <a:lnTo>
                  <a:pt x="153669" y="55879"/>
                </a:lnTo>
                <a:lnTo>
                  <a:pt x="181610" y="55879"/>
                </a:lnTo>
                <a:lnTo>
                  <a:pt x="189229" y="50800"/>
                </a:lnTo>
                <a:close/>
              </a:path>
              <a:path w="199390" h="189229">
                <a:moveTo>
                  <a:pt x="49529" y="12700"/>
                </a:moveTo>
                <a:lnTo>
                  <a:pt x="58419" y="46989"/>
                </a:lnTo>
                <a:lnTo>
                  <a:pt x="161624" y="46989"/>
                </a:lnTo>
                <a:lnTo>
                  <a:pt x="162760" y="45719"/>
                </a:lnTo>
                <a:lnTo>
                  <a:pt x="142239" y="45719"/>
                </a:lnTo>
                <a:lnTo>
                  <a:pt x="145703" y="38100"/>
                </a:lnTo>
                <a:lnTo>
                  <a:pt x="74929" y="38100"/>
                </a:lnTo>
                <a:lnTo>
                  <a:pt x="49529" y="12700"/>
                </a:lnTo>
                <a:close/>
              </a:path>
              <a:path w="199390" h="189229">
                <a:moveTo>
                  <a:pt x="175259" y="31750"/>
                </a:moveTo>
                <a:lnTo>
                  <a:pt x="142239" y="45719"/>
                </a:lnTo>
                <a:lnTo>
                  <a:pt x="162760" y="45719"/>
                </a:lnTo>
                <a:lnTo>
                  <a:pt x="175259" y="31750"/>
                </a:lnTo>
                <a:close/>
              </a:path>
              <a:path w="199390" h="189229">
                <a:moveTo>
                  <a:pt x="69850" y="5079"/>
                </a:moveTo>
                <a:lnTo>
                  <a:pt x="74929" y="38100"/>
                </a:lnTo>
                <a:lnTo>
                  <a:pt x="128269" y="38100"/>
                </a:lnTo>
                <a:lnTo>
                  <a:pt x="128574" y="35559"/>
                </a:lnTo>
                <a:lnTo>
                  <a:pt x="90169" y="35559"/>
                </a:lnTo>
                <a:lnTo>
                  <a:pt x="69850" y="5079"/>
                </a:lnTo>
                <a:close/>
              </a:path>
              <a:path w="199390" h="189229">
                <a:moveTo>
                  <a:pt x="154939" y="17779"/>
                </a:moveTo>
                <a:lnTo>
                  <a:pt x="128269" y="38100"/>
                </a:lnTo>
                <a:lnTo>
                  <a:pt x="145703" y="38100"/>
                </a:lnTo>
                <a:lnTo>
                  <a:pt x="154939" y="17779"/>
                </a:lnTo>
                <a:close/>
              </a:path>
              <a:path w="199390" h="189229">
                <a:moveTo>
                  <a:pt x="97789" y="0"/>
                </a:moveTo>
                <a:lnTo>
                  <a:pt x="90169" y="35559"/>
                </a:lnTo>
                <a:lnTo>
                  <a:pt x="128574" y="35559"/>
                </a:lnTo>
                <a:lnTo>
                  <a:pt x="128879" y="33019"/>
                </a:lnTo>
                <a:lnTo>
                  <a:pt x="111759" y="33019"/>
                </a:lnTo>
                <a:lnTo>
                  <a:pt x="97789" y="0"/>
                </a:lnTo>
                <a:close/>
              </a:path>
              <a:path w="199390" h="189229">
                <a:moveTo>
                  <a:pt x="132079" y="6350"/>
                </a:moveTo>
                <a:lnTo>
                  <a:pt x="111759" y="33019"/>
                </a:lnTo>
                <a:lnTo>
                  <a:pt x="128879" y="33019"/>
                </a:lnTo>
                <a:lnTo>
                  <a:pt x="132079" y="6350"/>
                </a:lnTo>
                <a:close/>
              </a:path>
            </a:pathLst>
          </a:custGeom>
          <a:solidFill>
            <a:srgbClr val="7F7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84340" y="5058409"/>
            <a:ext cx="199390" cy="189230"/>
          </a:xfrm>
          <a:custGeom>
            <a:avLst/>
            <a:gdLst/>
            <a:ahLst/>
            <a:cxnLst/>
            <a:rect l="l" t="t" r="r" b="b"/>
            <a:pathLst>
              <a:path w="199390" h="189229">
                <a:moveTo>
                  <a:pt x="97789" y="0"/>
                </a:moveTo>
                <a:lnTo>
                  <a:pt x="90169" y="35559"/>
                </a:lnTo>
                <a:lnTo>
                  <a:pt x="69850" y="5079"/>
                </a:lnTo>
                <a:lnTo>
                  <a:pt x="74929" y="38100"/>
                </a:lnTo>
                <a:lnTo>
                  <a:pt x="49529" y="12700"/>
                </a:lnTo>
                <a:lnTo>
                  <a:pt x="58419" y="46989"/>
                </a:lnTo>
                <a:lnTo>
                  <a:pt x="31750" y="26669"/>
                </a:lnTo>
                <a:lnTo>
                  <a:pt x="46989" y="58419"/>
                </a:lnTo>
                <a:lnTo>
                  <a:pt x="13969" y="45719"/>
                </a:lnTo>
                <a:lnTo>
                  <a:pt x="36829" y="72389"/>
                </a:lnTo>
                <a:lnTo>
                  <a:pt x="2539" y="68579"/>
                </a:lnTo>
                <a:lnTo>
                  <a:pt x="35559" y="85089"/>
                </a:lnTo>
                <a:lnTo>
                  <a:pt x="0" y="93979"/>
                </a:lnTo>
                <a:lnTo>
                  <a:pt x="35559" y="102869"/>
                </a:lnTo>
                <a:lnTo>
                  <a:pt x="2539" y="118109"/>
                </a:lnTo>
                <a:lnTo>
                  <a:pt x="38100" y="118109"/>
                </a:lnTo>
                <a:lnTo>
                  <a:pt x="12700" y="142239"/>
                </a:lnTo>
                <a:lnTo>
                  <a:pt x="46989" y="132079"/>
                </a:lnTo>
                <a:lnTo>
                  <a:pt x="27939" y="161289"/>
                </a:lnTo>
                <a:lnTo>
                  <a:pt x="58419" y="144779"/>
                </a:lnTo>
                <a:lnTo>
                  <a:pt x="49529" y="176529"/>
                </a:lnTo>
                <a:lnTo>
                  <a:pt x="71119" y="152400"/>
                </a:lnTo>
                <a:lnTo>
                  <a:pt x="71119" y="186689"/>
                </a:lnTo>
                <a:lnTo>
                  <a:pt x="86359" y="154939"/>
                </a:lnTo>
                <a:lnTo>
                  <a:pt x="97789" y="189229"/>
                </a:lnTo>
                <a:lnTo>
                  <a:pt x="106679" y="157479"/>
                </a:lnTo>
                <a:lnTo>
                  <a:pt x="116839" y="187959"/>
                </a:lnTo>
                <a:lnTo>
                  <a:pt x="124459" y="153669"/>
                </a:lnTo>
                <a:lnTo>
                  <a:pt x="142239" y="180339"/>
                </a:lnTo>
                <a:lnTo>
                  <a:pt x="137159" y="146050"/>
                </a:lnTo>
                <a:lnTo>
                  <a:pt x="162559" y="165100"/>
                </a:lnTo>
                <a:lnTo>
                  <a:pt x="149859" y="133350"/>
                </a:lnTo>
                <a:lnTo>
                  <a:pt x="182879" y="144779"/>
                </a:lnTo>
                <a:lnTo>
                  <a:pt x="161289" y="120650"/>
                </a:lnTo>
                <a:lnTo>
                  <a:pt x="195579" y="119379"/>
                </a:lnTo>
                <a:lnTo>
                  <a:pt x="163829" y="106679"/>
                </a:lnTo>
                <a:lnTo>
                  <a:pt x="199389" y="93979"/>
                </a:lnTo>
                <a:lnTo>
                  <a:pt x="163829" y="85089"/>
                </a:lnTo>
                <a:lnTo>
                  <a:pt x="196850" y="72389"/>
                </a:lnTo>
                <a:lnTo>
                  <a:pt x="158750" y="71119"/>
                </a:lnTo>
                <a:lnTo>
                  <a:pt x="189229" y="50800"/>
                </a:lnTo>
                <a:lnTo>
                  <a:pt x="153669" y="55879"/>
                </a:lnTo>
                <a:lnTo>
                  <a:pt x="175259" y="31750"/>
                </a:lnTo>
                <a:lnTo>
                  <a:pt x="142239" y="45719"/>
                </a:lnTo>
                <a:lnTo>
                  <a:pt x="154939" y="17779"/>
                </a:lnTo>
                <a:lnTo>
                  <a:pt x="128269" y="38100"/>
                </a:lnTo>
                <a:lnTo>
                  <a:pt x="132079" y="6350"/>
                </a:lnTo>
                <a:lnTo>
                  <a:pt x="111759" y="33019"/>
                </a:lnTo>
                <a:lnTo>
                  <a:pt x="97789" y="0"/>
                </a:lnTo>
                <a:close/>
              </a:path>
            </a:pathLst>
          </a:custGeom>
          <a:ln w="46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89090" y="5186679"/>
            <a:ext cx="342900" cy="369570"/>
          </a:xfrm>
          <a:custGeom>
            <a:avLst/>
            <a:gdLst/>
            <a:ahLst/>
            <a:cxnLst/>
            <a:rect l="l" t="t" r="r" b="b"/>
            <a:pathLst>
              <a:path w="342900" h="369570">
                <a:moveTo>
                  <a:pt x="279400" y="0"/>
                </a:moveTo>
                <a:lnTo>
                  <a:pt x="119379" y="19050"/>
                </a:lnTo>
                <a:lnTo>
                  <a:pt x="85089" y="143510"/>
                </a:lnTo>
                <a:lnTo>
                  <a:pt x="45719" y="248920"/>
                </a:lnTo>
                <a:lnTo>
                  <a:pt x="0" y="369570"/>
                </a:lnTo>
                <a:lnTo>
                  <a:pt x="38100" y="345440"/>
                </a:lnTo>
                <a:lnTo>
                  <a:pt x="82550" y="318770"/>
                </a:lnTo>
                <a:lnTo>
                  <a:pt x="107950" y="306070"/>
                </a:lnTo>
                <a:lnTo>
                  <a:pt x="127000" y="298450"/>
                </a:lnTo>
                <a:lnTo>
                  <a:pt x="146050" y="293370"/>
                </a:lnTo>
                <a:lnTo>
                  <a:pt x="189229" y="287020"/>
                </a:lnTo>
                <a:lnTo>
                  <a:pt x="173989" y="246380"/>
                </a:lnTo>
                <a:lnTo>
                  <a:pt x="193039" y="243840"/>
                </a:lnTo>
                <a:lnTo>
                  <a:pt x="332282" y="243840"/>
                </a:lnTo>
                <a:lnTo>
                  <a:pt x="321309" y="198120"/>
                </a:lnTo>
                <a:lnTo>
                  <a:pt x="306069" y="125730"/>
                </a:lnTo>
                <a:lnTo>
                  <a:pt x="292100" y="72390"/>
                </a:lnTo>
                <a:lnTo>
                  <a:pt x="283209" y="30480"/>
                </a:lnTo>
                <a:lnTo>
                  <a:pt x="279400" y="0"/>
                </a:lnTo>
                <a:close/>
              </a:path>
              <a:path w="342900" h="369570">
                <a:moveTo>
                  <a:pt x="332282" y="243840"/>
                </a:moveTo>
                <a:lnTo>
                  <a:pt x="193039" y="243840"/>
                </a:lnTo>
                <a:lnTo>
                  <a:pt x="215900" y="248920"/>
                </a:lnTo>
                <a:lnTo>
                  <a:pt x="240029" y="260350"/>
                </a:lnTo>
                <a:lnTo>
                  <a:pt x="257809" y="270510"/>
                </a:lnTo>
                <a:lnTo>
                  <a:pt x="273050" y="283210"/>
                </a:lnTo>
                <a:lnTo>
                  <a:pt x="289559" y="295910"/>
                </a:lnTo>
                <a:lnTo>
                  <a:pt x="314959" y="318770"/>
                </a:lnTo>
                <a:lnTo>
                  <a:pt x="342900" y="340360"/>
                </a:lnTo>
                <a:lnTo>
                  <a:pt x="336550" y="261620"/>
                </a:lnTo>
                <a:lnTo>
                  <a:pt x="332282" y="243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689090" y="5186679"/>
            <a:ext cx="342900" cy="369570"/>
          </a:xfrm>
          <a:custGeom>
            <a:avLst/>
            <a:gdLst/>
            <a:ahLst/>
            <a:cxnLst/>
            <a:rect l="l" t="t" r="r" b="b"/>
            <a:pathLst>
              <a:path w="342900" h="369570">
                <a:moveTo>
                  <a:pt x="119379" y="19050"/>
                </a:moveTo>
                <a:lnTo>
                  <a:pt x="85089" y="143510"/>
                </a:lnTo>
                <a:lnTo>
                  <a:pt x="45719" y="248920"/>
                </a:lnTo>
                <a:lnTo>
                  <a:pt x="0" y="369570"/>
                </a:lnTo>
                <a:lnTo>
                  <a:pt x="38100" y="345440"/>
                </a:lnTo>
                <a:lnTo>
                  <a:pt x="82550" y="318770"/>
                </a:lnTo>
                <a:lnTo>
                  <a:pt x="127000" y="298450"/>
                </a:lnTo>
                <a:lnTo>
                  <a:pt x="163829" y="290830"/>
                </a:lnTo>
                <a:lnTo>
                  <a:pt x="189229" y="287020"/>
                </a:lnTo>
                <a:lnTo>
                  <a:pt x="173989" y="246380"/>
                </a:lnTo>
                <a:lnTo>
                  <a:pt x="193039" y="243840"/>
                </a:lnTo>
                <a:lnTo>
                  <a:pt x="215900" y="248920"/>
                </a:lnTo>
                <a:lnTo>
                  <a:pt x="240029" y="260350"/>
                </a:lnTo>
                <a:lnTo>
                  <a:pt x="257809" y="270510"/>
                </a:lnTo>
                <a:lnTo>
                  <a:pt x="273050" y="283210"/>
                </a:lnTo>
                <a:lnTo>
                  <a:pt x="289559" y="295910"/>
                </a:lnTo>
                <a:lnTo>
                  <a:pt x="314959" y="318770"/>
                </a:lnTo>
                <a:lnTo>
                  <a:pt x="342900" y="340360"/>
                </a:lnTo>
                <a:lnTo>
                  <a:pt x="336550" y="261620"/>
                </a:lnTo>
                <a:lnTo>
                  <a:pt x="321309" y="198120"/>
                </a:lnTo>
                <a:lnTo>
                  <a:pt x="306069" y="125730"/>
                </a:lnTo>
                <a:lnTo>
                  <a:pt x="292100" y="72390"/>
                </a:lnTo>
                <a:lnTo>
                  <a:pt x="283209" y="30480"/>
                </a:lnTo>
                <a:lnTo>
                  <a:pt x="279400" y="0"/>
                </a:lnTo>
                <a:lnTo>
                  <a:pt x="119379" y="19050"/>
                </a:lnTo>
                <a:close/>
              </a:path>
            </a:pathLst>
          </a:custGeom>
          <a:ln w="46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821171" y="5086351"/>
            <a:ext cx="130810" cy="133351"/>
          </a:xfrm>
          <a:custGeom>
            <a:avLst/>
            <a:gdLst/>
            <a:ahLst/>
            <a:cxnLst/>
            <a:rect l="l" t="t" r="r" b="b"/>
            <a:pathLst>
              <a:path w="130809" h="133350">
                <a:moveTo>
                  <a:pt x="64770" y="0"/>
                </a:moveTo>
                <a:lnTo>
                  <a:pt x="39112" y="5159"/>
                </a:lnTo>
                <a:lnTo>
                  <a:pt x="18573" y="19367"/>
                </a:lnTo>
                <a:lnTo>
                  <a:pt x="4941" y="40719"/>
                </a:lnTo>
                <a:lnTo>
                  <a:pt x="0" y="67310"/>
                </a:lnTo>
                <a:lnTo>
                  <a:pt x="4941" y="93166"/>
                </a:lnTo>
                <a:lnTo>
                  <a:pt x="18573" y="114141"/>
                </a:lnTo>
                <a:lnTo>
                  <a:pt x="39112" y="128210"/>
                </a:lnTo>
                <a:lnTo>
                  <a:pt x="64770" y="133350"/>
                </a:lnTo>
                <a:lnTo>
                  <a:pt x="91162" y="128210"/>
                </a:lnTo>
                <a:lnTo>
                  <a:pt x="112077" y="114141"/>
                </a:lnTo>
                <a:lnTo>
                  <a:pt x="125849" y="93166"/>
                </a:lnTo>
                <a:lnTo>
                  <a:pt x="130809" y="67310"/>
                </a:lnTo>
                <a:lnTo>
                  <a:pt x="125849" y="40719"/>
                </a:lnTo>
                <a:lnTo>
                  <a:pt x="112077" y="19367"/>
                </a:lnTo>
                <a:lnTo>
                  <a:pt x="91162" y="5159"/>
                </a:lnTo>
                <a:lnTo>
                  <a:pt x="6477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821171" y="5086351"/>
            <a:ext cx="130810" cy="133351"/>
          </a:xfrm>
          <a:custGeom>
            <a:avLst/>
            <a:gdLst/>
            <a:ahLst/>
            <a:cxnLst/>
            <a:rect l="l" t="t" r="r" b="b"/>
            <a:pathLst>
              <a:path w="130809" h="133350">
                <a:moveTo>
                  <a:pt x="64770" y="0"/>
                </a:moveTo>
                <a:lnTo>
                  <a:pt x="91162" y="5159"/>
                </a:lnTo>
                <a:lnTo>
                  <a:pt x="112077" y="19367"/>
                </a:lnTo>
                <a:lnTo>
                  <a:pt x="125849" y="40719"/>
                </a:lnTo>
                <a:lnTo>
                  <a:pt x="130809" y="67310"/>
                </a:lnTo>
                <a:lnTo>
                  <a:pt x="125849" y="93166"/>
                </a:lnTo>
                <a:lnTo>
                  <a:pt x="112077" y="114141"/>
                </a:lnTo>
                <a:lnTo>
                  <a:pt x="91162" y="128210"/>
                </a:lnTo>
                <a:lnTo>
                  <a:pt x="64770" y="133350"/>
                </a:lnTo>
                <a:lnTo>
                  <a:pt x="39112" y="128210"/>
                </a:lnTo>
                <a:lnTo>
                  <a:pt x="18573" y="114141"/>
                </a:lnTo>
                <a:lnTo>
                  <a:pt x="4941" y="93166"/>
                </a:lnTo>
                <a:lnTo>
                  <a:pt x="0" y="67310"/>
                </a:lnTo>
                <a:lnTo>
                  <a:pt x="4941" y="40719"/>
                </a:lnTo>
                <a:lnTo>
                  <a:pt x="18573" y="19367"/>
                </a:lnTo>
                <a:lnTo>
                  <a:pt x="39112" y="5159"/>
                </a:lnTo>
                <a:lnTo>
                  <a:pt x="64770" y="0"/>
                </a:lnTo>
                <a:close/>
              </a:path>
            </a:pathLst>
          </a:custGeom>
          <a:ln w="11141">
            <a:solidFill>
              <a:srgbClr val="7F7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832601" y="5243829"/>
            <a:ext cx="31750" cy="203200"/>
          </a:xfrm>
          <a:custGeom>
            <a:avLst/>
            <a:gdLst/>
            <a:ahLst/>
            <a:cxnLst/>
            <a:rect l="l" t="t" r="r" b="b"/>
            <a:pathLst>
              <a:path w="31750" h="203200">
                <a:moveTo>
                  <a:pt x="31750" y="186690"/>
                </a:moveTo>
                <a:lnTo>
                  <a:pt x="13970" y="195580"/>
                </a:lnTo>
                <a:lnTo>
                  <a:pt x="0" y="203200"/>
                </a:lnTo>
                <a:lnTo>
                  <a:pt x="30479" y="0"/>
                </a:lnTo>
              </a:path>
            </a:pathLst>
          </a:custGeom>
          <a:ln w="46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32882" y="4613909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16510" y="0"/>
                </a:moveTo>
                <a:lnTo>
                  <a:pt x="8890" y="3809"/>
                </a:lnTo>
                <a:lnTo>
                  <a:pt x="0" y="7619"/>
                </a:lnTo>
                <a:lnTo>
                  <a:pt x="8890" y="25400"/>
                </a:lnTo>
                <a:lnTo>
                  <a:pt x="16510" y="20319"/>
                </a:lnTo>
                <a:lnTo>
                  <a:pt x="25400" y="16509"/>
                </a:lnTo>
                <a:lnTo>
                  <a:pt x="165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550659" y="4646931"/>
            <a:ext cx="25400" cy="26670"/>
          </a:xfrm>
          <a:custGeom>
            <a:avLst/>
            <a:gdLst/>
            <a:ahLst/>
            <a:cxnLst/>
            <a:rect l="l" t="t" r="r" b="b"/>
            <a:pathLst>
              <a:path w="25400" h="26670">
                <a:moveTo>
                  <a:pt x="16510" y="0"/>
                </a:moveTo>
                <a:lnTo>
                  <a:pt x="7620" y="5080"/>
                </a:lnTo>
                <a:lnTo>
                  <a:pt x="0" y="8890"/>
                </a:lnTo>
                <a:lnTo>
                  <a:pt x="7620" y="26670"/>
                </a:lnTo>
                <a:lnTo>
                  <a:pt x="16510" y="21590"/>
                </a:lnTo>
                <a:lnTo>
                  <a:pt x="25400" y="17780"/>
                </a:lnTo>
                <a:lnTo>
                  <a:pt x="165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567169" y="4681220"/>
            <a:ext cx="26670" cy="25400"/>
          </a:xfrm>
          <a:custGeom>
            <a:avLst/>
            <a:gdLst/>
            <a:ahLst/>
            <a:cxnLst/>
            <a:rect l="l" t="t" r="r" b="b"/>
            <a:pathLst>
              <a:path w="26670" h="25400">
                <a:moveTo>
                  <a:pt x="17779" y="0"/>
                </a:moveTo>
                <a:lnTo>
                  <a:pt x="8889" y="5079"/>
                </a:lnTo>
                <a:lnTo>
                  <a:pt x="0" y="8889"/>
                </a:lnTo>
                <a:lnTo>
                  <a:pt x="8889" y="25399"/>
                </a:lnTo>
                <a:lnTo>
                  <a:pt x="17779" y="21589"/>
                </a:lnTo>
                <a:lnTo>
                  <a:pt x="26670" y="16509"/>
                </a:lnTo>
                <a:lnTo>
                  <a:pt x="177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584950" y="4715509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16509" y="0"/>
                </a:moveTo>
                <a:lnTo>
                  <a:pt x="8890" y="3809"/>
                </a:lnTo>
                <a:lnTo>
                  <a:pt x="0" y="8889"/>
                </a:lnTo>
                <a:lnTo>
                  <a:pt x="8890" y="25400"/>
                </a:lnTo>
                <a:lnTo>
                  <a:pt x="16509" y="21589"/>
                </a:lnTo>
                <a:lnTo>
                  <a:pt x="25400" y="16509"/>
                </a:lnTo>
                <a:lnTo>
                  <a:pt x="165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602730" y="4748529"/>
            <a:ext cx="25400" cy="26670"/>
          </a:xfrm>
          <a:custGeom>
            <a:avLst/>
            <a:gdLst/>
            <a:ahLst/>
            <a:cxnLst/>
            <a:rect l="l" t="t" r="r" b="b"/>
            <a:pathLst>
              <a:path w="25400" h="26670">
                <a:moveTo>
                  <a:pt x="16510" y="0"/>
                </a:moveTo>
                <a:lnTo>
                  <a:pt x="8890" y="5080"/>
                </a:lnTo>
                <a:lnTo>
                  <a:pt x="0" y="8890"/>
                </a:lnTo>
                <a:lnTo>
                  <a:pt x="8890" y="26670"/>
                </a:lnTo>
                <a:lnTo>
                  <a:pt x="16510" y="21590"/>
                </a:lnTo>
                <a:lnTo>
                  <a:pt x="25400" y="17780"/>
                </a:lnTo>
                <a:lnTo>
                  <a:pt x="165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619240" y="4782820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70" h="26670">
                <a:moveTo>
                  <a:pt x="17779" y="0"/>
                </a:moveTo>
                <a:lnTo>
                  <a:pt x="8889" y="5079"/>
                </a:lnTo>
                <a:lnTo>
                  <a:pt x="0" y="8889"/>
                </a:lnTo>
                <a:lnTo>
                  <a:pt x="8889" y="26669"/>
                </a:lnTo>
                <a:lnTo>
                  <a:pt x="17779" y="21589"/>
                </a:lnTo>
                <a:lnTo>
                  <a:pt x="26669" y="17779"/>
                </a:lnTo>
                <a:lnTo>
                  <a:pt x="177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37019" y="4817109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17779" y="0"/>
                </a:moveTo>
                <a:lnTo>
                  <a:pt x="8889" y="3809"/>
                </a:lnTo>
                <a:lnTo>
                  <a:pt x="0" y="8889"/>
                </a:lnTo>
                <a:lnTo>
                  <a:pt x="8889" y="25400"/>
                </a:lnTo>
                <a:lnTo>
                  <a:pt x="17779" y="21589"/>
                </a:lnTo>
                <a:lnTo>
                  <a:pt x="25400" y="16509"/>
                </a:lnTo>
                <a:lnTo>
                  <a:pt x="177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654800" y="4851400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16509" y="0"/>
                </a:moveTo>
                <a:lnTo>
                  <a:pt x="8890" y="3810"/>
                </a:lnTo>
                <a:lnTo>
                  <a:pt x="0" y="7619"/>
                </a:lnTo>
                <a:lnTo>
                  <a:pt x="8890" y="25400"/>
                </a:lnTo>
                <a:lnTo>
                  <a:pt x="16509" y="20319"/>
                </a:lnTo>
                <a:lnTo>
                  <a:pt x="25400" y="16510"/>
                </a:lnTo>
                <a:lnTo>
                  <a:pt x="165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672580" y="4884422"/>
            <a:ext cx="25400" cy="26670"/>
          </a:xfrm>
          <a:custGeom>
            <a:avLst/>
            <a:gdLst/>
            <a:ahLst/>
            <a:cxnLst/>
            <a:rect l="l" t="t" r="r" b="b"/>
            <a:pathLst>
              <a:path w="25400" h="26670">
                <a:moveTo>
                  <a:pt x="16510" y="0"/>
                </a:moveTo>
                <a:lnTo>
                  <a:pt x="7620" y="5079"/>
                </a:lnTo>
                <a:lnTo>
                  <a:pt x="0" y="8889"/>
                </a:lnTo>
                <a:lnTo>
                  <a:pt x="8890" y="26669"/>
                </a:lnTo>
                <a:lnTo>
                  <a:pt x="16510" y="21589"/>
                </a:lnTo>
                <a:lnTo>
                  <a:pt x="25400" y="17779"/>
                </a:lnTo>
                <a:lnTo>
                  <a:pt x="165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689090" y="4918708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17779" y="0"/>
                </a:moveTo>
                <a:lnTo>
                  <a:pt x="8889" y="5079"/>
                </a:lnTo>
                <a:lnTo>
                  <a:pt x="0" y="8889"/>
                </a:lnTo>
                <a:lnTo>
                  <a:pt x="8889" y="25400"/>
                </a:lnTo>
                <a:lnTo>
                  <a:pt x="17779" y="21589"/>
                </a:lnTo>
                <a:lnTo>
                  <a:pt x="25400" y="17779"/>
                </a:lnTo>
                <a:lnTo>
                  <a:pt x="177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706869" y="4953000"/>
            <a:ext cx="25400" cy="25400"/>
          </a:xfrm>
          <a:custGeom>
            <a:avLst/>
            <a:gdLst/>
            <a:ahLst/>
            <a:cxnLst/>
            <a:rect l="l" t="t" r="r" b="b"/>
            <a:pathLst>
              <a:path w="25400" h="25400">
                <a:moveTo>
                  <a:pt x="16509" y="0"/>
                </a:moveTo>
                <a:lnTo>
                  <a:pt x="8889" y="3810"/>
                </a:lnTo>
                <a:lnTo>
                  <a:pt x="0" y="8889"/>
                </a:lnTo>
                <a:lnTo>
                  <a:pt x="8889" y="25400"/>
                </a:lnTo>
                <a:lnTo>
                  <a:pt x="17779" y="21589"/>
                </a:lnTo>
                <a:lnTo>
                  <a:pt x="25400" y="16510"/>
                </a:lnTo>
                <a:lnTo>
                  <a:pt x="165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724653" y="4987290"/>
            <a:ext cx="22859" cy="20320"/>
          </a:xfrm>
          <a:custGeom>
            <a:avLst/>
            <a:gdLst/>
            <a:ahLst/>
            <a:cxnLst/>
            <a:rect l="l" t="t" r="r" b="b"/>
            <a:pathLst>
              <a:path w="22859" h="20320">
                <a:moveTo>
                  <a:pt x="16509" y="0"/>
                </a:moveTo>
                <a:lnTo>
                  <a:pt x="7620" y="3810"/>
                </a:lnTo>
                <a:lnTo>
                  <a:pt x="0" y="8890"/>
                </a:lnTo>
                <a:lnTo>
                  <a:pt x="6350" y="20320"/>
                </a:lnTo>
                <a:lnTo>
                  <a:pt x="13970" y="16510"/>
                </a:lnTo>
                <a:lnTo>
                  <a:pt x="22859" y="11430"/>
                </a:lnTo>
                <a:lnTo>
                  <a:pt x="165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697980" y="4972052"/>
            <a:ext cx="68580" cy="85091"/>
          </a:xfrm>
          <a:custGeom>
            <a:avLst/>
            <a:gdLst/>
            <a:ahLst/>
            <a:cxnLst/>
            <a:rect l="l" t="t" r="r" b="b"/>
            <a:pathLst>
              <a:path w="68579" h="85089">
                <a:moveTo>
                  <a:pt x="67310" y="0"/>
                </a:moveTo>
                <a:lnTo>
                  <a:pt x="0" y="34289"/>
                </a:lnTo>
                <a:lnTo>
                  <a:pt x="68579" y="85089"/>
                </a:lnTo>
                <a:lnTo>
                  <a:pt x="673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866131" y="5149853"/>
            <a:ext cx="32512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900" b="1" spc="-6" dirty="0">
                <a:latin typeface="Arial"/>
                <a:cs typeface="Arial"/>
              </a:rPr>
              <a:t>X</a:t>
            </a:r>
            <a:r>
              <a:rPr sz="900" b="1" spc="6" dirty="0">
                <a:latin typeface="Arial"/>
                <a:cs typeface="Arial"/>
              </a:rPr>
              <a:t>.</a:t>
            </a:r>
            <a:r>
              <a:rPr sz="900" b="1" spc="-6" dirty="0">
                <a:latin typeface="Arial"/>
                <a:cs typeface="Arial"/>
              </a:rPr>
              <a:t>509</a:t>
            </a:r>
            <a:endParaRPr sz="9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128509" y="5149853"/>
            <a:ext cx="96774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tabLst>
                <a:tab pos="954207" algn="l"/>
              </a:tabLst>
            </a:pPr>
            <a:r>
              <a:rPr sz="900" u="heavy" dirty="0">
                <a:latin typeface="Times New Roman"/>
                <a:cs typeface="Times New Roman"/>
              </a:rPr>
              <a:t> 	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964430" y="5713731"/>
            <a:ext cx="596901" cy="6870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4815839" y="6444743"/>
            <a:ext cx="770890" cy="34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20" marR="5078" indent="-36822">
              <a:lnSpc>
                <a:spcPts val="1329"/>
              </a:lnSpc>
            </a:pPr>
            <a:r>
              <a:rPr sz="1200" b="1" dirty="0">
                <a:latin typeface="Arial"/>
                <a:cs typeface="Arial"/>
              </a:rPr>
              <a:t>Cer</a:t>
            </a:r>
            <a:r>
              <a:rPr sz="1200" b="1" spc="-10" dirty="0">
                <a:latin typeface="Arial"/>
                <a:cs typeface="Arial"/>
              </a:rPr>
              <a:t>t</a:t>
            </a:r>
            <a:r>
              <a:rPr sz="1200" b="1" spc="6" dirty="0">
                <a:latin typeface="Arial"/>
                <a:cs typeface="Arial"/>
              </a:rPr>
              <a:t>i</a:t>
            </a:r>
            <a:r>
              <a:rPr sz="1200" b="1" spc="-10" dirty="0">
                <a:latin typeface="Arial"/>
                <a:cs typeface="Arial"/>
              </a:rPr>
              <a:t>f</a:t>
            </a:r>
            <a:r>
              <a:rPr sz="1200" b="1" spc="6" dirty="0">
                <a:latin typeface="Arial"/>
                <a:cs typeface="Arial"/>
              </a:rPr>
              <a:t>i</a:t>
            </a:r>
            <a:r>
              <a:rPr sz="1200" b="1" dirty="0">
                <a:latin typeface="Arial"/>
                <a:cs typeface="Arial"/>
              </a:rPr>
              <a:t>cate  </a:t>
            </a:r>
            <a:r>
              <a:rPr sz="1200" b="1" spc="-10" dirty="0">
                <a:latin typeface="Arial"/>
                <a:cs typeface="Arial"/>
              </a:rPr>
              <a:t>Authority</a:t>
            </a:r>
            <a:endParaRPr sz="12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390640" y="6104891"/>
            <a:ext cx="356870" cy="92710"/>
          </a:xfrm>
          <a:custGeom>
            <a:avLst/>
            <a:gdLst/>
            <a:ahLst/>
            <a:cxnLst/>
            <a:rect l="l" t="t" r="r" b="b"/>
            <a:pathLst>
              <a:path w="356870" h="92710">
                <a:moveTo>
                  <a:pt x="356869" y="0"/>
                </a:moveTo>
                <a:lnTo>
                  <a:pt x="0" y="31750"/>
                </a:lnTo>
                <a:lnTo>
                  <a:pt x="0" y="46990"/>
                </a:lnTo>
                <a:lnTo>
                  <a:pt x="22860" y="92710"/>
                </a:lnTo>
                <a:lnTo>
                  <a:pt x="71120" y="92710"/>
                </a:lnTo>
                <a:lnTo>
                  <a:pt x="71120" y="69850"/>
                </a:lnTo>
                <a:lnTo>
                  <a:pt x="356869" y="69850"/>
                </a:lnTo>
                <a:lnTo>
                  <a:pt x="356869" y="0"/>
                </a:lnTo>
                <a:close/>
              </a:path>
              <a:path w="356870" h="92710">
                <a:moveTo>
                  <a:pt x="118110" y="69850"/>
                </a:moveTo>
                <a:lnTo>
                  <a:pt x="95250" y="69850"/>
                </a:lnTo>
                <a:lnTo>
                  <a:pt x="95250" y="92710"/>
                </a:lnTo>
                <a:lnTo>
                  <a:pt x="118110" y="92710"/>
                </a:lnTo>
                <a:lnTo>
                  <a:pt x="118110" y="69850"/>
                </a:lnTo>
                <a:close/>
              </a:path>
              <a:path w="356870" h="92710">
                <a:moveTo>
                  <a:pt x="214630" y="69850"/>
                </a:moveTo>
                <a:lnTo>
                  <a:pt x="166369" y="69850"/>
                </a:lnTo>
                <a:lnTo>
                  <a:pt x="166369" y="92710"/>
                </a:lnTo>
                <a:lnTo>
                  <a:pt x="190500" y="92710"/>
                </a:lnTo>
                <a:lnTo>
                  <a:pt x="214630" y="69850"/>
                </a:lnTo>
                <a:close/>
              </a:path>
              <a:path w="356870" h="92710">
                <a:moveTo>
                  <a:pt x="261619" y="69850"/>
                </a:moveTo>
                <a:lnTo>
                  <a:pt x="214630" y="69850"/>
                </a:lnTo>
                <a:lnTo>
                  <a:pt x="237489" y="92710"/>
                </a:lnTo>
                <a:lnTo>
                  <a:pt x="261619" y="69850"/>
                </a:lnTo>
                <a:close/>
              </a:path>
              <a:path w="356870" h="92710">
                <a:moveTo>
                  <a:pt x="285750" y="69850"/>
                </a:moveTo>
                <a:lnTo>
                  <a:pt x="261619" y="69850"/>
                </a:lnTo>
                <a:lnTo>
                  <a:pt x="261619" y="92710"/>
                </a:lnTo>
                <a:lnTo>
                  <a:pt x="285750" y="92710"/>
                </a:lnTo>
                <a:lnTo>
                  <a:pt x="285750" y="69850"/>
                </a:lnTo>
                <a:close/>
              </a:path>
              <a:path w="356870" h="92710">
                <a:moveTo>
                  <a:pt x="356869" y="69850"/>
                </a:moveTo>
                <a:lnTo>
                  <a:pt x="309880" y="69850"/>
                </a:lnTo>
                <a:lnTo>
                  <a:pt x="334010" y="92710"/>
                </a:lnTo>
                <a:lnTo>
                  <a:pt x="356869" y="92710"/>
                </a:lnTo>
                <a:lnTo>
                  <a:pt x="356869" y="69850"/>
                </a:lnTo>
                <a:close/>
              </a:path>
            </a:pathLst>
          </a:custGeom>
          <a:solidFill>
            <a:srgbClr val="5F5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390640" y="6090922"/>
            <a:ext cx="356870" cy="93980"/>
          </a:xfrm>
          <a:custGeom>
            <a:avLst/>
            <a:gdLst/>
            <a:ahLst/>
            <a:cxnLst/>
            <a:rect l="l" t="t" r="r" b="b"/>
            <a:pathLst>
              <a:path w="356870" h="93979">
                <a:moveTo>
                  <a:pt x="356869" y="0"/>
                </a:moveTo>
                <a:lnTo>
                  <a:pt x="22860" y="0"/>
                </a:lnTo>
                <a:lnTo>
                  <a:pt x="0" y="46989"/>
                </a:lnTo>
                <a:lnTo>
                  <a:pt x="22860" y="93979"/>
                </a:lnTo>
                <a:lnTo>
                  <a:pt x="71120" y="93979"/>
                </a:lnTo>
                <a:lnTo>
                  <a:pt x="71120" y="69849"/>
                </a:lnTo>
                <a:lnTo>
                  <a:pt x="356869" y="69849"/>
                </a:lnTo>
                <a:lnTo>
                  <a:pt x="356869" y="0"/>
                </a:lnTo>
                <a:close/>
              </a:path>
              <a:path w="356870" h="93979">
                <a:moveTo>
                  <a:pt x="118110" y="69849"/>
                </a:moveTo>
                <a:lnTo>
                  <a:pt x="95250" y="69849"/>
                </a:lnTo>
                <a:lnTo>
                  <a:pt x="95250" y="93979"/>
                </a:lnTo>
                <a:lnTo>
                  <a:pt x="118110" y="93979"/>
                </a:lnTo>
                <a:lnTo>
                  <a:pt x="118110" y="69849"/>
                </a:lnTo>
                <a:close/>
              </a:path>
              <a:path w="356870" h="93979">
                <a:moveTo>
                  <a:pt x="214630" y="69849"/>
                </a:moveTo>
                <a:lnTo>
                  <a:pt x="166369" y="69849"/>
                </a:lnTo>
                <a:lnTo>
                  <a:pt x="166369" y="93979"/>
                </a:lnTo>
                <a:lnTo>
                  <a:pt x="190500" y="93979"/>
                </a:lnTo>
                <a:lnTo>
                  <a:pt x="214630" y="69849"/>
                </a:lnTo>
                <a:close/>
              </a:path>
              <a:path w="356870" h="93979">
                <a:moveTo>
                  <a:pt x="261619" y="69849"/>
                </a:moveTo>
                <a:lnTo>
                  <a:pt x="214630" y="69849"/>
                </a:lnTo>
                <a:lnTo>
                  <a:pt x="237489" y="93979"/>
                </a:lnTo>
                <a:lnTo>
                  <a:pt x="261619" y="69849"/>
                </a:lnTo>
                <a:close/>
              </a:path>
              <a:path w="356870" h="93979">
                <a:moveTo>
                  <a:pt x="285750" y="69849"/>
                </a:moveTo>
                <a:lnTo>
                  <a:pt x="261619" y="69849"/>
                </a:lnTo>
                <a:lnTo>
                  <a:pt x="261619" y="93979"/>
                </a:lnTo>
                <a:lnTo>
                  <a:pt x="285750" y="93979"/>
                </a:lnTo>
                <a:lnTo>
                  <a:pt x="285750" y="69849"/>
                </a:lnTo>
                <a:close/>
              </a:path>
              <a:path w="356870" h="93979">
                <a:moveTo>
                  <a:pt x="356869" y="69849"/>
                </a:moveTo>
                <a:lnTo>
                  <a:pt x="309880" y="69849"/>
                </a:lnTo>
                <a:lnTo>
                  <a:pt x="334010" y="93979"/>
                </a:lnTo>
                <a:lnTo>
                  <a:pt x="356869" y="93979"/>
                </a:lnTo>
                <a:lnTo>
                  <a:pt x="356869" y="69849"/>
                </a:lnTo>
                <a:close/>
              </a:path>
            </a:pathLst>
          </a:custGeom>
          <a:solidFill>
            <a:srgbClr val="9F9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388100" y="6125209"/>
            <a:ext cx="327660" cy="0"/>
          </a:xfrm>
          <a:custGeom>
            <a:avLst/>
            <a:gdLst/>
            <a:ahLst/>
            <a:cxnLst/>
            <a:rect l="l" t="t" r="r" b="b"/>
            <a:pathLst>
              <a:path w="327659">
                <a:moveTo>
                  <a:pt x="0" y="0"/>
                </a:moveTo>
                <a:lnTo>
                  <a:pt x="327659" y="0"/>
                </a:lnTo>
              </a:path>
            </a:pathLst>
          </a:custGeom>
          <a:ln w="22859">
            <a:solidFill>
              <a:srgbClr val="7F7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399528" y="6153784"/>
            <a:ext cx="307340" cy="0"/>
          </a:xfrm>
          <a:custGeom>
            <a:avLst/>
            <a:gdLst/>
            <a:ahLst/>
            <a:cxnLst/>
            <a:rect l="l" t="t" r="r" b="b"/>
            <a:pathLst>
              <a:path w="307340">
                <a:moveTo>
                  <a:pt x="0" y="0"/>
                </a:moveTo>
                <a:lnTo>
                  <a:pt x="307340" y="0"/>
                </a:lnTo>
              </a:path>
            </a:pathLst>
          </a:custGeom>
          <a:ln w="3809">
            <a:solidFill>
              <a:srgbClr val="7F7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412229" y="6096634"/>
            <a:ext cx="307340" cy="0"/>
          </a:xfrm>
          <a:custGeom>
            <a:avLst/>
            <a:gdLst/>
            <a:ahLst/>
            <a:cxnLst/>
            <a:rect l="l" t="t" r="r" b="b"/>
            <a:pathLst>
              <a:path w="307340">
                <a:moveTo>
                  <a:pt x="0" y="0"/>
                </a:moveTo>
                <a:lnTo>
                  <a:pt x="307340" y="0"/>
                </a:lnTo>
              </a:path>
            </a:pathLst>
          </a:custGeom>
          <a:ln w="3809">
            <a:solidFill>
              <a:srgbClr val="7F7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732269" y="6022340"/>
            <a:ext cx="205740" cy="262890"/>
          </a:xfrm>
          <a:custGeom>
            <a:avLst/>
            <a:gdLst/>
            <a:ahLst/>
            <a:cxnLst/>
            <a:rect l="l" t="t" r="r" b="b"/>
            <a:pathLst>
              <a:path w="205740" h="262889">
                <a:moveTo>
                  <a:pt x="102870" y="0"/>
                </a:moveTo>
                <a:lnTo>
                  <a:pt x="62150" y="10100"/>
                </a:lnTo>
                <a:lnTo>
                  <a:pt x="29527" y="37941"/>
                </a:lnTo>
                <a:lnTo>
                  <a:pt x="7858" y="79831"/>
                </a:lnTo>
                <a:lnTo>
                  <a:pt x="0" y="132080"/>
                </a:lnTo>
                <a:lnTo>
                  <a:pt x="7858" y="183594"/>
                </a:lnTo>
                <a:lnTo>
                  <a:pt x="29527" y="225107"/>
                </a:lnTo>
                <a:lnTo>
                  <a:pt x="62150" y="252809"/>
                </a:lnTo>
                <a:lnTo>
                  <a:pt x="102870" y="262890"/>
                </a:lnTo>
                <a:lnTo>
                  <a:pt x="143589" y="252809"/>
                </a:lnTo>
                <a:lnTo>
                  <a:pt x="176212" y="225107"/>
                </a:lnTo>
                <a:lnTo>
                  <a:pt x="197881" y="183594"/>
                </a:lnTo>
                <a:lnTo>
                  <a:pt x="205739" y="132080"/>
                </a:lnTo>
                <a:lnTo>
                  <a:pt x="197881" y="79831"/>
                </a:lnTo>
                <a:lnTo>
                  <a:pt x="176212" y="37941"/>
                </a:lnTo>
                <a:lnTo>
                  <a:pt x="143589" y="10100"/>
                </a:lnTo>
                <a:lnTo>
                  <a:pt x="102870" y="0"/>
                </a:lnTo>
                <a:close/>
              </a:path>
            </a:pathLst>
          </a:custGeom>
          <a:solidFill>
            <a:srgbClr val="5F5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732269" y="6007102"/>
            <a:ext cx="205740" cy="261620"/>
          </a:xfrm>
          <a:custGeom>
            <a:avLst/>
            <a:gdLst/>
            <a:ahLst/>
            <a:cxnLst/>
            <a:rect l="l" t="t" r="r" b="b"/>
            <a:pathLst>
              <a:path w="205740" h="261620">
                <a:moveTo>
                  <a:pt x="102870" y="0"/>
                </a:moveTo>
                <a:lnTo>
                  <a:pt x="62150" y="10080"/>
                </a:lnTo>
                <a:lnTo>
                  <a:pt x="29527" y="37782"/>
                </a:lnTo>
                <a:lnTo>
                  <a:pt x="7858" y="79295"/>
                </a:lnTo>
                <a:lnTo>
                  <a:pt x="0" y="130809"/>
                </a:lnTo>
                <a:lnTo>
                  <a:pt x="7858" y="182324"/>
                </a:lnTo>
                <a:lnTo>
                  <a:pt x="29527" y="223837"/>
                </a:lnTo>
                <a:lnTo>
                  <a:pt x="62150" y="251539"/>
                </a:lnTo>
                <a:lnTo>
                  <a:pt x="102870" y="261619"/>
                </a:lnTo>
                <a:lnTo>
                  <a:pt x="143589" y="251539"/>
                </a:lnTo>
                <a:lnTo>
                  <a:pt x="176212" y="223837"/>
                </a:lnTo>
                <a:lnTo>
                  <a:pt x="197881" y="182324"/>
                </a:lnTo>
                <a:lnTo>
                  <a:pt x="205739" y="130809"/>
                </a:lnTo>
                <a:lnTo>
                  <a:pt x="197881" y="79295"/>
                </a:lnTo>
                <a:lnTo>
                  <a:pt x="176212" y="37782"/>
                </a:lnTo>
                <a:lnTo>
                  <a:pt x="143589" y="10080"/>
                </a:lnTo>
                <a:lnTo>
                  <a:pt x="10287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734809" y="6017260"/>
            <a:ext cx="189230" cy="248920"/>
          </a:xfrm>
          <a:custGeom>
            <a:avLst/>
            <a:gdLst/>
            <a:ahLst/>
            <a:cxnLst/>
            <a:rect l="l" t="t" r="r" b="b"/>
            <a:pathLst>
              <a:path w="189229" h="248920">
                <a:moveTo>
                  <a:pt x="95250" y="0"/>
                </a:moveTo>
                <a:lnTo>
                  <a:pt x="57864" y="9624"/>
                </a:lnTo>
                <a:lnTo>
                  <a:pt x="27622" y="36036"/>
                </a:lnTo>
                <a:lnTo>
                  <a:pt x="7381" y="75545"/>
                </a:lnTo>
                <a:lnTo>
                  <a:pt x="0" y="124459"/>
                </a:lnTo>
                <a:lnTo>
                  <a:pt x="7381" y="173374"/>
                </a:lnTo>
                <a:lnTo>
                  <a:pt x="27622" y="212883"/>
                </a:lnTo>
                <a:lnTo>
                  <a:pt x="57864" y="239295"/>
                </a:lnTo>
                <a:lnTo>
                  <a:pt x="95250" y="248919"/>
                </a:lnTo>
                <a:lnTo>
                  <a:pt x="132437" y="239295"/>
                </a:lnTo>
                <a:lnTo>
                  <a:pt x="162242" y="212883"/>
                </a:lnTo>
                <a:lnTo>
                  <a:pt x="182046" y="173374"/>
                </a:lnTo>
                <a:lnTo>
                  <a:pt x="189230" y="124459"/>
                </a:lnTo>
                <a:lnTo>
                  <a:pt x="182046" y="75545"/>
                </a:lnTo>
                <a:lnTo>
                  <a:pt x="162242" y="36036"/>
                </a:lnTo>
                <a:lnTo>
                  <a:pt x="132437" y="9624"/>
                </a:lnTo>
                <a:lnTo>
                  <a:pt x="95250" y="0"/>
                </a:lnTo>
                <a:close/>
              </a:path>
            </a:pathLst>
          </a:custGeom>
          <a:solidFill>
            <a:srgbClr val="9F9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868159" y="6108700"/>
            <a:ext cx="48260" cy="71120"/>
          </a:xfrm>
          <a:custGeom>
            <a:avLst/>
            <a:gdLst/>
            <a:ahLst/>
            <a:cxnLst/>
            <a:rect l="l" t="t" r="r" b="b"/>
            <a:pathLst>
              <a:path w="48259" h="71120">
                <a:moveTo>
                  <a:pt x="24130" y="0"/>
                </a:moveTo>
                <a:lnTo>
                  <a:pt x="14466" y="2698"/>
                </a:lnTo>
                <a:lnTo>
                  <a:pt x="6826" y="10159"/>
                </a:lnTo>
                <a:lnTo>
                  <a:pt x="1805" y="21431"/>
                </a:lnTo>
                <a:lnTo>
                  <a:pt x="0" y="35559"/>
                </a:lnTo>
                <a:lnTo>
                  <a:pt x="1805" y="49688"/>
                </a:lnTo>
                <a:lnTo>
                  <a:pt x="6826" y="60960"/>
                </a:lnTo>
                <a:lnTo>
                  <a:pt x="14466" y="68421"/>
                </a:lnTo>
                <a:lnTo>
                  <a:pt x="24130" y="71119"/>
                </a:lnTo>
                <a:lnTo>
                  <a:pt x="33793" y="68421"/>
                </a:lnTo>
                <a:lnTo>
                  <a:pt x="41433" y="60959"/>
                </a:lnTo>
                <a:lnTo>
                  <a:pt x="46454" y="49688"/>
                </a:lnTo>
                <a:lnTo>
                  <a:pt x="48260" y="35559"/>
                </a:lnTo>
                <a:lnTo>
                  <a:pt x="46454" y="21431"/>
                </a:lnTo>
                <a:lnTo>
                  <a:pt x="41433" y="10160"/>
                </a:lnTo>
                <a:lnTo>
                  <a:pt x="33793" y="2698"/>
                </a:lnTo>
                <a:lnTo>
                  <a:pt x="2413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871969" y="6122672"/>
            <a:ext cx="38100" cy="55880"/>
          </a:xfrm>
          <a:custGeom>
            <a:avLst/>
            <a:gdLst/>
            <a:ahLst/>
            <a:cxnLst/>
            <a:rect l="l" t="t" r="r" b="b"/>
            <a:pathLst>
              <a:path w="38100" h="55879">
                <a:moveTo>
                  <a:pt x="19050" y="0"/>
                </a:moveTo>
                <a:lnTo>
                  <a:pt x="11787" y="2222"/>
                </a:lnTo>
                <a:lnTo>
                  <a:pt x="5715" y="8254"/>
                </a:lnTo>
                <a:lnTo>
                  <a:pt x="1547" y="17144"/>
                </a:lnTo>
                <a:lnTo>
                  <a:pt x="0" y="27939"/>
                </a:lnTo>
                <a:lnTo>
                  <a:pt x="1547" y="38734"/>
                </a:lnTo>
                <a:lnTo>
                  <a:pt x="5715" y="47624"/>
                </a:lnTo>
                <a:lnTo>
                  <a:pt x="11787" y="53657"/>
                </a:lnTo>
                <a:lnTo>
                  <a:pt x="19050" y="55879"/>
                </a:lnTo>
                <a:lnTo>
                  <a:pt x="26848" y="53657"/>
                </a:lnTo>
                <a:lnTo>
                  <a:pt x="32861" y="47624"/>
                </a:lnTo>
                <a:lnTo>
                  <a:pt x="36730" y="38734"/>
                </a:lnTo>
                <a:lnTo>
                  <a:pt x="38100" y="27939"/>
                </a:lnTo>
                <a:lnTo>
                  <a:pt x="36730" y="17144"/>
                </a:lnTo>
                <a:lnTo>
                  <a:pt x="32861" y="8254"/>
                </a:lnTo>
                <a:lnTo>
                  <a:pt x="26848" y="2222"/>
                </a:lnTo>
                <a:lnTo>
                  <a:pt x="19050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115050" y="5590540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70" h="26670">
                <a:moveTo>
                  <a:pt x="11429" y="0"/>
                </a:moveTo>
                <a:lnTo>
                  <a:pt x="6350" y="7620"/>
                </a:lnTo>
                <a:lnTo>
                  <a:pt x="0" y="15240"/>
                </a:lnTo>
                <a:lnTo>
                  <a:pt x="16510" y="26670"/>
                </a:lnTo>
                <a:lnTo>
                  <a:pt x="21589" y="17780"/>
                </a:lnTo>
                <a:lnTo>
                  <a:pt x="26670" y="10160"/>
                </a:lnTo>
                <a:lnTo>
                  <a:pt x="114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146800" y="5612131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70" h="26670">
                <a:moveTo>
                  <a:pt x="11429" y="0"/>
                </a:moveTo>
                <a:lnTo>
                  <a:pt x="5079" y="7620"/>
                </a:lnTo>
                <a:lnTo>
                  <a:pt x="0" y="15240"/>
                </a:lnTo>
                <a:lnTo>
                  <a:pt x="15239" y="26670"/>
                </a:lnTo>
                <a:lnTo>
                  <a:pt x="21589" y="19050"/>
                </a:lnTo>
                <a:lnTo>
                  <a:pt x="26670" y="11430"/>
                </a:lnTo>
                <a:lnTo>
                  <a:pt x="114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178550" y="5633722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70" h="26670">
                <a:moveTo>
                  <a:pt x="10160" y="0"/>
                </a:moveTo>
                <a:lnTo>
                  <a:pt x="0" y="15239"/>
                </a:lnTo>
                <a:lnTo>
                  <a:pt x="15239" y="26669"/>
                </a:lnTo>
                <a:lnTo>
                  <a:pt x="20320" y="19049"/>
                </a:lnTo>
                <a:lnTo>
                  <a:pt x="26670" y="11429"/>
                </a:lnTo>
                <a:lnTo>
                  <a:pt x="101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209029" y="5656579"/>
            <a:ext cx="26670" cy="25400"/>
          </a:xfrm>
          <a:custGeom>
            <a:avLst/>
            <a:gdLst/>
            <a:ahLst/>
            <a:cxnLst/>
            <a:rect l="l" t="t" r="r" b="b"/>
            <a:pathLst>
              <a:path w="26670" h="25400">
                <a:moveTo>
                  <a:pt x="11430" y="0"/>
                </a:moveTo>
                <a:lnTo>
                  <a:pt x="5080" y="6350"/>
                </a:lnTo>
                <a:lnTo>
                  <a:pt x="0" y="15240"/>
                </a:lnTo>
                <a:lnTo>
                  <a:pt x="16510" y="25400"/>
                </a:lnTo>
                <a:lnTo>
                  <a:pt x="26670" y="10160"/>
                </a:lnTo>
                <a:lnTo>
                  <a:pt x="114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240779" y="5678170"/>
            <a:ext cx="26670" cy="25400"/>
          </a:xfrm>
          <a:custGeom>
            <a:avLst/>
            <a:gdLst/>
            <a:ahLst/>
            <a:cxnLst/>
            <a:rect l="l" t="t" r="r" b="b"/>
            <a:pathLst>
              <a:path w="26670" h="25400">
                <a:moveTo>
                  <a:pt x="10160" y="0"/>
                </a:moveTo>
                <a:lnTo>
                  <a:pt x="0" y="15239"/>
                </a:lnTo>
                <a:lnTo>
                  <a:pt x="15240" y="25399"/>
                </a:lnTo>
                <a:lnTo>
                  <a:pt x="21590" y="19049"/>
                </a:lnTo>
                <a:lnTo>
                  <a:pt x="26670" y="10159"/>
                </a:lnTo>
                <a:lnTo>
                  <a:pt x="101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272529" y="5699759"/>
            <a:ext cx="25400" cy="26670"/>
          </a:xfrm>
          <a:custGeom>
            <a:avLst/>
            <a:gdLst/>
            <a:ahLst/>
            <a:cxnLst/>
            <a:rect l="l" t="t" r="r" b="b"/>
            <a:pathLst>
              <a:path w="25400" h="26670">
                <a:moveTo>
                  <a:pt x="10160" y="0"/>
                </a:moveTo>
                <a:lnTo>
                  <a:pt x="0" y="15239"/>
                </a:lnTo>
                <a:lnTo>
                  <a:pt x="15240" y="26669"/>
                </a:lnTo>
                <a:lnTo>
                  <a:pt x="25400" y="11429"/>
                </a:lnTo>
                <a:lnTo>
                  <a:pt x="101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303009" y="5721351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70" h="26670">
                <a:moveTo>
                  <a:pt x="11429" y="0"/>
                </a:moveTo>
                <a:lnTo>
                  <a:pt x="5079" y="7619"/>
                </a:lnTo>
                <a:lnTo>
                  <a:pt x="0" y="16510"/>
                </a:lnTo>
                <a:lnTo>
                  <a:pt x="15239" y="26669"/>
                </a:lnTo>
                <a:lnTo>
                  <a:pt x="21589" y="19050"/>
                </a:lnTo>
                <a:lnTo>
                  <a:pt x="26669" y="11430"/>
                </a:lnTo>
                <a:lnTo>
                  <a:pt x="114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334759" y="5742942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70" h="26670">
                <a:moveTo>
                  <a:pt x="10160" y="0"/>
                </a:moveTo>
                <a:lnTo>
                  <a:pt x="5079" y="8890"/>
                </a:lnTo>
                <a:lnTo>
                  <a:pt x="0" y="16510"/>
                </a:lnTo>
                <a:lnTo>
                  <a:pt x="15239" y="26670"/>
                </a:lnTo>
                <a:lnTo>
                  <a:pt x="20319" y="19050"/>
                </a:lnTo>
                <a:lnTo>
                  <a:pt x="26669" y="11430"/>
                </a:lnTo>
                <a:lnTo>
                  <a:pt x="101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365240" y="5765802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70" h="26670">
                <a:moveTo>
                  <a:pt x="11430" y="0"/>
                </a:moveTo>
                <a:lnTo>
                  <a:pt x="5080" y="7619"/>
                </a:lnTo>
                <a:lnTo>
                  <a:pt x="0" y="15239"/>
                </a:lnTo>
                <a:lnTo>
                  <a:pt x="16510" y="26669"/>
                </a:lnTo>
                <a:lnTo>
                  <a:pt x="21589" y="17780"/>
                </a:lnTo>
                <a:lnTo>
                  <a:pt x="26670" y="10160"/>
                </a:lnTo>
                <a:lnTo>
                  <a:pt x="114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396990" y="5787392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70" h="26670">
                <a:moveTo>
                  <a:pt x="10160" y="0"/>
                </a:moveTo>
                <a:lnTo>
                  <a:pt x="0" y="15240"/>
                </a:lnTo>
                <a:lnTo>
                  <a:pt x="15239" y="26670"/>
                </a:lnTo>
                <a:lnTo>
                  <a:pt x="21589" y="19050"/>
                </a:lnTo>
                <a:lnTo>
                  <a:pt x="26670" y="10160"/>
                </a:lnTo>
                <a:lnTo>
                  <a:pt x="101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428740" y="5808979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70" h="26670">
                <a:moveTo>
                  <a:pt x="10160" y="0"/>
                </a:moveTo>
                <a:lnTo>
                  <a:pt x="0" y="15240"/>
                </a:lnTo>
                <a:lnTo>
                  <a:pt x="15239" y="26670"/>
                </a:lnTo>
                <a:lnTo>
                  <a:pt x="20320" y="19050"/>
                </a:lnTo>
                <a:lnTo>
                  <a:pt x="26670" y="11430"/>
                </a:lnTo>
                <a:lnTo>
                  <a:pt x="101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459220" y="5830572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70" h="26670">
                <a:moveTo>
                  <a:pt x="11429" y="0"/>
                </a:moveTo>
                <a:lnTo>
                  <a:pt x="5079" y="8889"/>
                </a:lnTo>
                <a:lnTo>
                  <a:pt x="0" y="16509"/>
                </a:lnTo>
                <a:lnTo>
                  <a:pt x="15239" y="26669"/>
                </a:lnTo>
                <a:lnTo>
                  <a:pt x="21589" y="19049"/>
                </a:lnTo>
                <a:lnTo>
                  <a:pt x="26669" y="11429"/>
                </a:lnTo>
                <a:lnTo>
                  <a:pt x="114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490970" y="5853430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70" h="26670">
                <a:moveTo>
                  <a:pt x="10159" y="0"/>
                </a:moveTo>
                <a:lnTo>
                  <a:pt x="0" y="15240"/>
                </a:lnTo>
                <a:lnTo>
                  <a:pt x="15239" y="26670"/>
                </a:lnTo>
                <a:lnTo>
                  <a:pt x="20320" y="17780"/>
                </a:lnTo>
                <a:lnTo>
                  <a:pt x="26670" y="10160"/>
                </a:lnTo>
                <a:lnTo>
                  <a:pt x="101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521450" y="5875022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70" h="26670">
                <a:moveTo>
                  <a:pt x="11429" y="0"/>
                </a:moveTo>
                <a:lnTo>
                  <a:pt x="6350" y="7619"/>
                </a:lnTo>
                <a:lnTo>
                  <a:pt x="0" y="15239"/>
                </a:lnTo>
                <a:lnTo>
                  <a:pt x="16509" y="26669"/>
                </a:lnTo>
                <a:lnTo>
                  <a:pt x="26670" y="11429"/>
                </a:lnTo>
                <a:lnTo>
                  <a:pt x="114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553200" y="5896609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70" h="26670">
                <a:moveTo>
                  <a:pt x="11429" y="0"/>
                </a:moveTo>
                <a:lnTo>
                  <a:pt x="5079" y="7619"/>
                </a:lnTo>
                <a:lnTo>
                  <a:pt x="0" y="15239"/>
                </a:lnTo>
                <a:lnTo>
                  <a:pt x="15240" y="26669"/>
                </a:lnTo>
                <a:lnTo>
                  <a:pt x="21590" y="19050"/>
                </a:lnTo>
                <a:lnTo>
                  <a:pt x="26670" y="11429"/>
                </a:lnTo>
                <a:lnTo>
                  <a:pt x="114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584949" y="5918200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70" h="26670">
                <a:moveTo>
                  <a:pt x="10159" y="0"/>
                </a:moveTo>
                <a:lnTo>
                  <a:pt x="5079" y="7619"/>
                </a:lnTo>
                <a:lnTo>
                  <a:pt x="0" y="16509"/>
                </a:lnTo>
                <a:lnTo>
                  <a:pt x="15240" y="26669"/>
                </a:lnTo>
                <a:lnTo>
                  <a:pt x="20320" y="19050"/>
                </a:lnTo>
                <a:lnTo>
                  <a:pt x="26670" y="11430"/>
                </a:lnTo>
                <a:lnTo>
                  <a:pt x="101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576059" y="5901692"/>
            <a:ext cx="83820" cy="73660"/>
          </a:xfrm>
          <a:custGeom>
            <a:avLst/>
            <a:gdLst/>
            <a:ahLst/>
            <a:cxnLst/>
            <a:rect l="l" t="t" r="r" b="b"/>
            <a:pathLst>
              <a:path w="83820" h="73660">
                <a:moveTo>
                  <a:pt x="43180" y="0"/>
                </a:moveTo>
                <a:lnTo>
                  <a:pt x="0" y="60960"/>
                </a:lnTo>
                <a:lnTo>
                  <a:pt x="83820" y="73660"/>
                </a:lnTo>
                <a:lnTo>
                  <a:pt x="431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6305552" y="6329070"/>
            <a:ext cx="859155" cy="436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5078">
              <a:lnSpc>
                <a:spcPct val="92900"/>
              </a:lnSpc>
            </a:pPr>
            <a:r>
              <a:rPr sz="1000" b="1" spc="-6" dirty="0">
                <a:latin typeface="Arial"/>
                <a:cs typeface="Arial"/>
              </a:rPr>
              <a:t>CA Public</a:t>
            </a:r>
            <a:r>
              <a:rPr sz="1000" b="1" spc="-170" dirty="0">
                <a:latin typeface="Arial"/>
                <a:cs typeface="Arial"/>
              </a:rPr>
              <a:t> </a:t>
            </a:r>
            <a:r>
              <a:rPr sz="1000" b="1" spc="-6" dirty="0">
                <a:latin typeface="Arial"/>
                <a:cs typeface="Arial"/>
              </a:rPr>
              <a:t>key  (certificate  </a:t>
            </a:r>
            <a:r>
              <a:rPr sz="1000" b="1" spc="-10" dirty="0">
                <a:latin typeface="Arial"/>
                <a:cs typeface="Arial"/>
              </a:rPr>
              <a:t>checked)</a:t>
            </a:r>
            <a:endParaRPr sz="1000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5488940" y="6145531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19050" y="0"/>
                </a:moveTo>
                <a:lnTo>
                  <a:pt x="0" y="0"/>
                </a:lnTo>
                <a:lnTo>
                  <a:pt x="0" y="17780"/>
                </a:lnTo>
                <a:lnTo>
                  <a:pt x="19050" y="19050"/>
                </a:lnTo>
                <a:lnTo>
                  <a:pt x="190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527040" y="6155054"/>
            <a:ext cx="19050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5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565140" y="6155054"/>
            <a:ext cx="19050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5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603240" y="6155054"/>
            <a:ext cx="19050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5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641341" y="6155054"/>
            <a:ext cx="19050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5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680709" y="6155054"/>
            <a:ext cx="19050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5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718810" y="6155054"/>
            <a:ext cx="19050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5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756911" y="6155054"/>
            <a:ext cx="19050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5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795011" y="6155054"/>
            <a:ext cx="19050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5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833111" y="6155054"/>
            <a:ext cx="19050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5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871211" y="6155054"/>
            <a:ext cx="19050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5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909309" y="6155054"/>
            <a:ext cx="19050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5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947409" y="6155054"/>
            <a:ext cx="19050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5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985509" y="6155054"/>
            <a:ext cx="19050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5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023609" y="6155054"/>
            <a:ext cx="19050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5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061711" y="6155054"/>
            <a:ext cx="19050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5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099811" y="6155690"/>
            <a:ext cx="19050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50" y="0"/>
                </a:lnTo>
              </a:path>
            </a:pathLst>
          </a:custGeom>
          <a:ln w="203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137911" y="6156325"/>
            <a:ext cx="19050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5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176011" y="6156325"/>
            <a:ext cx="19050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5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214109" y="6156325"/>
            <a:ext cx="19050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5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252210" y="615632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239509" y="611759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212850" y="2349500"/>
            <a:ext cx="8408670" cy="2540"/>
          </a:xfrm>
          <a:custGeom>
            <a:avLst/>
            <a:gdLst/>
            <a:ahLst/>
            <a:cxnLst/>
            <a:rect l="l" t="t" r="r" b="b"/>
            <a:pathLst>
              <a:path w="8408670" h="2539">
                <a:moveTo>
                  <a:pt x="0" y="0"/>
                </a:moveTo>
                <a:lnTo>
                  <a:pt x="8408670" y="2539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264150" y="1324610"/>
            <a:ext cx="1270" cy="4389120"/>
          </a:xfrm>
          <a:custGeom>
            <a:avLst/>
            <a:gdLst/>
            <a:ahLst/>
            <a:cxnLst/>
            <a:rect l="l" t="t" r="r" b="b"/>
            <a:pathLst>
              <a:path w="1270" h="4389120">
                <a:moveTo>
                  <a:pt x="0" y="0"/>
                </a:moveTo>
                <a:lnTo>
                  <a:pt x="1270" y="438912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4442460" y="1219202"/>
            <a:ext cx="828040" cy="26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700" b="1" spc="-10" dirty="0">
                <a:latin typeface="Arial"/>
                <a:cs typeface="Arial"/>
              </a:rPr>
              <a:t>Sender</a:t>
            </a:r>
            <a:endParaRPr sz="1700" dirty="0">
              <a:latin typeface="Arial"/>
              <a:cs typeface="Arial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8881109" y="1363982"/>
            <a:ext cx="1037591" cy="26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700" b="1" spc="-6" dirty="0">
                <a:latin typeface="Arial"/>
                <a:cs typeface="Arial"/>
              </a:rPr>
              <a:t>Recei</a:t>
            </a:r>
            <a:r>
              <a:rPr sz="1700" b="1" spc="-45" dirty="0">
                <a:latin typeface="Arial"/>
                <a:cs typeface="Arial"/>
              </a:rPr>
              <a:t>v</a:t>
            </a:r>
            <a:r>
              <a:rPr sz="1700" b="1" spc="-6" dirty="0">
                <a:latin typeface="Arial"/>
                <a:cs typeface="Arial"/>
              </a:rPr>
              <a:t>er</a:t>
            </a:r>
            <a:endParaRPr sz="1700" dirty="0">
              <a:latin typeface="Arial"/>
              <a:cs typeface="Arial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4149092" y="1440179"/>
            <a:ext cx="312420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b="1" spc="-10" dirty="0">
                <a:latin typeface="Arial"/>
                <a:cs typeface="Arial"/>
              </a:rPr>
              <a:t>K</a:t>
            </a:r>
            <a:r>
              <a:rPr sz="1200" b="1" spc="-6" dirty="0">
                <a:latin typeface="Arial"/>
                <a:cs typeface="Arial"/>
              </a:rPr>
              <a:t>p</a:t>
            </a:r>
            <a:r>
              <a:rPr sz="1200" b="1" dirty="0"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4149090" y="1611631"/>
            <a:ext cx="764540" cy="152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000" b="1" spc="-10" dirty="0">
                <a:latin typeface="Arial"/>
                <a:cs typeface="Arial"/>
              </a:rPr>
              <a:t>Sender's</a:t>
            </a:r>
            <a:r>
              <a:rPr sz="1000" b="1" spc="-8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PK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3406140" y="1404619"/>
            <a:ext cx="562610" cy="8445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3539490" y="1553212"/>
            <a:ext cx="32512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900" b="1" spc="-6" dirty="0">
                <a:latin typeface="Arial"/>
                <a:cs typeface="Arial"/>
              </a:rPr>
              <a:t>X.5</a:t>
            </a:r>
            <a:r>
              <a:rPr sz="900" b="1" spc="6" dirty="0">
                <a:latin typeface="Arial"/>
                <a:cs typeface="Arial"/>
              </a:rPr>
              <a:t>0</a:t>
            </a:r>
            <a:r>
              <a:rPr sz="900" b="1" dirty="0"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4235450" y="1977390"/>
            <a:ext cx="764540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400"/>
              </a:lnSpc>
            </a:pPr>
            <a:r>
              <a:rPr sz="1200" b="1" spc="-6" dirty="0">
                <a:latin typeface="Arial"/>
                <a:cs typeface="Arial"/>
              </a:rPr>
              <a:t>Kss</a:t>
            </a:r>
            <a:endParaRPr sz="1200">
              <a:latin typeface="Arial"/>
              <a:cs typeface="Arial"/>
            </a:endParaRPr>
          </a:p>
          <a:p>
            <a:pPr marL="12696">
              <a:lnSpc>
                <a:spcPts val="1160"/>
              </a:lnSpc>
            </a:pPr>
            <a:r>
              <a:rPr sz="1000" b="1" spc="-10" dirty="0">
                <a:latin typeface="Arial"/>
                <a:cs typeface="Arial"/>
              </a:rPr>
              <a:t>Sender's</a:t>
            </a:r>
            <a:r>
              <a:rPr sz="1000" b="1" spc="-69" dirty="0">
                <a:latin typeface="Arial"/>
                <a:cs typeface="Arial"/>
              </a:rPr>
              <a:t> </a:t>
            </a:r>
            <a:r>
              <a:rPr sz="1000" b="1" spc="-6" dirty="0">
                <a:latin typeface="Arial"/>
                <a:cs typeface="Arial"/>
              </a:rPr>
              <a:t>SK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988061" y="1624331"/>
            <a:ext cx="1010284" cy="152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000" b="1" spc="-10" dirty="0">
                <a:latin typeface="Arial"/>
                <a:cs typeface="Arial"/>
              </a:rPr>
              <a:t>Sender’s</a:t>
            </a:r>
            <a:r>
              <a:rPr sz="1000" b="1" spc="-55" dirty="0">
                <a:latin typeface="Arial"/>
                <a:cs typeface="Arial"/>
              </a:rPr>
              <a:t> </a:t>
            </a:r>
            <a:r>
              <a:rPr sz="1000" b="1" spc="-6" dirty="0">
                <a:latin typeface="Arial"/>
                <a:cs typeface="Arial"/>
              </a:rPr>
              <a:t>private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988062" y="1765302"/>
            <a:ext cx="690245" cy="152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000" b="1" spc="-10" dirty="0">
                <a:latin typeface="Arial"/>
                <a:cs typeface="Arial"/>
              </a:rPr>
              <a:t>key </a:t>
            </a:r>
            <a:r>
              <a:rPr sz="1000" b="1" dirty="0">
                <a:latin typeface="Arial"/>
                <a:cs typeface="Arial"/>
              </a:rPr>
              <a:t>&amp;</a:t>
            </a:r>
            <a:r>
              <a:rPr sz="1000" b="1" spc="-9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X509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988060" y="1907542"/>
            <a:ext cx="622935" cy="152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000" b="1" spc="-10" dirty="0">
                <a:latin typeface="Arial"/>
                <a:cs typeface="Arial"/>
              </a:rPr>
              <a:t>ce</a:t>
            </a:r>
            <a:r>
              <a:rPr sz="1000" b="1" spc="-6" dirty="0">
                <a:latin typeface="Arial"/>
                <a:cs typeface="Arial"/>
              </a:rPr>
              <a:t>rt</a:t>
            </a:r>
            <a:r>
              <a:rPr sz="1000" b="1" dirty="0">
                <a:latin typeface="Arial"/>
                <a:cs typeface="Arial"/>
              </a:rPr>
              <a:t>i</a:t>
            </a:r>
            <a:r>
              <a:rPr sz="1000" b="1" spc="6" dirty="0">
                <a:latin typeface="Arial"/>
                <a:cs typeface="Arial"/>
              </a:rPr>
              <a:t>f</a:t>
            </a:r>
            <a:r>
              <a:rPr sz="1000" b="1" spc="-10" dirty="0">
                <a:latin typeface="Arial"/>
                <a:cs typeface="Arial"/>
              </a:rPr>
              <a:t>ic</a:t>
            </a:r>
            <a:r>
              <a:rPr sz="1000" b="1" dirty="0">
                <a:latin typeface="Arial"/>
                <a:cs typeface="Arial"/>
              </a:rPr>
              <a:t>a</a:t>
            </a:r>
            <a:r>
              <a:rPr sz="1000" b="1" spc="-6" dirty="0">
                <a:latin typeface="Arial"/>
                <a:cs typeface="Arial"/>
              </a:rPr>
              <a:t>t</a:t>
            </a:r>
            <a:r>
              <a:rPr sz="1000" b="1" dirty="0">
                <a:latin typeface="Arial"/>
                <a:cs typeface="Arial"/>
              </a:rPr>
              <a:t>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2338070" y="1604013"/>
            <a:ext cx="1050290" cy="6375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685289" y="3167379"/>
            <a:ext cx="524510" cy="121920"/>
          </a:xfrm>
          <a:custGeom>
            <a:avLst/>
            <a:gdLst/>
            <a:ahLst/>
            <a:cxnLst/>
            <a:rect l="l" t="t" r="r" b="b"/>
            <a:pathLst>
              <a:path w="524510" h="121920">
                <a:moveTo>
                  <a:pt x="261620" y="0"/>
                </a:moveTo>
                <a:lnTo>
                  <a:pt x="332687" y="2134"/>
                </a:lnTo>
                <a:lnTo>
                  <a:pt x="395816" y="8184"/>
                </a:lnTo>
                <a:lnTo>
                  <a:pt x="448786" y="17621"/>
                </a:lnTo>
                <a:lnTo>
                  <a:pt x="489373" y="29915"/>
                </a:lnTo>
                <a:lnTo>
                  <a:pt x="524510" y="60960"/>
                </a:lnTo>
                <a:lnTo>
                  <a:pt x="515355" y="77381"/>
                </a:lnTo>
                <a:lnTo>
                  <a:pt x="448786" y="104298"/>
                </a:lnTo>
                <a:lnTo>
                  <a:pt x="395816" y="113735"/>
                </a:lnTo>
                <a:lnTo>
                  <a:pt x="332687" y="119785"/>
                </a:lnTo>
                <a:lnTo>
                  <a:pt x="261620" y="121920"/>
                </a:lnTo>
                <a:lnTo>
                  <a:pt x="190646" y="119785"/>
                </a:lnTo>
                <a:lnTo>
                  <a:pt x="127752" y="113735"/>
                </a:lnTo>
                <a:lnTo>
                  <a:pt x="75088" y="104298"/>
                </a:lnTo>
                <a:lnTo>
                  <a:pt x="34807" y="92004"/>
                </a:lnTo>
                <a:lnTo>
                  <a:pt x="0" y="60960"/>
                </a:lnTo>
                <a:lnTo>
                  <a:pt x="9060" y="44538"/>
                </a:lnTo>
                <a:lnTo>
                  <a:pt x="75088" y="17621"/>
                </a:lnTo>
                <a:lnTo>
                  <a:pt x="127752" y="8184"/>
                </a:lnTo>
                <a:lnTo>
                  <a:pt x="190646" y="2134"/>
                </a:lnTo>
                <a:lnTo>
                  <a:pt x="261620" y="0"/>
                </a:lnTo>
                <a:close/>
              </a:path>
            </a:pathLst>
          </a:custGeom>
          <a:ln w="255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685291" y="3227070"/>
            <a:ext cx="262890" cy="364490"/>
          </a:xfrm>
          <a:custGeom>
            <a:avLst/>
            <a:gdLst/>
            <a:ahLst/>
            <a:cxnLst/>
            <a:rect l="l" t="t" r="r" b="b"/>
            <a:pathLst>
              <a:path w="262889" h="364489">
                <a:moveTo>
                  <a:pt x="0" y="0"/>
                </a:moveTo>
                <a:lnTo>
                  <a:pt x="262890" y="364489"/>
                </a:lnTo>
              </a:path>
            </a:pathLst>
          </a:custGeom>
          <a:ln w="255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948181" y="3218179"/>
            <a:ext cx="261620" cy="382270"/>
          </a:xfrm>
          <a:custGeom>
            <a:avLst/>
            <a:gdLst/>
            <a:ahLst/>
            <a:cxnLst/>
            <a:rect l="l" t="t" r="r" b="b"/>
            <a:pathLst>
              <a:path w="261619" h="382270">
                <a:moveTo>
                  <a:pt x="0" y="382270"/>
                </a:moveTo>
                <a:lnTo>
                  <a:pt x="261619" y="0"/>
                </a:lnTo>
              </a:path>
            </a:pathLst>
          </a:custGeom>
          <a:ln w="255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948178" y="3592831"/>
            <a:ext cx="1270" cy="304800"/>
          </a:xfrm>
          <a:custGeom>
            <a:avLst/>
            <a:gdLst/>
            <a:ahLst/>
            <a:cxnLst/>
            <a:rect l="l" t="t" r="r" b="b"/>
            <a:pathLst>
              <a:path w="1269" h="304800">
                <a:moveTo>
                  <a:pt x="0" y="0"/>
                </a:moveTo>
                <a:lnTo>
                  <a:pt x="1269" y="304800"/>
                </a:lnTo>
              </a:path>
            </a:pathLst>
          </a:custGeom>
          <a:ln w="255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 txBox="1"/>
          <p:nvPr/>
        </p:nvSpPr>
        <p:spPr>
          <a:xfrm>
            <a:off x="1611630" y="4019552"/>
            <a:ext cx="66484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900" b="1" spc="-6" dirty="0">
                <a:latin typeface="Arial"/>
                <a:cs typeface="Arial"/>
              </a:rPr>
              <a:t>8365923334</a:t>
            </a:r>
            <a:endParaRPr sz="900">
              <a:latin typeface="Arial"/>
              <a:cs typeface="Arial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2518410" y="4030981"/>
            <a:ext cx="334645" cy="152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000" b="1" spc="-6" dirty="0">
                <a:latin typeface="Arial"/>
                <a:cs typeface="Arial"/>
              </a:rPr>
              <a:t>H</a:t>
            </a:r>
            <a:r>
              <a:rPr sz="1000" b="1" spc="-10" dirty="0">
                <a:latin typeface="Arial"/>
                <a:cs typeface="Arial"/>
              </a:rPr>
              <a:t>as</a:t>
            </a:r>
            <a:r>
              <a:rPr sz="1000" b="1" dirty="0">
                <a:latin typeface="Arial"/>
                <a:cs typeface="Arial"/>
              </a:rPr>
              <a:t>h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2786585" y="3724973"/>
            <a:ext cx="1818375" cy="27149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2254250" y="2853689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69" h="26669">
                <a:moveTo>
                  <a:pt x="11430" y="0"/>
                </a:moveTo>
                <a:lnTo>
                  <a:pt x="6350" y="7620"/>
                </a:lnTo>
                <a:lnTo>
                  <a:pt x="0" y="15239"/>
                </a:lnTo>
                <a:lnTo>
                  <a:pt x="16510" y="26670"/>
                </a:lnTo>
                <a:lnTo>
                  <a:pt x="26669" y="11430"/>
                </a:lnTo>
                <a:lnTo>
                  <a:pt x="114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284729" y="2876550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69" h="26669">
                <a:moveTo>
                  <a:pt x="12700" y="0"/>
                </a:moveTo>
                <a:lnTo>
                  <a:pt x="0" y="15239"/>
                </a:lnTo>
                <a:lnTo>
                  <a:pt x="16509" y="26670"/>
                </a:lnTo>
                <a:lnTo>
                  <a:pt x="26669" y="11429"/>
                </a:lnTo>
                <a:lnTo>
                  <a:pt x="12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316479" y="2899410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69" h="26669">
                <a:moveTo>
                  <a:pt x="11430" y="0"/>
                </a:moveTo>
                <a:lnTo>
                  <a:pt x="5080" y="7619"/>
                </a:lnTo>
                <a:lnTo>
                  <a:pt x="0" y="15239"/>
                </a:lnTo>
                <a:lnTo>
                  <a:pt x="15239" y="26669"/>
                </a:lnTo>
                <a:lnTo>
                  <a:pt x="20319" y="19050"/>
                </a:lnTo>
                <a:lnTo>
                  <a:pt x="26669" y="11429"/>
                </a:lnTo>
                <a:lnTo>
                  <a:pt x="114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346960" y="2922270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69" h="26669">
                <a:moveTo>
                  <a:pt x="11429" y="0"/>
                </a:moveTo>
                <a:lnTo>
                  <a:pt x="5079" y="7619"/>
                </a:lnTo>
                <a:lnTo>
                  <a:pt x="0" y="15239"/>
                </a:lnTo>
                <a:lnTo>
                  <a:pt x="15239" y="26669"/>
                </a:lnTo>
                <a:lnTo>
                  <a:pt x="20319" y="19050"/>
                </a:lnTo>
                <a:lnTo>
                  <a:pt x="26669" y="11429"/>
                </a:lnTo>
                <a:lnTo>
                  <a:pt x="114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377439" y="2943862"/>
            <a:ext cx="26670" cy="27940"/>
          </a:xfrm>
          <a:custGeom>
            <a:avLst/>
            <a:gdLst/>
            <a:ahLst/>
            <a:cxnLst/>
            <a:rect l="l" t="t" r="r" b="b"/>
            <a:pathLst>
              <a:path w="26669" h="27939">
                <a:moveTo>
                  <a:pt x="11430" y="0"/>
                </a:moveTo>
                <a:lnTo>
                  <a:pt x="5080" y="8889"/>
                </a:lnTo>
                <a:lnTo>
                  <a:pt x="0" y="16510"/>
                </a:lnTo>
                <a:lnTo>
                  <a:pt x="15240" y="27939"/>
                </a:lnTo>
                <a:lnTo>
                  <a:pt x="20320" y="19050"/>
                </a:lnTo>
                <a:lnTo>
                  <a:pt x="26670" y="12700"/>
                </a:lnTo>
                <a:lnTo>
                  <a:pt x="114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407919" y="2967991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69" h="26669">
                <a:moveTo>
                  <a:pt x="11430" y="0"/>
                </a:moveTo>
                <a:lnTo>
                  <a:pt x="5080" y="7620"/>
                </a:lnTo>
                <a:lnTo>
                  <a:pt x="0" y="15239"/>
                </a:lnTo>
                <a:lnTo>
                  <a:pt x="15240" y="26670"/>
                </a:lnTo>
                <a:lnTo>
                  <a:pt x="20319" y="19050"/>
                </a:lnTo>
                <a:lnTo>
                  <a:pt x="26669" y="10160"/>
                </a:lnTo>
                <a:lnTo>
                  <a:pt x="114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438400" y="2989579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69" h="26669">
                <a:moveTo>
                  <a:pt x="11430" y="0"/>
                </a:moveTo>
                <a:lnTo>
                  <a:pt x="5080" y="7620"/>
                </a:lnTo>
                <a:lnTo>
                  <a:pt x="0" y="16510"/>
                </a:lnTo>
                <a:lnTo>
                  <a:pt x="15239" y="26670"/>
                </a:lnTo>
                <a:lnTo>
                  <a:pt x="20319" y="19050"/>
                </a:lnTo>
                <a:lnTo>
                  <a:pt x="26669" y="12700"/>
                </a:lnTo>
                <a:lnTo>
                  <a:pt x="114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468879" y="3013712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69" h="26669">
                <a:moveTo>
                  <a:pt x="11430" y="0"/>
                </a:moveTo>
                <a:lnTo>
                  <a:pt x="6350" y="7619"/>
                </a:lnTo>
                <a:lnTo>
                  <a:pt x="0" y="15239"/>
                </a:lnTo>
                <a:lnTo>
                  <a:pt x="15239" y="26669"/>
                </a:lnTo>
                <a:lnTo>
                  <a:pt x="20319" y="19050"/>
                </a:lnTo>
                <a:lnTo>
                  <a:pt x="26669" y="10160"/>
                </a:lnTo>
                <a:lnTo>
                  <a:pt x="114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2499360" y="3035302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69" h="26669">
                <a:moveTo>
                  <a:pt x="11429" y="0"/>
                </a:moveTo>
                <a:lnTo>
                  <a:pt x="6350" y="7620"/>
                </a:lnTo>
                <a:lnTo>
                  <a:pt x="0" y="15239"/>
                </a:lnTo>
                <a:lnTo>
                  <a:pt x="15239" y="26670"/>
                </a:lnTo>
                <a:lnTo>
                  <a:pt x="21589" y="19050"/>
                </a:lnTo>
                <a:lnTo>
                  <a:pt x="26669" y="12700"/>
                </a:lnTo>
                <a:lnTo>
                  <a:pt x="114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529839" y="3058160"/>
            <a:ext cx="26670" cy="27940"/>
          </a:xfrm>
          <a:custGeom>
            <a:avLst/>
            <a:gdLst/>
            <a:ahLst/>
            <a:cxnLst/>
            <a:rect l="l" t="t" r="r" b="b"/>
            <a:pathLst>
              <a:path w="26669" h="27939">
                <a:moveTo>
                  <a:pt x="11430" y="0"/>
                </a:moveTo>
                <a:lnTo>
                  <a:pt x="6350" y="8889"/>
                </a:lnTo>
                <a:lnTo>
                  <a:pt x="0" y="16510"/>
                </a:lnTo>
                <a:lnTo>
                  <a:pt x="15240" y="27939"/>
                </a:lnTo>
                <a:lnTo>
                  <a:pt x="21590" y="19050"/>
                </a:lnTo>
                <a:lnTo>
                  <a:pt x="26670" y="11429"/>
                </a:lnTo>
                <a:lnTo>
                  <a:pt x="114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560320" y="3081022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69" h="26669">
                <a:moveTo>
                  <a:pt x="11430" y="0"/>
                </a:moveTo>
                <a:lnTo>
                  <a:pt x="6350" y="7619"/>
                </a:lnTo>
                <a:lnTo>
                  <a:pt x="0" y="15239"/>
                </a:lnTo>
                <a:lnTo>
                  <a:pt x="15240" y="26669"/>
                </a:lnTo>
                <a:lnTo>
                  <a:pt x="21590" y="19050"/>
                </a:lnTo>
                <a:lnTo>
                  <a:pt x="26669" y="11429"/>
                </a:lnTo>
                <a:lnTo>
                  <a:pt x="114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590800" y="3103881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69" h="26669">
                <a:moveTo>
                  <a:pt x="11430" y="0"/>
                </a:moveTo>
                <a:lnTo>
                  <a:pt x="6350" y="7620"/>
                </a:lnTo>
                <a:lnTo>
                  <a:pt x="0" y="16510"/>
                </a:lnTo>
                <a:lnTo>
                  <a:pt x="15239" y="26670"/>
                </a:lnTo>
                <a:lnTo>
                  <a:pt x="21589" y="19050"/>
                </a:lnTo>
                <a:lnTo>
                  <a:pt x="26669" y="11430"/>
                </a:lnTo>
                <a:lnTo>
                  <a:pt x="114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621279" y="3126740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69" h="26669">
                <a:moveTo>
                  <a:pt x="11430" y="0"/>
                </a:moveTo>
                <a:lnTo>
                  <a:pt x="6350" y="7620"/>
                </a:lnTo>
                <a:lnTo>
                  <a:pt x="0" y="15239"/>
                </a:lnTo>
                <a:lnTo>
                  <a:pt x="15239" y="26670"/>
                </a:lnTo>
                <a:lnTo>
                  <a:pt x="21589" y="19050"/>
                </a:lnTo>
                <a:lnTo>
                  <a:pt x="26669" y="11430"/>
                </a:lnTo>
                <a:lnTo>
                  <a:pt x="114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2651760" y="3149600"/>
            <a:ext cx="27940" cy="26670"/>
          </a:xfrm>
          <a:custGeom>
            <a:avLst/>
            <a:gdLst/>
            <a:ahLst/>
            <a:cxnLst/>
            <a:rect l="l" t="t" r="r" b="b"/>
            <a:pathLst>
              <a:path w="27939" h="26669">
                <a:moveTo>
                  <a:pt x="11429" y="0"/>
                </a:moveTo>
                <a:lnTo>
                  <a:pt x="6350" y="7620"/>
                </a:lnTo>
                <a:lnTo>
                  <a:pt x="0" y="15239"/>
                </a:lnTo>
                <a:lnTo>
                  <a:pt x="15239" y="26670"/>
                </a:lnTo>
                <a:lnTo>
                  <a:pt x="27939" y="11429"/>
                </a:lnTo>
                <a:lnTo>
                  <a:pt x="114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2682239" y="3172460"/>
            <a:ext cx="27940" cy="26670"/>
          </a:xfrm>
          <a:custGeom>
            <a:avLst/>
            <a:gdLst/>
            <a:ahLst/>
            <a:cxnLst/>
            <a:rect l="l" t="t" r="r" b="b"/>
            <a:pathLst>
              <a:path w="27939" h="26669">
                <a:moveTo>
                  <a:pt x="11430" y="0"/>
                </a:moveTo>
                <a:lnTo>
                  <a:pt x="6350" y="7619"/>
                </a:lnTo>
                <a:lnTo>
                  <a:pt x="0" y="15239"/>
                </a:lnTo>
                <a:lnTo>
                  <a:pt x="16510" y="26669"/>
                </a:lnTo>
                <a:lnTo>
                  <a:pt x="21590" y="19050"/>
                </a:lnTo>
                <a:lnTo>
                  <a:pt x="27940" y="11429"/>
                </a:lnTo>
                <a:lnTo>
                  <a:pt x="114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2712720" y="3195320"/>
            <a:ext cx="27940" cy="26670"/>
          </a:xfrm>
          <a:custGeom>
            <a:avLst/>
            <a:gdLst/>
            <a:ahLst/>
            <a:cxnLst/>
            <a:rect l="l" t="t" r="r" b="b"/>
            <a:pathLst>
              <a:path w="27939" h="26669">
                <a:moveTo>
                  <a:pt x="12700" y="0"/>
                </a:moveTo>
                <a:lnTo>
                  <a:pt x="0" y="15239"/>
                </a:lnTo>
                <a:lnTo>
                  <a:pt x="16510" y="26669"/>
                </a:lnTo>
                <a:lnTo>
                  <a:pt x="21590" y="19050"/>
                </a:lnTo>
                <a:lnTo>
                  <a:pt x="27940" y="11429"/>
                </a:lnTo>
                <a:lnTo>
                  <a:pt x="12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2744470" y="3218179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69" h="26669">
                <a:moveTo>
                  <a:pt x="11430" y="0"/>
                </a:moveTo>
                <a:lnTo>
                  <a:pt x="5080" y="7620"/>
                </a:lnTo>
                <a:lnTo>
                  <a:pt x="0" y="15240"/>
                </a:lnTo>
                <a:lnTo>
                  <a:pt x="15240" y="26670"/>
                </a:lnTo>
                <a:lnTo>
                  <a:pt x="20319" y="19050"/>
                </a:lnTo>
                <a:lnTo>
                  <a:pt x="26669" y="11430"/>
                </a:lnTo>
                <a:lnTo>
                  <a:pt x="114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774950" y="3241041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69" h="26670">
                <a:moveTo>
                  <a:pt x="11430" y="0"/>
                </a:moveTo>
                <a:lnTo>
                  <a:pt x="5080" y="7620"/>
                </a:lnTo>
                <a:lnTo>
                  <a:pt x="0" y="15239"/>
                </a:lnTo>
                <a:lnTo>
                  <a:pt x="15239" y="26670"/>
                </a:lnTo>
                <a:lnTo>
                  <a:pt x="20319" y="19050"/>
                </a:lnTo>
                <a:lnTo>
                  <a:pt x="26669" y="11430"/>
                </a:lnTo>
                <a:lnTo>
                  <a:pt x="114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805429" y="3263902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69" h="26670">
                <a:moveTo>
                  <a:pt x="11430" y="0"/>
                </a:moveTo>
                <a:lnTo>
                  <a:pt x="5080" y="7620"/>
                </a:lnTo>
                <a:lnTo>
                  <a:pt x="0" y="15239"/>
                </a:lnTo>
                <a:lnTo>
                  <a:pt x="15239" y="26670"/>
                </a:lnTo>
                <a:lnTo>
                  <a:pt x="20319" y="19050"/>
                </a:lnTo>
                <a:lnTo>
                  <a:pt x="26669" y="11429"/>
                </a:lnTo>
                <a:lnTo>
                  <a:pt x="114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835910" y="3286761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69" h="26670">
                <a:moveTo>
                  <a:pt x="11429" y="0"/>
                </a:moveTo>
                <a:lnTo>
                  <a:pt x="5079" y="7619"/>
                </a:lnTo>
                <a:lnTo>
                  <a:pt x="0" y="15239"/>
                </a:lnTo>
                <a:lnTo>
                  <a:pt x="15239" y="26669"/>
                </a:lnTo>
                <a:lnTo>
                  <a:pt x="21589" y="19050"/>
                </a:lnTo>
                <a:lnTo>
                  <a:pt x="26669" y="11429"/>
                </a:lnTo>
                <a:lnTo>
                  <a:pt x="114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2866389" y="3309622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69" h="26670">
                <a:moveTo>
                  <a:pt x="11430" y="0"/>
                </a:moveTo>
                <a:lnTo>
                  <a:pt x="5080" y="7619"/>
                </a:lnTo>
                <a:lnTo>
                  <a:pt x="0" y="15239"/>
                </a:lnTo>
                <a:lnTo>
                  <a:pt x="15240" y="26669"/>
                </a:lnTo>
                <a:lnTo>
                  <a:pt x="20320" y="19050"/>
                </a:lnTo>
                <a:lnTo>
                  <a:pt x="26670" y="11429"/>
                </a:lnTo>
                <a:lnTo>
                  <a:pt x="114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2896870" y="3332480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69" h="26670">
                <a:moveTo>
                  <a:pt x="11430" y="0"/>
                </a:moveTo>
                <a:lnTo>
                  <a:pt x="6350" y="7620"/>
                </a:lnTo>
                <a:lnTo>
                  <a:pt x="0" y="15240"/>
                </a:lnTo>
                <a:lnTo>
                  <a:pt x="15240" y="26670"/>
                </a:lnTo>
                <a:lnTo>
                  <a:pt x="20319" y="19050"/>
                </a:lnTo>
                <a:lnTo>
                  <a:pt x="26669" y="11430"/>
                </a:lnTo>
                <a:lnTo>
                  <a:pt x="114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2927350" y="3355340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69" h="26670">
                <a:moveTo>
                  <a:pt x="11430" y="0"/>
                </a:moveTo>
                <a:lnTo>
                  <a:pt x="6350" y="7620"/>
                </a:lnTo>
                <a:lnTo>
                  <a:pt x="0" y="15239"/>
                </a:lnTo>
                <a:lnTo>
                  <a:pt x="15239" y="26670"/>
                </a:lnTo>
                <a:lnTo>
                  <a:pt x="21589" y="19050"/>
                </a:lnTo>
                <a:lnTo>
                  <a:pt x="26669" y="11430"/>
                </a:lnTo>
                <a:lnTo>
                  <a:pt x="114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2957830" y="3378200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69" h="26670">
                <a:moveTo>
                  <a:pt x="11430" y="0"/>
                </a:moveTo>
                <a:lnTo>
                  <a:pt x="6350" y="7620"/>
                </a:lnTo>
                <a:lnTo>
                  <a:pt x="0" y="15239"/>
                </a:lnTo>
                <a:lnTo>
                  <a:pt x="15239" y="26670"/>
                </a:lnTo>
                <a:lnTo>
                  <a:pt x="21589" y="19050"/>
                </a:lnTo>
                <a:lnTo>
                  <a:pt x="26669" y="11429"/>
                </a:lnTo>
                <a:lnTo>
                  <a:pt x="114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2988310" y="3401059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69" h="26670">
                <a:moveTo>
                  <a:pt x="11429" y="0"/>
                </a:moveTo>
                <a:lnTo>
                  <a:pt x="6350" y="7619"/>
                </a:lnTo>
                <a:lnTo>
                  <a:pt x="0" y="15239"/>
                </a:lnTo>
                <a:lnTo>
                  <a:pt x="15239" y="26669"/>
                </a:lnTo>
                <a:lnTo>
                  <a:pt x="21589" y="19050"/>
                </a:lnTo>
                <a:lnTo>
                  <a:pt x="26669" y="11429"/>
                </a:lnTo>
                <a:lnTo>
                  <a:pt x="114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3018789" y="3423922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69" h="26670">
                <a:moveTo>
                  <a:pt x="11430" y="0"/>
                </a:moveTo>
                <a:lnTo>
                  <a:pt x="6350" y="7619"/>
                </a:lnTo>
                <a:lnTo>
                  <a:pt x="0" y="15239"/>
                </a:lnTo>
                <a:lnTo>
                  <a:pt x="15240" y="26669"/>
                </a:lnTo>
                <a:lnTo>
                  <a:pt x="21590" y="19050"/>
                </a:lnTo>
                <a:lnTo>
                  <a:pt x="26670" y="11429"/>
                </a:lnTo>
                <a:lnTo>
                  <a:pt x="114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3050541" y="3446781"/>
            <a:ext cx="25400" cy="26670"/>
          </a:xfrm>
          <a:custGeom>
            <a:avLst/>
            <a:gdLst/>
            <a:ahLst/>
            <a:cxnLst/>
            <a:rect l="l" t="t" r="r" b="b"/>
            <a:pathLst>
              <a:path w="25400" h="26670">
                <a:moveTo>
                  <a:pt x="11430" y="0"/>
                </a:moveTo>
                <a:lnTo>
                  <a:pt x="5080" y="7620"/>
                </a:lnTo>
                <a:lnTo>
                  <a:pt x="0" y="15240"/>
                </a:lnTo>
                <a:lnTo>
                  <a:pt x="13970" y="26670"/>
                </a:lnTo>
                <a:lnTo>
                  <a:pt x="20320" y="19050"/>
                </a:lnTo>
                <a:lnTo>
                  <a:pt x="25400" y="11430"/>
                </a:lnTo>
                <a:lnTo>
                  <a:pt x="114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3081020" y="3469642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69" h="26670">
                <a:moveTo>
                  <a:pt x="10160" y="0"/>
                </a:moveTo>
                <a:lnTo>
                  <a:pt x="0" y="15239"/>
                </a:lnTo>
                <a:lnTo>
                  <a:pt x="15240" y="26670"/>
                </a:lnTo>
                <a:lnTo>
                  <a:pt x="20319" y="19050"/>
                </a:lnTo>
                <a:lnTo>
                  <a:pt x="26669" y="11430"/>
                </a:lnTo>
                <a:lnTo>
                  <a:pt x="101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3111501" y="3492502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69" h="26670">
                <a:moveTo>
                  <a:pt x="10160" y="0"/>
                </a:moveTo>
                <a:lnTo>
                  <a:pt x="0" y="15239"/>
                </a:lnTo>
                <a:lnTo>
                  <a:pt x="15239" y="26670"/>
                </a:lnTo>
                <a:lnTo>
                  <a:pt x="20319" y="19050"/>
                </a:lnTo>
                <a:lnTo>
                  <a:pt x="26669" y="11429"/>
                </a:lnTo>
                <a:lnTo>
                  <a:pt x="101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3141979" y="3515361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69" h="26670">
                <a:moveTo>
                  <a:pt x="11430" y="0"/>
                </a:moveTo>
                <a:lnTo>
                  <a:pt x="5080" y="7619"/>
                </a:lnTo>
                <a:lnTo>
                  <a:pt x="0" y="15239"/>
                </a:lnTo>
                <a:lnTo>
                  <a:pt x="15239" y="26669"/>
                </a:lnTo>
                <a:lnTo>
                  <a:pt x="20319" y="19050"/>
                </a:lnTo>
                <a:lnTo>
                  <a:pt x="26669" y="11429"/>
                </a:lnTo>
                <a:lnTo>
                  <a:pt x="114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3172460" y="3538221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69" h="26670">
                <a:moveTo>
                  <a:pt x="11429" y="0"/>
                </a:moveTo>
                <a:lnTo>
                  <a:pt x="5079" y="7619"/>
                </a:lnTo>
                <a:lnTo>
                  <a:pt x="0" y="15239"/>
                </a:lnTo>
                <a:lnTo>
                  <a:pt x="15239" y="26669"/>
                </a:lnTo>
                <a:lnTo>
                  <a:pt x="20319" y="19050"/>
                </a:lnTo>
                <a:lnTo>
                  <a:pt x="26669" y="11429"/>
                </a:lnTo>
                <a:lnTo>
                  <a:pt x="114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3202940" y="3561079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69" h="26670">
                <a:moveTo>
                  <a:pt x="11430" y="0"/>
                </a:moveTo>
                <a:lnTo>
                  <a:pt x="5080" y="7620"/>
                </a:lnTo>
                <a:lnTo>
                  <a:pt x="0" y="15240"/>
                </a:lnTo>
                <a:lnTo>
                  <a:pt x="15240" y="26670"/>
                </a:lnTo>
                <a:lnTo>
                  <a:pt x="20320" y="19050"/>
                </a:lnTo>
                <a:lnTo>
                  <a:pt x="26670" y="11430"/>
                </a:lnTo>
                <a:lnTo>
                  <a:pt x="114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3233420" y="3583940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70" h="26670">
                <a:moveTo>
                  <a:pt x="11430" y="0"/>
                </a:moveTo>
                <a:lnTo>
                  <a:pt x="5080" y="7620"/>
                </a:lnTo>
                <a:lnTo>
                  <a:pt x="0" y="15239"/>
                </a:lnTo>
                <a:lnTo>
                  <a:pt x="15240" y="26670"/>
                </a:lnTo>
                <a:lnTo>
                  <a:pt x="21590" y="19050"/>
                </a:lnTo>
                <a:lnTo>
                  <a:pt x="26669" y="11430"/>
                </a:lnTo>
                <a:lnTo>
                  <a:pt x="114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3263900" y="3606800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70" h="26670">
                <a:moveTo>
                  <a:pt x="11429" y="0"/>
                </a:moveTo>
                <a:lnTo>
                  <a:pt x="5079" y="7620"/>
                </a:lnTo>
                <a:lnTo>
                  <a:pt x="0" y="15239"/>
                </a:lnTo>
                <a:lnTo>
                  <a:pt x="15239" y="26670"/>
                </a:lnTo>
                <a:lnTo>
                  <a:pt x="21589" y="19050"/>
                </a:lnTo>
                <a:lnTo>
                  <a:pt x="26670" y="11429"/>
                </a:lnTo>
                <a:lnTo>
                  <a:pt x="114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3294379" y="3629659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70" h="26670">
                <a:moveTo>
                  <a:pt x="11430" y="0"/>
                </a:moveTo>
                <a:lnTo>
                  <a:pt x="6350" y="7619"/>
                </a:lnTo>
                <a:lnTo>
                  <a:pt x="0" y="15239"/>
                </a:lnTo>
                <a:lnTo>
                  <a:pt x="15240" y="26669"/>
                </a:lnTo>
                <a:lnTo>
                  <a:pt x="21590" y="19050"/>
                </a:lnTo>
                <a:lnTo>
                  <a:pt x="26670" y="11429"/>
                </a:lnTo>
                <a:lnTo>
                  <a:pt x="114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324859" y="3652522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70" h="26670">
                <a:moveTo>
                  <a:pt x="11429" y="0"/>
                </a:moveTo>
                <a:lnTo>
                  <a:pt x="6350" y="7619"/>
                </a:lnTo>
                <a:lnTo>
                  <a:pt x="0" y="15239"/>
                </a:lnTo>
                <a:lnTo>
                  <a:pt x="15239" y="26669"/>
                </a:lnTo>
                <a:lnTo>
                  <a:pt x="21589" y="19050"/>
                </a:lnTo>
                <a:lnTo>
                  <a:pt x="26669" y="11429"/>
                </a:lnTo>
                <a:lnTo>
                  <a:pt x="114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3355340" y="3675381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70" h="26670">
                <a:moveTo>
                  <a:pt x="11430" y="0"/>
                </a:moveTo>
                <a:lnTo>
                  <a:pt x="6350" y="7620"/>
                </a:lnTo>
                <a:lnTo>
                  <a:pt x="0" y="15240"/>
                </a:lnTo>
                <a:lnTo>
                  <a:pt x="15239" y="26670"/>
                </a:lnTo>
                <a:lnTo>
                  <a:pt x="21589" y="19050"/>
                </a:lnTo>
                <a:lnTo>
                  <a:pt x="26670" y="11430"/>
                </a:lnTo>
                <a:lnTo>
                  <a:pt x="114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3385820" y="3698242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70" h="26670">
                <a:moveTo>
                  <a:pt x="11429" y="0"/>
                </a:moveTo>
                <a:lnTo>
                  <a:pt x="6350" y="7620"/>
                </a:lnTo>
                <a:lnTo>
                  <a:pt x="0" y="15239"/>
                </a:lnTo>
                <a:lnTo>
                  <a:pt x="15239" y="26670"/>
                </a:lnTo>
                <a:lnTo>
                  <a:pt x="21589" y="19050"/>
                </a:lnTo>
                <a:lnTo>
                  <a:pt x="26669" y="11430"/>
                </a:lnTo>
                <a:lnTo>
                  <a:pt x="114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3416299" y="3721102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70" h="26670">
                <a:moveTo>
                  <a:pt x="11429" y="0"/>
                </a:moveTo>
                <a:lnTo>
                  <a:pt x="6350" y="7620"/>
                </a:lnTo>
                <a:lnTo>
                  <a:pt x="0" y="15239"/>
                </a:lnTo>
                <a:lnTo>
                  <a:pt x="16510" y="26670"/>
                </a:lnTo>
                <a:lnTo>
                  <a:pt x="26670" y="11429"/>
                </a:lnTo>
                <a:lnTo>
                  <a:pt x="114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3446779" y="3742690"/>
            <a:ext cx="26670" cy="27940"/>
          </a:xfrm>
          <a:custGeom>
            <a:avLst/>
            <a:gdLst/>
            <a:ahLst/>
            <a:cxnLst/>
            <a:rect l="l" t="t" r="r" b="b"/>
            <a:pathLst>
              <a:path w="26670" h="27939">
                <a:moveTo>
                  <a:pt x="12700" y="0"/>
                </a:moveTo>
                <a:lnTo>
                  <a:pt x="6350" y="8889"/>
                </a:lnTo>
                <a:lnTo>
                  <a:pt x="0" y="16510"/>
                </a:lnTo>
                <a:lnTo>
                  <a:pt x="16510" y="27939"/>
                </a:lnTo>
                <a:lnTo>
                  <a:pt x="21590" y="19050"/>
                </a:lnTo>
                <a:lnTo>
                  <a:pt x="26670" y="12700"/>
                </a:lnTo>
                <a:lnTo>
                  <a:pt x="12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3453129" y="3737609"/>
            <a:ext cx="82550" cy="74930"/>
          </a:xfrm>
          <a:custGeom>
            <a:avLst/>
            <a:gdLst/>
            <a:ahLst/>
            <a:cxnLst/>
            <a:rect l="l" t="t" r="r" b="b"/>
            <a:pathLst>
              <a:path w="82550" h="74929">
                <a:moveTo>
                  <a:pt x="45720" y="0"/>
                </a:moveTo>
                <a:lnTo>
                  <a:pt x="0" y="60960"/>
                </a:lnTo>
                <a:lnTo>
                  <a:pt x="82550" y="74929"/>
                </a:lnTo>
                <a:lnTo>
                  <a:pt x="457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1911350" y="4191000"/>
            <a:ext cx="0" cy="449580"/>
          </a:xfrm>
          <a:custGeom>
            <a:avLst/>
            <a:gdLst/>
            <a:ahLst/>
            <a:cxnLst/>
            <a:rect l="l" t="t" r="r" b="b"/>
            <a:pathLst>
              <a:path h="449579">
                <a:moveTo>
                  <a:pt x="0" y="0"/>
                </a:moveTo>
                <a:lnTo>
                  <a:pt x="0" y="449580"/>
                </a:lnTo>
              </a:path>
            </a:pathLst>
          </a:custGeom>
          <a:ln w="279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1874520" y="462534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381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1974850" y="5598159"/>
            <a:ext cx="0" cy="449580"/>
          </a:xfrm>
          <a:custGeom>
            <a:avLst/>
            <a:gdLst/>
            <a:ahLst/>
            <a:cxnLst/>
            <a:rect l="l" t="t" r="r" b="b"/>
            <a:pathLst>
              <a:path h="449579">
                <a:moveTo>
                  <a:pt x="0" y="0"/>
                </a:moveTo>
                <a:lnTo>
                  <a:pt x="0" y="449579"/>
                </a:lnTo>
              </a:path>
            </a:pathLst>
          </a:custGeom>
          <a:ln w="279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1936750" y="6032500"/>
            <a:ext cx="77470" cy="76200"/>
          </a:xfrm>
          <a:custGeom>
            <a:avLst/>
            <a:gdLst/>
            <a:ahLst/>
            <a:cxnLst/>
            <a:rect l="l" t="t" r="r" b="b"/>
            <a:pathLst>
              <a:path w="77469" h="76200">
                <a:moveTo>
                  <a:pt x="77469" y="0"/>
                </a:moveTo>
                <a:lnTo>
                  <a:pt x="0" y="0"/>
                </a:lnTo>
                <a:lnTo>
                  <a:pt x="39369" y="76200"/>
                </a:lnTo>
                <a:lnTo>
                  <a:pt x="774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 txBox="1"/>
          <p:nvPr/>
        </p:nvSpPr>
        <p:spPr>
          <a:xfrm>
            <a:off x="1456691" y="6243320"/>
            <a:ext cx="116649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155"/>
              </a:lnSpc>
            </a:pPr>
            <a:r>
              <a:rPr sz="1000" b="1" spc="-6" dirty="0">
                <a:latin typeface="Arial"/>
                <a:cs typeface="Arial"/>
              </a:rPr>
              <a:t>Digital</a:t>
            </a:r>
            <a:r>
              <a:rPr sz="1000" b="1" spc="-95" dirty="0">
                <a:latin typeface="Arial"/>
                <a:cs typeface="Arial"/>
              </a:rPr>
              <a:t> </a:t>
            </a:r>
            <a:r>
              <a:rPr sz="1000" b="1" spc="-6" dirty="0">
                <a:latin typeface="Arial"/>
                <a:cs typeface="Arial"/>
              </a:rPr>
              <a:t>Signature</a:t>
            </a:r>
            <a:endParaRPr sz="1000">
              <a:latin typeface="Arial"/>
              <a:cs typeface="Arial"/>
            </a:endParaRPr>
          </a:p>
          <a:p>
            <a:pPr marL="432980">
              <a:lnSpc>
                <a:spcPts val="1155"/>
              </a:lnSpc>
            </a:pPr>
            <a:r>
              <a:rPr sz="1000" b="1" spc="-15" dirty="0">
                <a:latin typeface="Arial"/>
                <a:cs typeface="Arial"/>
              </a:rPr>
              <a:t>8A!G@3&amp;04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2948941" y="4831081"/>
            <a:ext cx="32512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900" b="1" spc="-6" dirty="0">
                <a:latin typeface="Arial"/>
                <a:cs typeface="Arial"/>
              </a:rPr>
              <a:t>X.</a:t>
            </a:r>
            <a:r>
              <a:rPr sz="900" b="1" spc="6" dirty="0">
                <a:latin typeface="Arial"/>
                <a:cs typeface="Arial"/>
              </a:rPr>
              <a:t>5</a:t>
            </a:r>
            <a:r>
              <a:rPr sz="900" b="1" spc="-6" dirty="0">
                <a:latin typeface="Arial"/>
                <a:cs typeface="Arial"/>
              </a:rPr>
              <a:t>09</a:t>
            </a:r>
            <a:endParaRPr sz="900">
              <a:latin typeface="Arial"/>
              <a:cs typeface="Arial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1230631" y="4926331"/>
            <a:ext cx="490220" cy="152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000" b="1" spc="-10" dirty="0">
                <a:latin typeface="Arial"/>
                <a:cs typeface="Arial"/>
              </a:rPr>
              <a:t>S</a:t>
            </a:r>
            <a:r>
              <a:rPr sz="1000" b="1" dirty="0">
                <a:latin typeface="Arial"/>
                <a:cs typeface="Arial"/>
              </a:rPr>
              <a:t>i</a:t>
            </a:r>
            <a:r>
              <a:rPr sz="1000" b="1" spc="-6" dirty="0">
                <a:latin typeface="Arial"/>
                <a:cs typeface="Arial"/>
              </a:rPr>
              <a:t>gn</a:t>
            </a:r>
            <a:r>
              <a:rPr sz="1000" b="1" dirty="0">
                <a:latin typeface="Arial"/>
                <a:cs typeface="Arial"/>
              </a:rPr>
              <a:t>i</a:t>
            </a:r>
            <a:r>
              <a:rPr sz="1000" b="1" spc="-6" dirty="0">
                <a:latin typeface="Arial"/>
                <a:cs typeface="Arial"/>
              </a:rPr>
              <a:t>ng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3" name="object 163"/>
          <p:cNvSpPr/>
          <p:nvPr/>
        </p:nvSpPr>
        <p:spPr>
          <a:xfrm>
            <a:off x="1823720" y="4812031"/>
            <a:ext cx="976630" cy="5918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 txBox="1"/>
          <p:nvPr/>
        </p:nvSpPr>
        <p:spPr>
          <a:xfrm>
            <a:off x="8569961" y="2551430"/>
            <a:ext cx="44767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b="1" spc="-6" dirty="0">
                <a:latin typeface="Arial"/>
                <a:cs typeface="Arial"/>
              </a:rPr>
              <a:t>L</a:t>
            </a:r>
            <a:r>
              <a:rPr sz="1200" b="1" dirty="0">
                <a:latin typeface="Arial"/>
                <a:cs typeface="Arial"/>
              </a:rPr>
              <a:t>et</a:t>
            </a:r>
            <a:r>
              <a:rPr sz="1200" b="1" spc="-10" dirty="0">
                <a:latin typeface="Arial"/>
                <a:cs typeface="Arial"/>
              </a:rPr>
              <a:t>t</a:t>
            </a:r>
            <a:r>
              <a:rPr sz="1200" b="1" dirty="0">
                <a:latin typeface="Arial"/>
                <a:cs typeface="Arial"/>
              </a:rPr>
              <a:t>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5" name="object 165"/>
          <p:cNvSpPr/>
          <p:nvPr/>
        </p:nvSpPr>
        <p:spPr>
          <a:xfrm>
            <a:off x="8643619" y="2786380"/>
            <a:ext cx="533400" cy="5308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6695442" y="3942079"/>
            <a:ext cx="36829" cy="38100"/>
          </a:xfrm>
          <a:custGeom>
            <a:avLst/>
            <a:gdLst/>
            <a:ahLst/>
            <a:cxnLst/>
            <a:rect l="l" t="t" r="r" b="b"/>
            <a:pathLst>
              <a:path w="36829" h="38100">
                <a:moveTo>
                  <a:pt x="25400" y="0"/>
                </a:moveTo>
                <a:lnTo>
                  <a:pt x="0" y="11430"/>
                </a:lnTo>
                <a:lnTo>
                  <a:pt x="5079" y="24130"/>
                </a:lnTo>
                <a:lnTo>
                  <a:pt x="11429" y="38100"/>
                </a:lnTo>
                <a:lnTo>
                  <a:pt x="36829" y="26670"/>
                </a:lnTo>
                <a:lnTo>
                  <a:pt x="31750" y="12700"/>
                </a:lnTo>
                <a:lnTo>
                  <a:pt x="25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6747511" y="3919220"/>
            <a:ext cx="36829" cy="38100"/>
          </a:xfrm>
          <a:custGeom>
            <a:avLst/>
            <a:gdLst/>
            <a:ahLst/>
            <a:cxnLst/>
            <a:rect l="l" t="t" r="r" b="b"/>
            <a:pathLst>
              <a:path w="36829" h="38100">
                <a:moveTo>
                  <a:pt x="25400" y="0"/>
                </a:moveTo>
                <a:lnTo>
                  <a:pt x="0" y="11429"/>
                </a:lnTo>
                <a:lnTo>
                  <a:pt x="5080" y="24129"/>
                </a:lnTo>
                <a:lnTo>
                  <a:pt x="11430" y="38100"/>
                </a:lnTo>
                <a:lnTo>
                  <a:pt x="36830" y="26669"/>
                </a:lnTo>
                <a:lnTo>
                  <a:pt x="31750" y="12700"/>
                </a:lnTo>
                <a:lnTo>
                  <a:pt x="25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6799582" y="3896359"/>
            <a:ext cx="36829" cy="38100"/>
          </a:xfrm>
          <a:custGeom>
            <a:avLst/>
            <a:gdLst/>
            <a:ahLst/>
            <a:cxnLst/>
            <a:rect l="l" t="t" r="r" b="b"/>
            <a:pathLst>
              <a:path w="36829" h="38100">
                <a:moveTo>
                  <a:pt x="25400" y="0"/>
                </a:moveTo>
                <a:lnTo>
                  <a:pt x="0" y="11429"/>
                </a:lnTo>
                <a:lnTo>
                  <a:pt x="5079" y="24129"/>
                </a:lnTo>
                <a:lnTo>
                  <a:pt x="11429" y="38100"/>
                </a:lnTo>
                <a:lnTo>
                  <a:pt x="36829" y="26669"/>
                </a:lnTo>
                <a:lnTo>
                  <a:pt x="30479" y="12700"/>
                </a:lnTo>
                <a:lnTo>
                  <a:pt x="25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6851652" y="3873500"/>
            <a:ext cx="36829" cy="38100"/>
          </a:xfrm>
          <a:custGeom>
            <a:avLst/>
            <a:gdLst/>
            <a:ahLst/>
            <a:cxnLst/>
            <a:rect l="l" t="t" r="r" b="b"/>
            <a:pathLst>
              <a:path w="36829" h="38100">
                <a:moveTo>
                  <a:pt x="25400" y="0"/>
                </a:moveTo>
                <a:lnTo>
                  <a:pt x="0" y="11429"/>
                </a:lnTo>
                <a:lnTo>
                  <a:pt x="5079" y="24129"/>
                </a:lnTo>
                <a:lnTo>
                  <a:pt x="11429" y="38100"/>
                </a:lnTo>
                <a:lnTo>
                  <a:pt x="36829" y="25400"/>
                </a:lnTo>
                <a:lnTo>
                  <a:pt x="31750" y="12700"/>
                </a:lnTo>
                <a:lnTo>
                  <a:pt x="25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6902452" y="3850639"/>
            <a:ext cx="38100" cy="36831"/>
          </a:xfrm>
          <a:custGeom>
            <a:avLst/>
            <a:gdLst/>
            <a:ahLst/>
            <a:cxnLst/>
            <a:rect l="l" t="t" r="r" b="b"/>
            <a:pathLst>
              <a:path w="38100" h="36829">
                <a:moveTo>
                  <a:pt x="26670" y="0"/>
                </a:moveTo>
                <a:lnTo>
                  <a:pt x="0" y="11430"/>
                </a:lnTo>
                <a:lnTo>
                  <a:pt x="12700" y="36830"/>
                </a:lnTo>
                <a:lnTo>
                  <a:pt x="38100" y="25400"/>
                </a:lnTo>
                <a:lnTo>
                  <a:pt x="33020" y="12700"/>
                </a:lnTo>
                <a:lnTo>
                  <a:pt x="266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6955793" y="3827778"/>
            <a:ext cx="36829" cy="36831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25400" y="0"/>
                </a:moveTo>
                <a:lnTo>
                  <a:pt x="0" y="11430"/>
                </a:lnTo>
                <a:lnTo>
                  <a:pt x="5079" y="24130"/>
                </a:lnTo>
                <a:lnTo>
                  <a:pt x="11429" y="36830"/>
                </a:lnTo>
                <a:lnTo>
                  <a:pt x="36829" y="25400"/>
                </a:lnTo>
                <a:lnTo>
                  <a:pt x="30479" y="12700"/>
                </a:lnTo>
                <a:lnTo>
                  <a:pt x="25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7006592" y="3804919"/>
            <a:ext cx="38100" cy="36831"/>
          </a:xfrm>
          <a:custGeom>
            <a:avLst/>
            <a:gdLst/>
            <a:ahLst/>
            <a:cxnLst/>
            <a:rect l="l" t="t" r="r" b="b"/>
            <a:pathLst>
              <a:path w="38100" h="36829">
                <a:moveTo>
                  <a:pt x="26669" y="0"/>
                </a:moveTo>
                <a:lnTo>
                  <a:pt x="0" y="11429"/>
                </a:lnTo>
                <a:lnTo>
                  <a:pt x="6350" y="24129"/>
                </a:lnTo>
                <a:lnTo>
                  <a:pt x="11429" y="36829"/>
                </a:lnTo>
                <a:lnTo>
                  <a:pt x="38100" y="25400"/>
                </a:lnTo>
                <a:lnTo>
                  <a:pt x="33019" y="12700"/>
                </a:lnTo>
                <a:lnTo>
                  <a:pt x="266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7058659" y="3782060"/>
            <a:ext cx="38100" cy="36831"/>
          </a:xfrm>
          <a:custGeom>
            <a:avLst/>
            <a:gdLst/>
            <a:ahLst/>
            <a:cxnLst/>
            <a:rect l="l" t="t" r="r" b="b"/>
            <a:pathLst>
              <a:path w="38100" h="36829">
                <a:moveTo>
                  <a:pt x="26670" y="0"/>
                </a:moveTo>
                <a:lnTo>
                  <a:pt x="0" y="11429"/>
                </a:lnTo>
                <a:lnTo>
                  <a:pt x="12700" y="36829"/>
                </a:lnTo>
                <a:lnTo>
                  <a:pt x="38100" y="25400"/>
                </a:lnTo>
                <a:lnTo>
                  <a:pt x="31750" y="12700"/>
                </a:lnTo>
                <a:lnTo>
                  <a:pt x="266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7112002" y="3759201"/>
            <a:ext cx="36829" cy="36831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25400" y="0"/>
                </a:moveTo>
                <a:lnTo>
                  <a:pt x="0" y="11429"/>
                </a:lnTo>
                <a:lnTo>
                  <a:pt x="10159" y="36829"/>
                </a:lnTo>
                <a:lnTo>
                  <a:pt x="36829" y="25400"/>
                </a:lnTo>
                <a:lnTo>
                  <a:pt x="31750" y="12700"/>
                </a:lnTo>
                <a:lnTo>
                  <a:pt x="25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7162800" y="3736341"/>
            <a:ext cx="38100" cy="36831"/>
          </a:xfrm>
          <a:custGeom>
            <a:avLst/>
            <a:gdLst/>
            <a:ahLst/>
            <a:cxnLst/>
            <a:rect l="l" t="t" r="r" b="b"/>
            <a:pathLst>
              <a:path w="38100" h="36829">
                <a:moveTo>
                  <a:pt x="26670" y="0"/>
                </a:moveTo>
                <a:lnTo>
                  <a:pt x="0" y="11430"/>
                </a:lnTo>
                <a:lnTo>
                  <a:pt x="6350" y="24130"/>
                </a:lnTo>
                <a:lnTo>
                  <a:pt x="11429" y="36830"/>
                </a:lnTo>
                <a:lnTo>
                  <a:pt x="38100" y="25400"/>
                </a:lnTo>
                <a:lnTo>
                  <a:pt x="31750" y="12700"/>
                </a:lnTo>
                <a:lnTo>
                  <a:pt x="266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7214870" y="3712209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26670" y="0"/>
                </a:moveTo>
                <a:lnTo>
                  <a:pt x="0" y="11429"/>
                </a:lnTo>
                <a:lnTo>
                  <a:pt x="6350" y="25400"/>
                </a:lnTo>
                <a:lnTo>
                  <a:pt x="12700" y="38100"/>
                </a:lnTo>
                <a:lnTo>
                  <a:pt x="38100" y="26669"/>
                </a:lnTo>
                <a:lnTo>
                  <a:pt x="31750" y="13969"/>
                </a:lnTo>
                <a:lnTo>
                  <a:pt x="266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7266941" y="3690619"/>
            <a:ext cx="38100" cy="36831"/>
          </a:xfrm>
          <a:custGeom>
            <a:avLst/>
            <a:gdLst/>
            <a:ahLst/>
            <a:cxnLst/>
            <a:rect l="l" t="t" r="r" b="b"/>
            <a:pathLst>
              <a:path w="38100" h="36829">
                <a:moveTo>
                  <a:pt x="26669" y="0"/>
                </a:moveTo>
                <a:lnTo>
                  <a:pt x="0" y="11429"/>
                </a:lnTo>
                <a:lnTo>
                  <a:pt x="6350" y="24129"/>
                </a:lnTo>
                <a:lnTo>
                  <a:pt x="11429" y="36829"/>
                </a:lnTo>
                <a:lnTo>
                  <a:pt x="38100" y="25400"/>
                </a:lnTo>
                <a:lnTo>
                  <a:pt x="33019" y="12700"/>
                </a:lnTo>
                <a:lnTo>
                  <a:pt x="266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7319011" y="366649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26670" y="0"/>
                </a:moveTo>
                <a:lnTo>
                  <a:pt x="0" y="11430"/>
                </a:lnTo>
                <a:lnTo>
                  <a:pt x="6350" y="25400"/>
                </a:lnTo>
                <a:lnTo>
                  <a:pt x="11430" y="38100"/>
                </a:lnTo>
                <a:lnTo>
                  <a:pt x="38100" y="26670"/>
                </a:lnTo>
                <a:lnTo>
                  <a:pt x="31750" y="13970"/>
                </a:lnTo>
                <a:lnTo>
                  <a:pt x="266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7371082" y="3643629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26670" y="0"/>
                </a:moveTo>
                <a:lnTo>
                  <a:pt x="0" y="11430"/>
                </a:lnTo>
                <a:lnTo>
                  <a:pt x="6350" y="25400"/>
                </a:lnTo>
                <a:lnTo>
                  <a:pt x="11429" y="38100"/>
                </a:lnTo>
                <a:lnTo>
                  <a:pt x="38100" y="26670"/>
                </a:lnTo>
                <a:lnTo>
                  <a:pt x="31750" y="12700"/>
                </a:lnTo>
                <a:lnTo>
                  <a:pt x="266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7423152" y="362077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26670" y="0"/>
                </a:moveTo>
                <a:lnTo>
                  <a:pt x="0" y="11429"/>
                </a:lnTo>
                <a:lnTo>
                  <a:pt x="6350" y="24129"/>
                </a:lnTo>
                <a:lnTo>
                  <a:pt x="11429" y="38100"/>
                </a:lnTo>
                <a:lnTo>
                  <a:pt x="38100" y="26669"/>
                </a:lnTo>
                <a:lnTo>
                  <a:pt x="31750" y="13969"/>
                </a:lnTo>
                <a:lnTo>
                  <a:pt x="266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7475219" y="3597909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26670" y="0"/>
                </a:moveTo>
                <a:lnTo>
                  <a:pt x="0" y="11429"/>
                </a:lnTo>
                <a:lnTo>
                  <a:pt x="6350" y="25400"/>
                </a:lnTo>
                <a:lnTo>
                  <a:pt x="11429" y="38100"/>
                </a:lnTo>
                <a:lnTo>
                  <a:pt x="38100" y="26669"/>
                </a:lnTo>
                <a:lnTo>
                  <a:pt x="31750" y="12700"/>
                </a:lnTo>
                <a:lnTo>
                  <a:pt x="266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7527290" y="357505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26669" y="0"/>
                </a:moveTo>
                <a:lnTo>
                  <a:pt x="0" y="11429"/>
                </a:lnTo>
                <a:lnTo>
                  <a:pt x="6350" y="24129"/>
                </a:lnTo>
                <a:lnTo>
                  <a:pt x="11429" y="38100"/>
                </a:lnTo>
                <a:lnTo>
                  <a:pt x="38100" y="25400"/>
                </a:lnTo>
                <a:lnTo>
                  <a:pt x="31750" y="12700"/>
                </a:lnTo>
                <a:lnTo>
                  <a:pt x="266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7579359" y="3552189"/>
            <a:ext cx="38100" cy="36831"/>
          </a:xfrm>
          <a:custGeom>
            <a:avLst/>
            <a:gdLst/>
            <a:ahLst/>
            <a:cxnLst/>
            <a:rect l="l" t="t" r="r" b="b"/>
            <a:pathLst>
              <a:path w="38100" h="36829">
                <a:moveTo>
                  <a:pt x="26670" y="0"/>
                </a:moveTo>
                <a:lnTo>
                  <a:pt x="0" y="11430"/>
                </a:lnTo>
                <a:lnTo>
                  <a:pt x="6350" y="24130"/>
                </a:lnTo>
                <a:lnTo>
                  <a:pt x="11430" y="36830"/>
                </a:lnTo>
                <a:lnTo>
                  <a:pt x="38100" y="25400"/>
                </a:lnTo>
                <a:lnTo>
                  <a:pt x="31750" y="12700"/>
                </a:lnTo>
                <a:lnTo>
                  <a:pt x="266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7631430" y="3529329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26670" y="0"/>
                </a:moveTo>
                <a:lnTo>
                  <a:pt x="0" y="11430"/>
                </a:lnTo>
                <a:lnTo>
                  <a:pt x="6350" y="24130"/>
                </a:lnTo>
                <a:lnTo>
                  <a:pt x="11429" y="38100"/>
                </a:lnTo>
                <a:lnTo>
                  <a:pt x="38100" y="25400"/>
                </a:lnTo>
                <a:lnTo>
                  <a:pt x="31750" y="12700"/>
                </a:lnTo>
                <a:lnTo>
                  <a:pt x="266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7683502" y="3506469"/>
            <a:ext cx="38100" cy="36831"/>
          </a:xfrm>
          <a:custGeom>
            <a:avLst/>
            <a:gdLst/>
            <a:ahLst/>
            <a:cxnLst/>
            <a:rect l="l" t="t" r="r" b="b"/>
            <a:pathLst>
              <a:path w="38100" h="36829">
                <a:moveTo>
                  <a:pt x="26670" y="0"/>
                </a:moveTo>
                <a:lnTo>
                  <a:pt x="0" y="11429"/>
                </a:lnTo>
                <a:lnTo>
                  <a:pt x="6350" y="24129"/>
                </a:lnTo>
                <a:lnTo>
                  <a:pt x="11429" y="36829"/>
                </a:lnTo>
                <a:lnTo>
                  <a:pt x="38100" y="25400"/>
                </a:lnTo>
                <a:lnTo>
                  <a:pt x="31750" y="12700"/>
                </a:lnTo>
                <a:lnTo>
                  <a:pt x="266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7735571" y="3483608"/>
            <a:ext cx="38100" cy="36831"/>
          </a:xfrm>
          <a:custGeom>
            <a:avLst/>
            <a:gdLst/>
            <a:ahLst/>
            <a:cxnLst/>
            <a:rect l="l" t="t" r="r" b="b"/>
            <a:pathLst>
              <a:path w="38100" h="36829">
                <a:moveTo>
                  <a:pt x="26670" y="0"/>
                </a:moveTo>
                <a:lnTo>
                  <a:pt x="0" y="11429"/>
                </a:lnTo>
                <a:lnTo>
                  <a:pt x="6350" y="24129"/>
                </a:lnTo>
                <a:lnTo>
                  <a:pt x="11429" y="36829"/>
                </a:lnTo>
                <a:lnTo>
                  <a:pt x="38100" y="25400"/>
                </a:lnTo>
                <a:lnTo>
                  <a:pt x="31750" y="12700"/>
                </a:lnTo>
                <a:lnTo>
                  <a:pt x="266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7787642" y="3460750"/>
            <a:ext cx="38100" cy="36831"/>
          </a:xfrm>
          <a:custGeom>
            <a:avLst/>
            <a:gdLst/>
            <a:ahLst/>
            <a:cxnLst/>
            <a:rect l="l" t="t" r="r" b="b"/>
            <a:pathLst>
              <a:path w="38100" h="36829">
                <a:moveTo>
                  <a:pt x="26669" y="0"/>
                </a:moveTo>
                <a:lnTo>
                  <a:pt x="0" y="11429"/>
                </a:lnTo>
                <a:lnTo>
                  <a:pt x="6350" y="24129"/>
                </a:lnTo>
                <a:lnTo>
                  <a:pt x="11429" y="36829"/>
                </a:lnTo>
                <a:lnTo>
                  <a:pt x="38100" y="25400"/>
                </a:lnTo>
                <a:lnTo>
                  <a:pt x="31750" y="12700"/>
                </a:lnTo>
                <a:lnTo>
                  <a:pt x="266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839709" y="3437891"/>
            <a:ext cx="38100" cy="36831"/>
          </a:xfrm>
          <a:custGeom>
            <a:avLst/>
            <a:gdLst/>
            <a:ahLst/>
            <a:cxnLst/>
            <a:rect l="l" t="t" r="r" b="b"/>
            <a:pathLst>
              <a:path w="38100" h="36829">
                <a:moveTo>
                  <a:pt x="26670" y="0"/>
                </a:moveTo>
                <a:lnTo>
                  <a:pt x="0" y="11430"/>
                </a:lnTo>
                <a:lnTo>
                  <a:pt x="6350" y="24130"/>
                </a:lnTo>
                <a:lnTo>
                  <a:pt x="11430" y="36830"/>
                </a:lnTo>
                <a:lnTo>
                  <a:pt x="38100" y="25400"/>
                </a:lnTo>
                <a:lnTo>
                  <a:pt x="31750" y="12700"/>
                </a:lnTo>
                <a:lnTo>
                  <a:pt x="266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891780" y="3415030"/>
            <a:ext cx="38100" cy="36831"/>
          </a:xfrm>
          <a:custGeom>
            <a:avLst/>
            <a:gdLst/>
            <a:ahLst/>
            <a:cxnLst/>
            <a:rect l="l" t="t" r="r" b="b"/>
            <a:pathLst>
              <a:path w="38100" h="36829">
                <a:moveTo>
                  <a:pt x="26670" y="0"/>
                </a:moveTo>
                <a:lnTo>
                  <a:pt x="0" y="11430"/>
                </a:lnTo>
                <a:lnTo>
                  <a:pt x="6350" y="24130"/>
                </a:lnTo>
                <a:lnTo>
                  <a:pt x="11429" y="36830"/>
                </a:lnTo>
                <a:lnTo>
                  <a:pt x="38100" y="25400"/>
                </a:lnTo>
                <a:lnTo>
                  <a:pt x="31750" y="12700"/>
                </a:lnTo>
                <a:lnTo>
                  <a:pt x="266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943850" y="3392171"/>
            <a:ext cx="38100" cy="36831"/>
          </a:xfrm>
          <a:custGeom>
            <a:avLst/>
            <a:gdLst/>
            <a:ahLst/>
            <a:cxnLst/>
            <a:rect l="l" t="t" r="r" b="b"/>
            <a:pathLst>
              <a:path w="38100" h="36829">
                <a:moveTo>
                  <a:pt x="26670" y="0"/>
                </a:moveTo>
                <a:lnTo>
                  <a:pt x="0" y="11429"/>
                </a:lnTo>
                <a:lnTo>
                  <a:pt x="6350" y="24129"/>
                </a:lnTo>
                <a:lnTo>
                  <a:pt x="11429" y="36829"/>
                </a:lnTo>
                <a:lnTo>
                  <a:pt x="38100" y="25400"/>
                </a:lnTo>
                <a:lnTo>
                  <a:pt x="31750" y="12700"/>
                </a:lnTo>
                <a:lnTo>
                  <a:pt x="266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995919" y="336804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26670" y="0"/>
                </a:moveTo>
                <a:lnTo>
                  <a:pt x="0" y="11430"/>
                </a:lnTo>
                <a:lnTo>
                  <a:pt x="6350" y="25400"/>
                </a:lnTo>
                <a:lnTo>
                  <a:pt x="11429" y="38100"/>
                </a:lnTo>
                <a:lnTo>
                  <a:pt x="38100" y="26670"/>
                </a:lnTo>
                <a:lnTo>
                  <a:pt x="31750" y="13970"/>
                </a:lnTo>
                <a:lnTo>
                  <a:pt x="266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8047991" y="3345179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26669" y="0"/>
                </a:moveTo>
                <a:lnTo>
                  <a:pt x="0" y="11430"/>
                </a:lnTo>
                <a:lnTo>
                  <a:pt x="6350" y="25400"/>
                </a:lnTo>
                <a:lnTo>
                  <a:pt x="11429" y="38100"/>
                </a:lnTo>
                <a:lnTo>
                  <a:pt x="38100" y="26670"/>
                </a:lnTo>
                <a:lnTo>
                  <a:pt x="31750" y="13970"/>
                </a:lnTo>
                <a:lnTo>
                  <a:pt x="266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8100061" y="332232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26670" y="0"/>
                </a:moveTo>
                <a:lnTo>
                  <a:pt x="0" y="11429"/>
                </a:lnTo>
                <a:lnTo>
                  <a:pt x="5080" y="25400"/>
                </a:lnTo>
                <a:lnTo>
                  <a:pt x="11430" y="38100"/>
                </a:lnTo>
                <a:lnTo>
                  <a:pt x="38100" y="26669"/>
                </a:lnTo>
                <a:lnTo>
                  <a:pt x="31750" y="13969"/>
                </a:lnTo>
                <a:lnTo>
                  <a:pt x="266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8152132" y="3299459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25400" y="0"/>
                </a:moveTo>
                <a:lnTo>
                  <a:pt x="0" y="11429"/>
                </a:lnTo>
                <a:lnTo>
                  <a:pt x="6350" y="25400"/>
                </a:lnTo>
                <a:lnTo>
                  <a:pt x="11429" y="38100"/>
                </a:lnTo>
                <a:lnTo>
                  <a:pt x="38100" y="26669"/>
                </a:lnTo>
                <a:lnTo>
                  <a:pt x="31750" y="12700"/>
                </a:lnTo>
                <a:lnTo>
                  <a:pt x="25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8204202" y="327660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26670" y="0"/>
                </a:moveTo>
                <a:lnTo>
                  <a:pt x="0" y="11429"/>
                </a:lnTo>
                <a:lnTo>
                  <a:pt x="5079" y="24129"/>
                </a:lnTo>
                <a:lnTo>
                  <a:pt x="11429" y="38100"/>
                </a:lnTo>
                <a:lnTo>
                  <a:pt x="38100" y="26670"/>
                </a:lnTo>
                <a:lnTo>
                  <a:pt x="31750" y="12700"/>
                </a:lnTo>
                <a:lnTo>
                  <a:pt x="266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8256271" y="3253740"/>
            <a:ext cx="36829" cy="38100"/>
          </a:xfrm>
          <a:custGeom>
            <a:avLst/>
            <a:gdLst/>
            <a:ahLst/>
            <a:cxnLst/>
            <a:rect l="l" t="t" r="r" b="b"/>
            <a:pathLst>
              <a:path w="36829" h="38100">
                <a:moveTo>
                  <a:pt x="25400" y="0"/>
                </a:moveTo>
                <a:lnTo>
                  <a:pt x="0" y="11430"/>
                </a:lnTo>
                <a:lnTo>
                  <a:pt x="6350" y="24130"/>
                </a:lnTo>
                <a:lnTo>
                  <a:pt x="11429" y="38100"/>
                </a:lnTo>
                <a:lnTo>
                  <a:pt x="36829" y="26670"/>
                </a:lnTo>
                <a:lnTo>
                  <a:pt x="31750" y="12700"/>
                </a:lnTo>
                <a:lnTo>
                  <a:pt x="25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8308340" y="3230879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25400" y="0"/>
                </a:moveTo>
                <a:lnTo>
                  <a:pt x="0" y="11430"/>
                </a:lnTo>
                <a:lnTo>
                  <a:pt x="6350" y="24130"/>
                </a:lnTo>
                <a:lnTo>
                  <a:pt x="11429" y="38100"/>
                </a:lnTo>
                <a:lnTo>
                  <a:pt x="38100" y="26670"/>
                </a:lnTo>
                <a:lnTo>
                  <a:pt x="31750" y="12700"/>
                </a:lnTo>
                <a:lnTo>
                  <a:pt x="25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8360412" y="3208019"/>
            <a:ext cx="36829" cy="36831"/>
          </a:xfrm>
          <a:custGeom>
            <a:avLst/>
            <a:gdLst/>
            <a:ahLst/>
            <a:cxnLst/>
            <a:rect l="l" t="t" r="r" b="b"/>
            <a:pathLst>
              <a:path w="36829" h="36830">
                <a:moveTo>
                  <a:pt x="26670" y="0"/>
                </a:moveTo>
                <a:lnTo>
                  <a:pt x="0" y="11429"/>
                </a:lnTo>
                <a:lnTo>
                  <a:pt x="5080" y="24129"/>
                </a:lnTo>
                <a:lnTo>
                  <a:pt x="11430" y="36829"/>
                </a:lnTo>
                <a:lnTo>
                  <a:pt x="36830" y="25400"/>
                </a:lnTo>
                <a:lnTo>
                  <a:pt x="266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8412480" y="3186429"/>
            <a:ext cx="34290" cy="35560"/>
          </a:xfrm>
          <a:custGeom>
            <a:avLst/>
            <a:gdLst/>
            <a:ahLst/>
            <a:cxnLst/>
            <a:rect l="l" t="t" r="r" b="b"/>
            <a:pathLst>
              <a:path w="34290" h="35560">
                <a:moveTo>
                  <a:pt x="22860" y="0"/>
                </a:moveTo>
                <a:lnTo>
                  <a:pt x="0" y="10160"/>
                </a:lnTo>
                <a:lnTo>
                  <a:pt x="6350" y="22860"/>
                </a:lnTo>
                <a:lnTo>
                  <a:pt x="11429" y="35560"/>
                </a:lnTo>
                <a:lnTo>
                  <a:pt x="34290" y="26670"/>
                </a:lnTo>
                <a:lnTo>
                  <a:pt x="27940" y="12700"/>
                </a:lnTo>
                <a:lnTo>
                  <a:pt x="228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8407402" y="3167381"/>
            <a:ext cx="95250" cy="77470"/>
          </a:xfrm>
          <a:custGeom>
            <a:avLst/>
            <a:gdLst/>
            <a:ahLst/>
            <a:cxnLst/>
            <a:rect l="l" t="t" r="r" b="b"/>
            <a:pathLst>
              <a:path w="95250" h="77469">
                <a:moveTo>
                  <a:pt x="0" y="0"/>
                </a:moveTo>
                <a:lnTo>
                  <a:pt x="35559" y="77470"/>
                </a:lnTo>
                <a:lnTo>
                  <a:pt x="95250" y="50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13302" y="120652"/>
            <a:ext cx="4060825" cy="556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tabLst>
                <a:tab pos="1887463" algn="l"/>
              </a:tabLst>
            </a:pPr>
            <a:r>
              <a:rPr sz="3600" spc="-6" dirty="0"/>
              <a:t>S/MIME	Encryption</a:t>
            </a:r>
            <a:endParaRPr sz="3600"/>
          </a:p>
        </p:txBody>
      </p:sp>
      <p:sp>
        <p:nvSpPr>
          <p:cNvPr id="99" name="object 99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01" name="object 101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102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321050" y="2622805"/>
            <a:ext cx="1356360" cy="290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802" marR="5078" indent="-71106">
              <a:lnSpc>
                <a:spcPts val="1110"/>
              </a:lnSpc>
            </a:pPr>
            <a:r>
              <a:rPr sz="1000" b="1" dirty="0">
                <a:latin typeface="Arial"/>
                <a:cs typeface="Arial"/>
              </a:rPr>
              <a:t>- </a:t>
            </a:r>
            <a:r>
              <a:rPr sz="1000" b="1" spc="-6" dirty="0">
                <a:latin typeface="Arial"/>
                <a:cs typeface="Arial"/>
              </a:rPr>
              <a:t>generate</a:t>
            </a:r>
            <a:r>
              <a:rPr sz="1000" b="1" spc="-65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"symmetric  </a:t>
            </a:r>
            <a:r>
              <a:rPr sz="1000" b="1" spc="-6" dirty="0">
                <a:latin typeface="Arial"/>
                <a:cs typeface="Arial"/>
              </a:rPr>
              <a:t>document </a:t>
            </a:r>
            <a:r>
              <a:rPr sz="1000" b="1" spc="-10" dirty="0">
                <a:latin typeface="Arial"/>
                <a:cs typeface="Arial"/>
              </a:rPr>
              <a:t>key"</a:t>
            </a:r>
            <a:r>
              <a:rPr sz="1000" b="1" spc="-100" dirty="0">
                <a:latin typeface="Arial"/>
                <a:cs typeface="Arial"/>
              </a:rPr>
              <a:t> </a:t>
            </a:r>
            <a:r>
              <a:rPr sz="1000" b="1" spc="-6" dirty="0">
                <a:latin typeface="Arial"/>
                <a:cs typeface="Arial"/>
              </a:rPr>
              <a:t>(PC)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14550" y="2754631"/>
            <a:ext cx="939800" cy="342900"/>
          </a:xfrm>
          <a:custGeom>
            <a:avLst/>
            <a:gdLst/>
            <a:ahLst/>
            <a:cxnLst/>
            <a:rect l="l" t="t" r="r" b="b"/>
            <a:pathLst>
              <a:path w="939800" h="342900">
                <a:moveTo>
                  <a:pt x="798830" y="320040"/>
                </a:moveTo>
                <a:lnTo>
                  <a:pt x="665480" y="320040"/>
                </a:lnTo>
                <a:lnTo>
                  <a:pt x="666750" y="342900"/>
                </a:lnTo>
                <a:lnTo>
                  <a:pt x="798830" y="342900"/>
                </a:lnTo>
                <a:lnTo>
                  <a:pt x="798830" y="320040"/>
                </a:lnTo>
                <a:close/>
              </a:path>
              <a:path w="939800" h="342900">
                <a:moveTo>
                  <a:pt x="927537" y="231140"/>
                </a:moveTo>
                <a:lnTo>
                  <a:pt x="461010" y="231140"/>
                </a:lnTo>
                <a:lnTo>
                  <a:pt x="461010" y="250190"/>
                </a:lnTo>
                <a:lnTo>
                  <a:pt x="528319" y="250190"/>
                </a:lnTo>
                <a:lnTo>
                  <a:pt x="538480" y="254000"/>
                </a:lnTo>
                <a:lnTo>
                  <a:pt x="538480" y="264160"/>
                </a:lnTo>
                <a:lnTo>
                  <a:pt x="605789" y="265430"/>
                </a:lnTo>
                <a:lnTo>
                  <a:pt x="605789" y="281940"/>
                </a:lnTo>
                <a:lnTo>
                  <a:pt x="638810" y="290830"/>
                </a:lnTo>
                <a:lnTo>
                  <a:pt x="638810" y="320040"/>
                </a:lnTo>
                <a:lnTo>
                  <a:pt x="820419" y="320040"/>
                </a:lnTo>
                <a:lnTo>
                  <a:pt x="820419" y="288290"/>
                </a:lnTo>
                <a:lnTo>
                  <a:pt x="850900" y="281940"/>
                </a:lnTo>
                <a:lnTo>
                  <a:pt x="850900" y="262890"/>
                </a:lnTo>
                <a:lnTo>
                  <a:pt x="927537" y="231140"/>
                </a:lnTo>
                <a:close/>
              </a:path>
              <a:path w="939800" h="342900">
                <a:moveTo>
                  <a:pt x="69850" y="128270"/>
                </a:moveTo>
                <a:lnTo>
                  <a:pt x="0" y="186690"/>
                </a:lnTo>
                <a:lnTo>
                  <a:pt x="60960" y="232410"/>
                </a:lnTo>
                <a:lnTo>
                  <a:pt x="927537" y="231140"/>
                </a:lnTo>
                <a:lnTo>
                  <a:pt x="936734" y="227330"/>
                </a:lnTo>
                <a:lnTo>
                  <a:pt x="847089" y="227330"/>
                </a:lnTo>
                <a:lnTo>
                  <a:pt x="847089" y="149860"/>
                </a:lnTo>
                <a:lnTo>
                  <a:pt x="262889" y="149860"/>
                </a:lnTo>
                <a:lnTo>
                  <a:pt x="261504" y="148590"/>
                </a:lnTo>
                <a:lnTo>
                  <a:pt x="88900" y="148590"/>
                </a:lnTo>
                <a:lnTo>
                  <a:pt x="69850" y="128270"/>
                </a:lnTo>
                <a:close/>
              </a:path>
              <a:path w="939800" h="342900">
                <a:moveTo>
                  <a:pt x="904239" y="205740"/>
                </a:moveTo>
                <a:lnTo>
                  <a:pt x="847089" y="227330"/>
                </a:lnTo>
                <a:lnTo>
                  <a:pt x="936734" y="227330"/>
                </a:lnTo>
                <a:lnTo>
                  <a:pt x="939800" y="226060"/>
                </a:lnTo>
                <a:lnTo>
                  <a:pt x="904239" y="205740"/>
                </a:lnTo>
                <a:close/>
              </a:path>
              <a:path w="939800" h="342900">
                <a:moveTo>
                  <a:pt x="939800" y="123190"/>
                </a:moveTo>
                <a:lnTo>
                  <a:pt x="847089" y="123190"/>
                </a:lnTo>
                <a:lnTo>
                  <a:pt x="904239" y="146050"/>
                </a:lnTo>
                <a:lnTo>
                  <a:pt x="904239" y="205740"/>
                </a:lnTo>
                <a:lnTo>
                  <a:pt x="939800" y="226060"/>
                </a:lnTo>
                <a:lnTo>
                  <a:pt x="939800" y="123190"/>
                </a:lnTo>
                <a:close/>
              </a:path>
              <a:path w="939800" h="342900">
                <a:moveTo>
                  <a:pt x="318769" y="128270"/>
                </a:moveTo>
                <a:lnTo>
                  <a:pt x="288289" y="149860"/>
                </a:lnTo>
                <a:lnTo>
                  <a:pt x="847089" y="149860"/>
                </a:lnTo>
                <a:lnTo>
                  <a:pt x="847089" y="148590"/>
                </a:lnTo>
                <a:lnTo>
                  <a:pt x="345439" y="148590"/>
                </a:lnTo>
                <a:lnTo>
                  <a:pt x="318769" y="128270"/>
                </a:lnTo>
                <a:close/>
              </a:path>
              <a:path w="939800" h="342900">
                <a:moveTo>
                  <a:pt x="133350" y="128270"/>
                </a:moveTo>
                <a:lnTo>
                  <a:pt x="113030" y="148590"/>
                </a:lnTo>
                <a:lnTo>
                  <a:pt x="151130" y="148590"/>
                </a:lnTo>
                <a:lnTo>
                  <a:pt x="133350" y="128270"/>
                </a:lnTo>
                <a:close/>
              </a:path>
              <a:path w="939800" h="342900">
                <a:moveTo>
                  <a:pt x="232410" y="121920"/>
                </a:moveTo>
                <a:lnTo>
                  <a:pt x="227330" y="124460"/>
                </a:lnTo>
                <a:lnTo>
                  <a:pt x="175260" y="128270"/>
                </a:lnTo>
                <a:lnTo>
                  <a:pt x="158750" y="146050"/>
                </a:lnTo>
                <a:lnTo>
                  <a:pt x="151130" y="148590"/>
                </a:lnTo>
                <a:lnTo>
                  <a:pt x="261504" y="148590"/>
                </a:lnTo>
                <a:lnTo>
                  <a:pt x="232410" y="121920"/>
                </a:lnTo>
                <a:close/>
              </a:path>
              <a:path w="939800" h="342900">
                <a:moveTo>
                  <a:pt x="820419" y="25400"/>
                </a:moveTo>
                <a:lnTo>
                  <a:pt x="640080" y="25400"/>
                </a:lnTo>
                <a:lnTo>
                  <a:pt x="640080" y="59690"/>
                </a:lnTo>
                <a:lnTo>
                  <a:pt x="608330" y="67310"/>
                </a:lnTo>
                <a:lnTo>
                  <a:pt x="608330" y="83820"/>
                </a:lnTo>
                <a:lnTo>
                  <a:pt x="541019" y="83820"/>
                </a:lnTo>
                <a:lnTo>
                  <a:pt x="541019" y="99060"/>
                </a:lnTo>
                <a:lnTo>
                  <a:pt x="464819" y="99060"/>
                </a:lnTo>
                <a:lnTo>
                  <a:pt x="464819" y="124460"/>
                </a:lnTo>
                <a:lnTo>
                  <a:pt x="407669" y="128270"/>
                </a:lnTo>
                <a:lnTo>
                  <a:pt x="372110" y="148590"/>
                </a:lnTo>
                <a:lnTo>
                  <a:pt x="847089" y="148590"/>
                </a:lnTo>
                <a:lnTo>
                  <a:pt x="847089" y="123190"/>
                </a:lnTo>
                <a:lnTo>
                  <a:pt x="939800" y="123190"/>
                </a:lnTo>
                <a:lnTo>
                  <a:pt x="939800" y="121920"/>
                </a:lnTo>
                <a:lnTo>
                  <a:pt x="850900" y="83820"/>
                </a:lnTo>
                <a:lnTo>
                  <a:pt x="850900" y="67310"/>
                </a:lnTo>
                <a:lnTo>
                  <a:pt x="829310" y="60960"/>
                </a:lnTo>
                <a:lnTo>
                  <a:pt x="820419" y="54610"/>
                </a:lnTo>
                <a:lnTo>
                  <a:pt x="820419" y="25400"/>
                </a:lnTo>
                <a:close/>
              </a:path>
              <a:path w="939800" h="342900">
                <a:moveTo>
                  <a:pt x="801369" y="0"/>
                </a:moveTo>
                <a:lnTo>
                  <a:pt x="669289" y="0"/>
                </a:lnTo>
                <a:lnTo>
                  <a:pt x="669289" y="25400"/>
                </a:lnTo>
                <a:lnTo>
                  <a:pt x="801369" y="25400"/>
                </a:lnTo>
                <a:lnTo>
                  <a:pt x="801369" y="0"/>
                </a:lnTo>
                <a:close/>
              </a:path>
            </a:pathLst>
          </a:custGeom>
          <a:solidFill>
            <a:srgbClr val="FF9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42489" y="2769870"/>
            <a:ext cx="943609" cy="345440"/>
          </a:xfrm>
          <a:custGeom>
            <a:avLst/>
            <a:gdLst/>
            <a:ahLst/>
            <a:cxnLst/>
            <a:rect l="l" t="t" r="r" b="b"/>
            <a:pathLst>
              <a:path w="943610" h="345439">
                <a:moveTo>
                  <a:pt x="801370" y="321309"/>
                </a:moveTo>
                <a:lnTo>
                  <a:pt x="668020" y="321309"/>
                </a:lnTo>
                <a:lnTo>
                  <a:pt x="669290" y="345439"/>
                </a:lnTo>
                <a:lnTo>
                  <a:pt x="800100" y="345439"/>
                </a:lnTo>
                <a:lnTo>
                  <a:pt x="800100" y="332739"/>
                </a:lnTo>
                <a:lnTo>
                  <a:pt x="801370" y="321309"/>
                </a:lnTo>
                <a:close/>
              </a:path>
              <a:path w="943610" h="345439">
                <a:moveTo>
                  <a:pt x="931172" y="232409"/>
                </a:moveTo>
                <a:lnTo>
                  <a:pt x="463550" y="232409"/>
                </a:lnTo>
                <a:lnTo>
                  <a:pt x="463550" y="252729"/>
                </a:lnTo>
                <a:lnTo>
                  <a:pt x="534670" y="252729"/>
                </a:lnTo>
                <a:lnTo>
                  <a:pt x="541020" y="255269"/>
                </a:lnTo>
                <a:lnTo>
                  <a:pt x="541020" y="265429"/>
                </a:lnTo>
                <a:lnTo>
                  <a:pt x="607060" y="266700"/>
                </a:lnTo>
                <a:lnTo>
                  <a:pt x="607060" y="283209"/>
                </a:lnTo>
                <a:lnTo>
                  <a:pt x="641350" y="292100"/>
                </a:lnTo>
                <a:lnTo>
                  <a:pt x="641350" y="321309"/>
                </a:lnTo>
                <a:lnTo>
                  <a:pt x="822960" y="321309"/>
                </a:lnTo>
                <a:lnTo>
                  <a:pt x="822960" y="290829"/>
                </a:lnTo>
                <a:lnTo>
                  <a:pt x="853440" y="283209"/>
                </a:lnTo>
                <a:lnTo>
                  <a:pt x="853440" y="264159"/>
                </a:lnTo>
                <a:lnTo>
                  <a:pt x="931172" y="232409"/>
                </a:lnTo>
                <a:close/>
              </a:path>
              <a:path w="943610" h="345439">
                <a:moveTo>
                  <a:pt x="69850" y="129539"/>
                </a:moveTo>
                <a:lnTo>
                  <a:pt x="0" y="187959"/>
                </a:lnTo>
                <a:lnTo>
                  <a:pt x="60960" y="233679"/>
                </a:lnTo>
                <a:lnTo>
                  <a:pt x="931172" y="232409"/>
                </a:lnTo>
                <a:lnTo>
                  <a:pt x="940500" y="228600"/>
                </a:lnTo>
                <a:lnTo>
                  <a:pt x="849630" y="228600"/>
                </a:lnTo>
                <a:lnTo>
                  <a:pt x="849630" y="149859"/>
                </a:lnTo>
                <a:lnTo>
                  <a:pt x="90170" y="149859"/>
                </a:lnTo>
                <a:lnTo>
                  <a:pt x="69850" y="129539"/>
                </a:lnTo>
                <a:close/>
              </a:path>
              <a:path w="943610" h="345439">
                <a:moveTo>
                  <a:pt x="906780" y="207009"/>
                </a:moveTo>
                <a:lnTo>
                  <a:pt x="849630" y="228600"/>
                </a:lnTo>
                <a:lnTo>
                  <a:pt x="940500" y="228600"/>
                </a:lnTo>
                <a:lnTo>
                  <a:pt x="943610" y="227329"/>
                </a:lnTo>
                <a:lnTo>
                  <a:pt x="908050" y="208279"/>
                </a:lnTo>
                <a:lnTo>
                  <a:pt x="908050" y="207710"/>
                </a:lnTo>
                <a:lnTo>
                  <a:pt x="906780" y="207009"/>
                </a:lnTo>
                <a:close/>
              </a:path>
              <a:path w="943610" h="345439">
                <a:moveTo>
                  <a:pt x="943610" y="124459"/>
                </a:moveTo>
                <a:lnTo>
                  <a:pt x="849630" y="124459"/>
                </a:lnTo>
                <a:lnTo>
                  <a:pt x="908050" y="147319"/>
                </a:lnTo>
                <a:lnTo>
                  <a:pt x="908050" y="207710"/>
                </a:lnTo>
                <a:lnTo>
                  <a:pt x="943610" y="227329"/>
                </a:lnTo>
                <a:lnTo>
                  <a:pt x="943610" y="124459"/>
                </a:lnTo>
                <a:close/>
              </a:path>
              <a:path w="943610" h="345439">
                <a:moveTo>
                  <a:pt x="134620" y="129539"/>
                </a:moveTo>
                <a:lnTo>
                  <a:pt x="113030" y="149859"/>
                </a:lnTo>
                <a:lnTo>
                  <a:pt x="152400" y="149859"/>
                </a:lnTo>
                <a:lnTo>
                  <a:pt x="134620" y="129539"/>
                </a:lnTo>
                <a:close/>
              </a:path>
              <a:path w="943610" h="345439">
                <a:moveTo>
                  <a:pt x="232410" y="123189"/>
                </a:moveTo>
                <a:lnTo>
                  <a:pt x="228600" y="125729"/>
                </a:lnTo>
                <a:lnTo>
                  <a:pt x="176530" y="128269"/>
                </a:lnTo>
                <a:lnTo>
                  <a:pt x="160020" y="147319"/>
                </a:lnTo>
                <a:lnTo>
                  <a:pt x="152400" y="149859"/>
                </a:lnTo>
                <a:lnTo>
                  <a:pt x="262890" y="149859"/>
                </a:lnTo>
                <a:lnTo>
                  <a:pt x="232410" y="123189"/>
                </a:lnTo>
                <a:close/>
              </a:path>
              <a:path w="943610" h="345439">
                <a:moveTo>
                  <a:pt x="320040" y="128269"/>
                </a:moveTo>
                <a:lnTo>
                  <a:pt x="289560" y="149859"/>
                </a:lnTo>
                <a:lnTo>
                  <a:pt x="346710" y="149859"/>
                </a:lnTo>
                <a:lnTo>
                  <a:pt x="320040" y="128269"/>
                </a:lnTo>
                <a:close/>
              </a:path>
              <a:path w="943610" h="345439">
                <a:moveTo>
                  <a:pt x="822960" y="25400"/>
                </a:moveTo>
                <a:lnTo>
                  <a:pt x="642620" y="25400"/>
                </a:lnTo>
                <a:lnTo>
                  <a:pt x="642620" y="59689"/>
                </a:lnTo>
                <a:lnTo>
                  <a:pt x="610870" y="68579"/>
                </a:lnTo>
                <a:lnTo>
                  <a:pt x="610870" y="85089"/>
                </a:lnTo>
                <a:lnTo>
                  <a:pt x="543560" y="85089"/>
                </a:lnTo>
                <a:lnTo>
                  <a:pt x="543560" y="99059"/>
                </a:lnTo>
                <a:lnTo>
                  <a:pt x="466090" y="99059"/>
                </a:lnTo>
                <a:lnTo>
                  <a:pt x="466090" y="125729"/>
                </a:lnTo>
                <a:lnTo>
                  <a:pt x="408940" y="129539"/>
                </a:lnTo>
                <a:lnTo>
                  <a:pt x="374650" y="149859"/>
                </a:lnTo>
                <a:lnTo>
                  <a:pt x="849630" y="149859"/>
                </a:lnTo>
                <a:lnTo>
                  <a:pt x="849630" y="124459"/>
                </a:lnTo>
                <a:lnTo>
                  <a:pt x="943610" y="124459"/>
                </a:lnTo>
                <a:lnTo>
                  <a:pt x="943610" y="123189"/>
                </a:lnTo>
                <a:lnTo>
                  <a:pt x="853440" y="85089"/>
                </a:lnTo>
                <a:lnTo>
                  <a:pt x="853440" y="68579"/>
                </a:lnTo>
                <a:lnTo>
                  <a:pt x="831850" y="60959"/>
                </a:lnTo>
                <a:lnTo>
                  <a:pt x="822960" y="54609"/>
                </a:lnTo>
                <a:lnTo>
                  <a:pt x="822960" y="25400"/>
                </a:lnTo>
                <a:close/>
              </a:path>
              <a:path w="943610" h="345439">
                <a:moveTo>
                  <a:pt x="803910" y="0"/>
                </a:moveTo>
                <a:lnTo>
                  <a:pt x="670560" y="0"/>
                </a:lnTo>
                <a:lnTo>
                  <a:pt x="670560" y="25400"/>
                </a:lnTo>
                <a:lnTo>
                  <a:pt x="803910" y="25400"/>
                </a:lnTo>
                <a:lnTo>
                  <a:pt x="803910" y="0"/>
                </a:lnTo>
                <a:close/>
              </a:path>
            </a:pathLst>
          </a:custGeom>
          <a:solidFill>
            <a:srgbClr val="BE7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15110" y="5444492"/>
            <a:ext cx="599440" cy="401320"/>
          </a:xfrm>
          <a:custGeom>
            <a:avLst/>
            <a:gdLst/>
            <a:ahLst/>
            <a:cxnLst/>
            <a:rect l="l" t="t" r="r" b="b"/>
            <a:pathLst>
              <a:path w="599439" h="401320">
                <a:moveTo>
                  <a:pt x="299720" y="401320"/>
                </a:moveTo>
                <a:lnTo>
                  <a:pt x="0" y="401320"/>
                </a:lnTo>
                <a:lnTo>
                  <a:pt x="0" y="0"/>
                </a:lnTo>
                <a:lnTo>
                  <a:pt x="599440" y="0"/>
                </a:lnTo>
                <a:lnTo>
                  <a:pt x="599440" y="401320"/>
                </a:lnTo>
                <a:lnTo>
                  <a:pt x="299720" y="401320"/>
                </a:lnTo>
                <a:close/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5110" y="5377179"/>
            <a:ext cx="45720" cy="74930"/>
          </a:xfrm>
          <a:custGeom>
            <a:avLst/>
            <a:gdLst/>
            <a:ahLst/>
            <a:cxnLst/>
            <a:rect l="l" t="t" r="r" b="b"/>
            <a:pathLst>
              <a:path w="45719" h="74929">
                <a:moveTo>
                  <a:pt x="0" y="74930"/>
                </a:moveTo>
                <a:lnTo>
                  <a:pt x="45720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60830" y="5261611"/>
            <a:ext cx="231140" cy="132080"/>
          </a:xfrm>
          <a:custGeom>
            <a:avLst/>
            <a:gdLst/>
            <a:ahLst/>
            <a:cxnLst/>
            <a:rect l="l" t="t" r="r" b="b"/>
            <a:pathLst>
              <a:path w="231139" h="132079">
                <a:moveTo>
                  <a:pt x="0" y="132079"/>
                </a:moveTo>
                <a:lnTo>
                  <a:pt x="231139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91970" y="5271772"/>
            <a:ext cx="276860" cy="116839"/>
          </a:xfrm>
          <a:custGeom>
            <a:avLst/>
            <a:gdLst/>
            <a:ahLst/>
            <a:cxnLst/>
            <a:rect l="l" t="t" r="r" b="b"/>
            <a:pathLst>
              <a:path w="276860" h="116839">
                <a:moveTo>
                  <a:pt x="0" y="0"/>
                </a:moveTo>
                <a:lnTo>
                  <a:pt x="276860" y="116839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70102" y="5386072"/>
            <a:ext cx="45720" cy="58419"/>
          </a:xfrm>
          <a:custGeom>
            <a:avLst/>
            <a:gdLst/>
            <a:ahLst/>
            <a:cxnLst/>
            <a:rect l="l" t="t" r="r" b="b"/>
            <a:pathLst>
              <a:path w="45719" h="58420">
                <a:moveTo>
                  <a:pt x="0" y="0"/>
                </a:moveTo>
                <a:lnTo>
                  <a:pt x="45719" y="58419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15111" y="5607051"/>
            <a:ext cx="138429" cy="246378"/>
          </a:xfrm>
          <a:custGeom>
            <a:avLst/>
            <a:gdLst/>
            <a:ahLst/>
            <a:cxnLst/>
            <a:rect l="l" t="t" r="r" b="b"/>
            <a:pathLst>
              <a:path w="138430" h="246379">
                <a:moveTo>
                  <a:pt x="0" y="246380"/>
                </a:moveTo>
                <a:lnTo>
                  <a:pt x="138429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67229" y="5607051"/>
            <a:ext cx="154940" cy="246378"/>
          </a:xfrm>
          <a:custGeom>
            <a:avLst/>
            <a:gdLst/>
            <a:ahLst/>
            <a:cxnLst/>
            <a:rect l="l" t="t" r="r" b="b"/>
            <a:pathLst>
              <a:path w="154939" h="246379">
                <a:moveTo>
                  <a:pt x="154939" y="246380"/>
                </a:moveTo>
                <a:lnTo>
                  <a:pt x="0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15111" y="5444492"/>
            <a:ext cx="138429" cy="170180"/>
          </a:xfrm>
          <a:custGeom>
            <a:avLst/>
            <a:gdLst/>
            <a:ahLst/>
            <a:cxnLst/>
            <a:rect l="l" t="t" r="r" b="b"/>
            <a:pathLst>
              <a:path w="138430" h="170179">
                <a:moveTo>
                  <a:pt x="0" y="0"/>
                </a:moveTo>
                <a:lnTo>
                  <a:pt x="138429" y="17018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53539" y="5617209"/>
            <a:ext cx="323851" cy="2540"/>
          </a:xfrm>
          <a:custGeom>
            <a:avLst/>
            <a:gdLst/>
            <a:ahLst/>
            <a:cxnLst/>
            <a:rect l="l" t="t" r="r" b="b"/>
            <a:pathLst>
              <a:path w="323850" h="2539">
                <a:moveTo>
                  <a:pt x="0" y="0"/>
                </a:moveTo>
                <a:lnTo>
                  <a:pt x="323850" y="2539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77390" y="5435600"/>
            <a:ext cx="138429" cy="189230"/>
          </a:xfrm>
          <a:custGeom>
            <a:avLst/>
            <a:gdLst/>
            <a:ahLst/>
            <a:cxnLst/>
            <a:rect l="l" t="t" r="r" b="b"/>
            <a:pathLst>
              <a:path w="138430" h="189229">
                <a:moveTo>
                  <a:pt x="0" y="189230"/>
                </a:moveTo>
                <a:lnTo>
                  <a:pt x="138430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15110" y="5281929"/>
            <a:ext cx="588010" cy="160020"/>
          </a:xfrm>
          <a:custGeom>
            <a:avLst/>
            <a:gdLst/>
            <a:ahLst/>
            <a:cxnLst/>
            <a:rect l="l" t="t" r="r" b="b"/>
            <a:pathLst>
              <a:path w="588010" h="160020">
                <a:moveTo>
                  <a:pt x="279400" y="0"/>
                </a:moveTo>
                <a:lnTo>
                  <a:pt x="52070" y="109220"/>
                </a:lnTo>
                <a:lnTo>
                  <a:pt x="24130" y="146050"/>
                </a:lnTo>
                <a:lnTo>
                  <a:pt x="0" y="157480"/>
                </a:lnTo>
                <a:lnTo>
                  <a:pt x="588010" y="160020"/>
                </a:lnTo>
                <a:lnTo>
                  <a:pt x="566420" y="129540"/>
                </a:lnTo>
                <a:lnTo>
                  <a:pt x="565150" y="119380"/>
                </a:lnTo>
                <a:lnTo>
                  <a:pt x="543560" y="107950"/>
                </a:lnTo>
                <a:lnTo>
                  <a:pt x="421640" y="49530"/>
                </a:lnTo>
                <a:lnTo>
                  <a:pt x="279400" y="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24000" y="5447029"/>
            <a:ext cx="588010" cy="170180"/>
          </a:xfrm>
          <a:custGeom>
            <a:avLst/>
            <a:gdLst/>
            <a:ahLst/>
            <a:cxnLst/>
            <a:rect l="l" t="t" r="r" b="b"/>
            <a:pathLst>
              <a:path w="588010" h="170179">
                <a:moveTo>
                  <a:pt x="588010" y="0"/>
                </a:moveTo>
                <a:lnTo>
                  <a:pt x="0" y="2540"/>
                </a:lnTo>
                <a:lnTo>
                  <a:pt x="123189" y="165100"/>
                </a:lnTo>
                <a:lnTo>
                  <a:pt x="453389" y="170180"/>
                </a:lnTo>
                <a:lnTo>
                  <a:pt x="588010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15109" y="5444492"/>
            <a:ext cx="600710" cy="1270"/>
          </a:xfrm>
          <a:custGeom>
            <a:avLst/>
            <a:gdLst/>
            <a:ahLst/>
            <a:cxnLst/>
            <a:rect l="l" t="t" r="r" b="b"/>
            <a:pathLst>
              <a:path w="600710" h="1270">
                <a:moveTo>
                  <a:pt x="0" y="0"/>
                </a:moveTo>
                <a:lnTo>
                  <a:pt x="600710" y="1270"/>
                </a:lnTo>
              </a:path>
            </a:pathLst>
          </a:custGeom>
          <a:ln w="190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76729" y="4267202"/>
            <a:ext cx="0" cy="900430"/>
          </a:xfrm>
          <a:custGeom>
            <a:avLst/>
            <a:gdLst/>
            <a:ahLst/>
            <a:cxnLst/>
            <a:rect l="l" t="t" r="r" b="b"/>
            <a:pathLst>
              <a:path h="900429">
                <a:moveTo>
                  <a:pt x="0" y="0"/>
                </a:moveTo>
                <a:lnTo>
                  <a:pt x="0" y="900430"/>
                </a:lnTo>
              </a:path>
            </a:pathLst>
          </a:custGeom>
          <a:ln w="203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39902" y="5153659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30" h="74929">
                <a:moveTo>
                  <a:pt x="74930" y="0"/>
                </a:moveTo>
                <a:lnTo>
                  <a:pt x="0" y="0"/>
                </a:lnTo>
                <a:lnTo>
                  <a:pt x="36830" y="74929"/>
                </a:lnTo>
                <a:lnTo>
                  <a:pt x="749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48022" y="1717040"/>
            <a:ext cx="972819" cy="483871"/>
          </a:xfrm>
          <a:custGeom>
            <a:avLst/>
            <a:gdLst/>
            <a:ahLst/>
            <a:cxnLst/>
            <a:rect l="l" t="t" r="r" b="b"/>
            <a:pathLst>
              <a:path w="972820" h="483869">
                <a:moveTo>
                  <a:pt x="486409" y="483870"/>
                </a:moveTo>
                <a:lnTo>
                  <a:pt x="0" y="483870"/>
                </a:lnTo>
                <a:lnTo>
                  <a:pt x="0" y="0"/>
                </a:lnTo>
                <a:lnTo>
                  <a:pt x="972820" y="0"/>
                </a:lnTo>
                <a:lnTo>
                  <a:pt x="972820" y="483870"/>
                </a:lnTo>
                <a:lnTo>
                  <a:pt x="486409" y="483870"/>
                </a:lnTo>
                <a:close/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48020" y="1913889"/>
            <a:ext cx="224790" cy="293370"/>
          </a:xfrm>
          <a:custGeom>
            <a:avLst/>
            <a:gdLst/>
            <a:ahLst/>
            <a:cxnLst/>
            <a:rect l="l" t="t" r="r" b="b"/>
            <a:pathLst>
              <a:path w="224789" h="293369">
                <a:moveTo>
                  <a:pt x="0" y="293370"/>
                </a:moveTo>
                <a:lnTo>
                  <a:pt x="224789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487159" y="1913889"/>
            <a:ext cx="241300" cy="293370"/>
          </a:xfrm>
          <a:custGeom>
            <a:avLst/>
            <a:gdLst/>
            <a:ahLst/>
            <a:cxnLst/>
            <a:rect l="l" t="t" r="r" b="b"/>
            <a:pathLst>
              <a:path w="241300" h="293369">
                <a:moveTo>
                  <a:pt x="241299" y="293370"/>
                </a:moveTo>
                <a:lnTo>
                  <a:pt x="0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748020" y="1717039"/>
            <a:ext cx="224790" cy="205740"/>
          </a:xfrm>
          <a:custGeom>
            <a:avLst/>
            <a:gdLst/>
            <a:ahLst/>
            <a:cxnLst/>
            <a:rect l="l" t="t" r="r" b="b"/>
            <a:pathLst>
              <a:path w="224789" h="205739">
                <a:moveTo>
                  <a:pt x="0" y="0"/>
                </a:moveTo>
                <a:lnTo>
                  <a:pt x="224789" y="205739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970270" y="1925320"/>
            <a:ext cx="525780" cy="1270"/>
          </a:xfrm>
          <a:custGeom>
            <a:avLst/>
            <a:gdLst/>
            <a:ahLst/>
            <a:cxnLst/>
            <a:rect l="l" t="t" r="r" b="b"/>
            <a:pathLst>
              <a:path w="525779" h="1269">
                <a:moveTo>
                  <a:pt x="0" y="0"/>
                </a:moveTo>
                <a:lnTo>
                  <a:pt x="525779" y="1269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96050" y="1709422"/>
            <a:ext cx="223520" cy="223519"/>
          </a:xfrm>
          <a:custGeom>
            <a:avLst/>
            <a:gdLst/>
            <a:ahLst/>
            <a:cxnLst/>
            <a:rect l="l" t="t" r="r" b="b"/>
            <a:pathLst>
              <a:path w="223520" h="223519">
                <a:moveTo>
                  <a:pt x="0" y="223519"/>
                </a:moveTo>
                <a:lnTo>
                  <a:pt x="223520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94381" y="6193790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900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138171" y="6193790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900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981960" y="6182359"/>
            <a:ext cx="88900" cy="22860"/>
          </a:xfrm>
          <a:custGeom>
            <a:avLst/>
            <a:gdLst/>
            <a:ahLst/>
            <a:cxnLst/>
            <a:rect l="l" t="t" r="r" b="b"/>
            <a:pathLst>
              <a:path w="88900" h="22860">
                <a:moveTo>
                  <a:pt x="88900" y="0"/>
                </a:moveTo>
                <a:lnTo>
                  <a:pt x="0" y="1269"/>
                </a:lnTo>
                <a:lnTo>
                  <a:pt x="0" y="22859"/>
                </a:lnTo>
                <a:lnTo>
                  <a:pt x="88900" y="22859"/>
                </a:lnTo>
                <a:lnTo>
                  <a:pt x="88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901950" y="6194425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215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840989" y="6156959"/>
            <a:ext cx="76200" cy="74930"/>
          </a:xfrm>
          <a:custGeom>
            <a:avLst/>
            <a:gdLst/>
            <a:ahLst/>
            <a:cxnLst/>
            <a:rect l="l" t="t" r="r" b="b"/>
            <a:pathLst>
              <a:path w="76200" h="74929">
                <a:moveTo>
                  <a:pt x="76200" y="0"/>
                </a:moveTo>
                <a:lnTo>
                  <a:pt x="0" y="38099"/>
                </a:lnTo>
                <a:lnTo>
                  <a:pt x="76200" y="74929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407921" y="6336286"/>
            <a:ext cx="1849755" cy="290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2533" marR="5078" indent="-69836">
              <a:lnSpc>
                <a:spcPts val="1110"/>
              </a:lnSpc>
            </a:pPr>
            <a:r>
              <a:rPr sz="1000" b="1" dirty="0">
                <a:latin typeface="Arial"/>
                <a:cs typeface="Arial"/>
              </a:rPr>
              <a:t>- </a:t>
            </a:r>
            <a:r>
              <a:rPr sz="1000" b="1" spc="-10" dirty="0">
                <a:latin typeface="Arial"/>
                <a:cs typeface="Arial"/>
              </a:rPr>
              <a:t>encrypt "sym </a:t>
            </a:r>
            <a:r>
              <a:rPr sz="1000" b="1" spc="-6" dirty="0">
                <a:latin typeface="Arial"/>
                <a:cs typeface="Arial"/>
              </a:rPr>
              <a:t>document </a:t>
            </a:r>
            <a:r>
              <a:rPr sz="1000" b="1" spc="-10" dirty="0">
                <a:latin typeface="Arial"/>
                <a:cs typeface="Arial"/>
              </a:rPr>
              <a:t>key"  </a:t>
            </a:r>
            <a:r>
              <a:rPr sz="1000" b="1" dirty="0">
                <a:latin typeface="Arial"/>
                <a:cs typeface="Arial"/>
              </a:rPr>
              <a:t>with </a:t>
            </a:r>
            <a:r>
              <a:rPr sz="1000" b="1" spc="-10" dirty="0">
                <a:latin typeface="Arial"/>
                <a:cs typeface="Arial"/>
              </a:rPr>
              <a:t>receiver’s </a:t>
            </a:r>
            <a:r>
              <a:rPr sz="1000" b="1" spc="-6" dirty="0">
                <a:latin typeface="Arial"/>
                <a:cs typeface="Arial"/>
              </a:rPr>
              <a:t>public</a:t>
            </a:r>
            <a:r>
              <a:rPr sz="1000" b="1" spc="-25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key</a:t>
            </a:r>
            <a:endParaRPr sz="10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284729" y="5933440"/>
            <a:ext cx="279400" cy="205740"/>
          </a:xfrm>
          <a:custGeom>
            <a:avLst/>
            <a:gdLst/>
            <a:ahLst/>
            <a:cxnLst/>
            <a:rect l="l" t="t" r="r" b="b"/>
            <a:pathLst>
              <a:path w="279400" h="205739">
                <a:moveTo>
                  <a:pt x="11430" y="0"/>
                </a:moveTo>
                <a:lnTo>
                  <a:pt x="6350" y="7620"/>
                </a:lnTo>
                <a:lnTo>
                  <a:pt x="0" y="15240"/>
                </a:lnTo>
                <a:lnTo>
                  <a:pt x="267969" y="205740"/>
                </a:lnTo>
                <a:lnTo>
                  <a:pt x="273050" y="198120"/>
                </a:lnTo>
                <a:lnTo>
                  <a:pt x="279400" y="190500"/>
                </a:lnTo>
                <a:lnTo>
                  <a:pt x="114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241550" y="5905500"/>
            <a:ext cx="83820" cy="74930"/>
          </a:xfrm>
          <a:custGeom>
            <a:avLst/>
            <a:gdLst/>
            <a:ahLst/>
            <a:cxnLst/>
            <a:rect l="l" t="t" r="r" b="b"/>
            <a:pathLst>
              <a:path w="83819" h="74929">
                <a:moveTo>
                  <a:pt x="0" y="0"/>
                </a:moveTo>
                <a:lnTo>
                  <a:pt x="39369" y="74930"/>
                </a:lnTo>
                <a:lnTo>
                  <a:pt x="83819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548889" y="5568952"/>
            <a:ext cx="316230" cy="798830"/>
          </a:xfrm>
          <a:custGeom>
            <a:avLst/>
            <a:gdLst/>
            <a:ahLst/>
            <a:cxnLst/>
            <a:rect l="l" t="t" r="r" b="b"/>
            <a:pathLst>
              <a:path w="316230" h="798829">
                <a:moveTo>
                  <a:pt x="208280" y="0"/>
                </a:moveTo>
                <a:lnTo>
                  <a:pt x="113030" y="0"/>
                </a:lnTo>
                <a:lnTo>
                  <a:pt x="77470" y="77469"/>
                </a:lnTo>
                <a:lnTo>
                  <a:pt x="62230" y="77469"/>
                </a:lnTo>
                <a:lnTo>
                  <a:pt x="55880" y="95250"/>
                </a:lnTo>
                <a:lnTo>
                  <a:pt x="50800" y="101600"/>
                </a:lnTo>
                <a:lnTo>
                  <a:pt x="22860" y="101600"/>
                </a:lnTo>
                <a:lnTo>
                  <a:pt x="22860" y="118110"/>
                </a:lnTo>
                <a:lnTo>
                  <a:pt x="0" y="118110"/>
                </a:lnTo>
                <a:lnTo>
                  <a:pt x="0" y="231139"/>
                </a:lnTo>
                <a:lnTo>
                  <a:pt x="24130" y="231139"/>
                </a:lnTo>
                <a:lnTo>
                  <a:pt x="24130" y="255269"/>
                </a:lnTo>
                <a:lnTo>
                  <a:pt x="55880" y="255269"/>
                </a:lnTo>
                <a:lnTo>
                  <a:pt x="62230" y="281939"/>
                </a:lnTo>
                <a:lnTo>
                  <a:pt x="77470" y="281939"/>
                </a:lnTo>
                <a:lnTo>
                  <a:pt x="77470" y="339089"/>
                </a:lnTo>
                <a:lnTo>
                  <a:pt x="91440" y="339089"/>
                </a:lnTo>
                <a:lnTo>
                  <a:pt x="91440" y="405130"/>
                </a:lnTo>
                <a:lnTo>
                  <a:pt x="114300" y="405130"/>
                </a:lnTo>
                <a:lnTo>
                  <a:pt x="118110" y="453390"/>
                </a:lnTo>
                <a:lnTo>
                  <a:pt x="137160" y="482600"/>
                </a:lnTo>
                <a:lnTo>
                  <a:pt x="137160" y="505459"/>
                </a:lnTo>
                <a:lnTo>
                  <a:pt x="118110" y="528319"/>
                </a:lnTo>
                <a:lnTo>
                  <a:pt x="137160" y="554990"/>
                </a:lnTo>
                <a:lnTo>
                  <a:pt x="137160" y="576580"/>
                </a:lnTo>
                <a:lnTo>
                  <a:pt x="113030" y="601980"/>
                </a:lnTo>
                <a:lnTo>
                  <a:pt x="115570" y="607060"/>
                </a:lnTo>
                <a:lnTo>
                  <a:pt x="118110" y="650240"/>
                </a:lnTo>
                <a:lnTo>
                  <a:pt x="134620" y="664210"/>
                </a:lnTo>
                <a:lnTo>
                  <a:pt x="137160" y="670560"/>
                </a:lnTo>
                <a:lnTo>
                  <a:pt x="118110" y="685800"/>
                </a:lnTo>
                <a:lnTo>
                  <a:pt x="137160" y="703580"/>
                </a:lnTo>
                <a:lnTo>
                  <a:pt x="137160" y="723900"/>
                </a:lnTo>
                <a:lnTo>
                  <a:pt x="118110" y="740410"/>
                </a:lnTo>
                <a:lnTo>
                  <a:pt x="171450" y="798830"/>
                </a:lnTo>
                <a:lnTo>
                  <a:pt x="214630" y="748030"/>
                </a:lnTo>
                <a:lnTo>
                  <a:pt x="213360" y="407669"/>
                </a:lnTo>
                <a:lnTo>
                  <a:pt x="229870" y="407669"/>
                </a:lnTo>
                <a:lnTo>
                  <a:pt x="229870" y="350519"/>
                </a:lnTo>
                <a:lnTo>
                  <a:pt x="233680" y="341630"/>
                </a:lnTo>
                <a:lnTo>
                  <a:pt x="243840" y="341630"/>
                </a:lnTo>
                <a:lnTo>
                  <a:pt x="245110" y="285750"/>
                </a:lnTo>
                <a:lnTo>
                  <a:pt x="259080" y="284480"/>
                </a:lnTo>
                <a:lnTo>
                  <a:pt x="267970" y="257810"/>
                </a:lnTo>
                <a:lnTo>
                  <a:pt x="294640" y="257810"/>
                </a:lnTo>
                <a:lnTo>
                  <a:pt x="294640" y="233680"/>
                </a:lnTo>
                <a:lnTo>
                  <a:pt x="316230" y="233680"/>
                </a:lnTo>
                <a:lnTo>
                  <a:pt x="316230" y="121919"/>
                </a:lnTo>
                <a:lnTo>
                  <a:pt x="306070" y="121919"/>
                </a:lnTo>
                <a:lnTo>
                  <a:pt x="294640" y="120650"/>
                </a:lnTo>
                <a:lnTo>
                  <a:pt x="294640" y="102869"/>
                </a:lnTo>
                <a:lnTo>
                  <a:pt x="265430" y="102869"/>
                </a:lnTo>
                <a:lnTo>
                  <a:pt x="260857" y="80010"/>
                </a:lnTo>
                <a:lnTo>
                  <a:pt x="114300" y="80010"/>
                </a:lnTo>
                <a:lnTo>
                  <a:pt x="135890" y="30480"/>
                </a:lnTo>
                <a:lnTo>
                  <a:pt x="190500" y="30480"/>
                </a:lnTo>
                <a:lnTo>
                  <a:pt x="208280" y="0"/>
                </a:lnTo>
                <a:close/>
              </a:path>
              <a:path w="316230" h="798829">
                <a:moveTo>
                  <a:pt x="208280" y="1269"/>
                </a:moveTo>
                <a:lnTo>
                  <a:pt x="190500" y="31750"/>
                </a:lnTo>
                <a:lnTo>
                  <a:pt x="209550" y="80010"/>
                </a:lnTo>
                <a:lnTo>
                  <a:pt x="260857" y="80010"/>
                </a:lnTo>
                <a:lnTo>
                  <a:pt x="260350" y="77469"/>
                </a:lnTo>
                <a:lnTo>
                  <a:pt x="242570" y="76200"/>
                </a:lnTo>
                <a:lnTo>
                  <a:pt x="208280" y="1269"/>
                </a:lnTo>
                <a:close/>
              </a:path>
            </a:pathLst>
          </a:custGeom>
          <a:solidFill>
            <a:srgbClr val="FCE4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548889" y="5568952"/>
            <a:ext cx="316230" cy="798830"/>
          </a:xfrm>
          <a:custGeom>
            <a:avLst/>
            <a:gdLst/>
            <a:ahLst/>
            <a:cxnLst/>
            <a:rect l="l" t="t" r="r" b="b"/>
            <a:pathLst>
              <a:path w="316230" h="798829">
                <a:moveTo>
                  <a:pt x="113030" y="0"/>
                </a:moveTo>
                <a:lnTo>
                  <a:pt x="208280" y="0"/>
                </a:lnTo>
                <a:lnTo>
                  <a:pt x="190500" y="30480"/>
                </a:lnTo>
                <a:lnTo>
                  <a:pt x="135890" y="30480"/>
                </a:lnTo>
                <a:lnTo>
                  <a:pt x="114300" y="80010"/>
                </a:lnTo>
                <a:lnTo>
                  <a:pt x="209550" y="80010"/>
                </a:lnTo>
                <a:lnTo>
                  <a:pt x="190500" y="31750"/>
                </a:lnTo>
                <a:lnTo>
                  <a:pt x="208280" y="1269"/>
                </a:lnTo>
                <a:lnTo>
                  <a:pt x="242570" y="76200"/>
                </a:lnTo>
                <a:lnTo>
                  <a:pt x="260350" y="77469"/>
                </a:lnTo>
                <a:lnTo>
                  <a:pt x="265430" y="102869"/>
                </a:lnTo>
                <a:lnTo>
                  <a:pt x="294640" y="102869"/>
                </a:lnTo>
                <a:lnTo>
                  <a:pt x="294640" y="120650"/>
                </a:lnTo>
                <a:lnTo>
                  <a:pt x="306070" y="121919"/>
                </a:lnTo>
                <a:lnTo>
                  <a:pt x="316230" y="121919"/>
                </a:lnTo>
                <a:lnTo>
                  <a:pt x="316230" y="233680"/>
                </a:lnTo>
                <a:lnTo>
                  <a:pt x="294640" y="233680"/>
                </a:lnTo>
                <a:lnTo>
                  <a:pt x="294640" y="257810"/>
                </a:lnTo>
                <a:lnTo>
                  <a:pt x="267970" y="257810"/>
                </a:lnTo>
                <a:lnTo>
                  <a:pt x="259080" y="284480"/>
                </a:lnTo>
                <a:lnTo>
                  <a:pt x="245110" y="285750"/>
                </a:lnTo>
                <a:lnTo>
                  <a:pt x="243840" y="341630"/>
                </a:lnTo>
                <a:lnTo>
                  <a:pt x="233680" y="341630"/>
                </a:lnTo>
                <a:lnTo>
                  <a:pt x="229870" y="350519"/>
                </a:lnTo>
                <a:lnTo>
                  <a:pt x="229870" y="407669"/>
                </a:lnTo>
                <a:lnTo>
                  <a:pt x="213360" y="407669"/>
                </a:lnTo>
                <a:lnTo>
                  <a:pt x="214630" y="748030"/>
                </a:lnTo>
                <a:lnTo>
                  <a:pt x="171450" y="798830"/>
                </a:lnTo>
                <a:lnTo>
                  <a:pt x="118110" y="740410"/>
                </a:lnTo>
                <a:lnTo>
                  <a:pt x="137160" y="723900"/>
                </a:lnTo>
                <a:lnTo>
                  <a:pt x="137160" y="703580"/>
                </a:lnTo>
                <a:lnTo>
                  <a:pt x="118110" y="685800"/>
                </a:lnTo>
                <a:lnTo>
                  <a:pt x="137160" y="670560"/>
                </a:lnTo>
                <a:lnTo>
                  <a:pt x="134620" y="664210"/>
                </a:lnTo>
                <a:lnTo>
                  <a:pt x="118110" y="650240"/>
                </a:lnTo>
                <a:lnTo>
                  <a:pt x="115570" y="607060"/>
                </a:lnTo>
                <a:lnTo>
                  <a:pt x="113030" y="601980"/>
                </a:lnTo>
                <a:lnTo>
                  <a:pt x="137160" y="576580"/>
                </a:lnTo>
                <a:lnTo>
                  <a:pt x="137160" y="554990"/>
                </a:lnTo>
                <a:lnTo>
                  <a:pt x="118110" y="528319"/>
                </a:lnTo>
                <a:lnTo>
                  <a:pt x="137160" y="505459"/>
                </a:lnTo>
                <a:lnTo>
                  <a:pt x="137160" y="482600"/>
                </a:lnTo>
                <a:lnTo>
                  <a:pt x="118110" y="453390"/>
                </a:lnTo>
                <a:lnTo>
                  <a:pt x="114300" y="405130"/>
                </a:lnTo>
                <a:lnTo>
                  <a:pt x="91440" y="405130"/>
                </a:lnTo>
                <a:lnTo>
                  <a:pt x="91440" y="339089"/>
                </a:lnTo>
                <a:lnTo>
                  <a:pt x="77470" y="339089"/>
                </a:lnTo>
                <a:lnTo>
                  <a:pt x="77470" y="281939"/>
                </a:lnTo>
                <a:lnTo>
                  <a:pt x="62230" y="281939"/>
                </a:lnTo>
                <a:lnTo>
                  <a:pt x="55880" y="255269"/>
                </a:lnTo>
                <a:lnTo>
                  <a:pt x="24130" y="255269"/>
                </a:lnTo>
                <a:lnTo>
                  <a:pt x="24130" y="231139"/>
                </a:lnTo>
                <a:lnTo>
                  <a:pt x="0" y="231139"/>
                </a:lnTo>
                <a:lnTo>
                  <a:pt x="0" y="118110"/>
                </a:lnTo>
                <a:lnTo>
                  <a:pt x="22860" y="118110"/>
                </a:lnTo>
                <a:lnTo>
                  <a:pt x="22860" y="101600"/>
                </a:lnTo>
                <a:lnTo>
                  <a:pt x="50800" y="101600"/>
                </a:lnTo>
                <a:lnTo>
                  <a:pt x="55880" y="95250"/>
                </a:lnTo>
                <a:lnTo>
                  <a:pt x="62230" y="77469"/>
                </a:lnTo>
                <a:lnTo>
                  <a:pt x="77470" y="77469"/>
                </a:lnTo>
                <a:lnTo>
                  <a:pt x="113030" y="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530090" y="6078222"/>
            <a:ext cx="90170" cy="22860"/>
          </a:xfrm>
          <a:custGeom>
            <a:avLst/>
            <a:gdLst/>
            <a:ahLst/>
            <a:cxnLst/>
            <a:rect l="l" t="t" r="r" b="b"/>
            <a:pathLst>
              <a:path w="90170" h="22860">
                <a:moveTo>
                  <a:pt x="90170" y="0"/>
                </a:moveTo>
                <a:lnTo>
                  <a:pt x="0" y="1269"/>
                </a:lnTo>
                <a:lnTo>
                  <a:pt x="0" y="22859"/>
                </a:lnTo>
                <a:lnTo>
                  <a:pt x="90170" y="22859"/>
                </a:lnTo>
                <a:lnTo>
                  <a:pt x="901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373879" y="6090284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90170" y="0"/>
                </a:lnTo>
              </a:path>
            </a:pathLst>
          </a:custGeom>
          <a:ln w="215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217671" y="6090284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90169" y="0"/>
                </a:lnTo>
              </a:path>
            </a:pathLst>
          </a:custGeom>
          <a:ln w="215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61459" y="6090920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90169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989070" y="6090920"/>
            <a:ext cx="6350" cy="0"/>
          </a:xfrm>
          <a:custGeom>
            <a:avLst/>
            <a:gdLst/>
            <a:ahLst/>
            <a:cxnLst/>
            <a:rect l="l" t="t" r="r" b="b"/>
            <a:pathLst>
              <a:path w="6350">
                <a:moveTo>
                  <a:pt x="0" y="0"/>
                </a:moveTo>
                <a:lnTo>
                  <a:pt x="6350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928109" y="605282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908300" y="5890259"/>
            <a:ext cx="939800" cy="342900"/>
          </a:xfrm>
          <a:custGeom>
            <a:avLst/>
            <a:gdLst/>
            <a:ahLst/>
            <a:cxnLst/>
            <a:rect l="l" t="t" r="r" b="b"/>
            <a:pathLst>
              <a:path w="939800" h="342900">
                <a:moveTo>
                  <a:pt x="797560" y="320039"/>
                </a:moveTo>
                <a:lnTo>
                  <a:pt x="665479" y="320039"/>
                </a:lnTo>
                <a:lnTo>
                  <a:pt x="665479" y="342899"/>
                </a:lnTo>
                <a:lnTo>
                  <a:pt x="797560" y="342899"/>
                </a:lnTo>
                <a:lnTo>
                  <a:pt x="797560" y="320039"/>
                </a:lnTo>
                <a:close/>
              </a:path>
              <a:path w="939800" h="342900">
                <a:moveTo>
                  <a:pt x="927537" y="231139"/>
                </a:moveTo>
                <a:lnTo>
                  <a:pt x="459739" y="231139"/>
                </a:lnTo>
                <a:lnTo>
                  <a:pt x="461010" y="250189"/>
                </a:lnTo>
                <a:lnTo>
                  <a:pt x="527050" y="250189"/>
                </a:lnTo>
                <a:lnTo>
                  <a:pt x="537210" y="253999"/>
                </a:lnTo>
                <a:lnTo>
                  <a:pt x="537210" y="265429"/>
                </a:lnTo>
                <a:lnTo>
                  <a:pt x="604520" y="266699"/>
                </a:lnTo>
                <a:lnTo>
                  <a:pt x="604520" y="281939"/>
                </a:lnTo>
                <a:lnTo>
                  <a:pt x="637539" y="290829"/>
                </a:lnTo>
                <a:lnTo>
                  <a:pt x="637539" y="320039"/>
                </a:lnTo>
                <a:lnTo>
                  <a:pt x="819150" y="320039"/>
                </a:lnTo>
                <a:lnTo>
                  <a:pt x="819150" y="289559"/>
                </a:lnTo>
                <a:lnTo>
                  <a:pt x="849629" y="283209"/>
                </a:lnTo>
                <a:lnTo>
                  <a:pt x="850900" y="262889"/>
                </a:lnTo>
                <a:lnTo>
                  <a:pt x="927537" y="231139"/>
                </a:lnTo>
                <a:close/>
              </a:path>
              <a:path w="939800" h="342900">
                <a:moveTo>
                  <a:pt x="68580" y="128269"/>
                </a:moveTo>
                <a:lnTo>
                  <a:pt x="0" y="186689"/>
                </a:lnTo>
                <a:lnTo>
                  <a:pt x="59689" y="232409"/>
                </a:lnTo>
                <a:lnTo>
                  <a:pt x="927537" y="231139"/>
                </a:lnTo>
                <a:lnTo>
                  <a:pt x="936734" y="227329"/>
                </a:lnTo>
                <a:lnTo>
                  <a:pt x="845820" y="227329"/>
                </a:lnTo>
                <a:lnTo>
                  <a:pt x="845820" y="149859"/>
                </a:lnTo>
                <a:lnTo>
                  <a:pt x="88900" y="149859"/>
                </a:lnTo>
                <a:lnTo>
                  <a:pt x="68580" y="128269"/>
                </a:lnTo>
                <a:close/>
              </a:path>
              <a:path w="939800" h="342900">
                <a:moveTo>
                  <a:pt x="902970" y="205739"/>
                </a:moveTo>
                <a:lnTo>
                  <a:pt x="845820" y="227329"/>
                </a:lnTo>
                <a:lnTo>
                  <a:pt x="936734" y="227329"/>
                </a:lnTo>
                <a:lnTo>
                  <a:pt x="939800" y="226059"/>
                </a:lnTo>
                <a:lnTo>
                  <a:pt x="904239" y="207009"/>
                </a:lnTo>
                <a:lnTo>
                  <a:pt x="904239" y="206440"/>
                </a:lnTo>
                <a:lnTo>
                  <a:pt x="902970" y="205739"/>
                </a:lnTo>
                <a:close/>
              </a:path>
              <a:path w="939800" h="342900">
                <a:moveTo>
                  <a:pt x="939800" y="123189"/>
                </a:moveTo>
                <a:lnTo>
                  <a:pt x="845820" y="123189"/>
                </a:lnTo>
                <a:lnTo>
                  <a:pt x="904239" y="147319"/>
                </a:lnTo>
                <a:lnTo>
                  <a:pt x="904239" y="206440"/>
                </a:lnTo>
                <a:lnTo>
                  <a:pt x="939800" y="226059"/>
                </a:lnTo>
                <a:lnTo>
                  <a:pt x="939800" y="123189"/>
                </a:lnTo>
                <a:close/>
              </a:path>
              <a:path w="939800" h="342900">
                <a:moveTo>
                  <a:pt x="132080" y="128269"/>
                </a:moveTo>
                <a:lnTo>
                  <a:pt x="111760" y="149859"/>
                </a:lnTo>
                <a:lnTo>
                  <a:pt x="151130" y="149859"/>
                </a:lnTo>
                <a:lnTo>
                  <a:pt x="132080" y="128269"/>
                </a:lnTo>
                <a:close/>
              </a:path>
              <a:path w="939800" h="342900">
                <a:moveTo>
                  <a:pt x="231139" y="121919"/>
                </a:moveTo>
                <a:lnTo>
                  <a:pt x="226060" y="125729"/>
                </a:lnTo>
                <a:lnTo>
                  <a:pt x="173989" y="128269"/>
                </a:lnTo>
                <a:lnTo>
                  <a:pt x="157480" y="146049"/>
                </a:lnTo>
                <a:lnTo>
                  <a:pt x="151130" y="149859"/>
                </a:lnTo>
                <a:lnTo>
                  <a:pt x="261619" y="149859"/>
                </a:lnTo>
                <a:lnTo>
                  <a:pt x="231139" y="121919"/>
                </a:lnTo>
                <a:close/>
              </a:path>
              <a:path w="939800" h="342900">
                <a:moveTo>
                  <a:pt x="317500" y="128269"/>
                </a:moveTo>
                <a:lnTo>
                  <a:pt x="287019" y="149859"/>
                </a:lnTo>
                <a:lnTo>
                  <a:pt x="344170" y="149859"/>
                </a:lnTo>
                <a:lnTo>
                  <a:pt x="317500" y="128269"/>
                </a:lnTo>
                <a:close/>
              </a:path>
              <a:path w="939800" h="342900">
                <a:moveTo>
                  <a:pt x="820420" y="25400"/>
                </a:moveTo>
                <a:lnTo>
                  <a:pt x="640079" y="25400"/>
                </a:lnTo>
                <a:lnTo>
                  <a:pt x="640079" y="59689"/>
                </a:lnTo>
                <a:lnTo>
                  <a:pt x="607060" y="67309"/>
                </a:lnTo>
                <a:lnTo>
                  <a:pt x="607060" y="83819"/>
                </a:lnTo>
                <a:lnTo>
                  <a:pt x="541020" y="83819"/>
                </a:lnTo>
                <a:lnTo>
                  <a:pt x="541020" y="99059"/>
                </a:lnTo>
                <a:lnTo>
                  <a:pt x="463550" y="99059"/>
                </a:lnTo>
                <a:lnTo>
                  <a:pt x="463550" y="124459"/>
                </a:lnTo>
                <a:lnTo>
                  <a:pt x="406400" y="128269"/>
                </a:lnTo>
                <a:lnTo>
                  <a:pt x="372110" y="149859"/>
                </a:lnTo>
                <a:lnTo>
                  <a:pt x="845820" y="149859"/>
                </a:lnTo>
                <a:lnTo>
                  <a:pt x="845820" y="123189"/>
                </a:lnTo>
                <a:lnTo>
                  <a:pt x="939800" y="123189"/>
                </a:lnTo>
                <a:lnTo>
                  <a:pt x="849629" y="83819"/>
                </a:lnTo>
                <a:lnTo>
                  <a:pt x="849629" y="67309"/>
                </a:lnTo>
                <a:lnTo>
                  <a:pt x="828039" y="60959"/>
                </a:lnTo>
                <a:lnTo>
                  <a:pt x="820420" y="54609"/>
                </a:lnTo>
                <a:lnTo>
                  <a:pt x="820420" y="25400"/>
                </a:lnTo>
                <a:close/>
              </a:path>
              <a:path w="939800" h="342900">
                <a:moveTo>
                  <a:pt x="800100" y="0"/>
                </a:moveTo>
                <a:lnTo>
                  <a:pt x="668020" y="0"/>
                </a:lnTo>
                <a:lnTo>
                  <a:pt x="668020" y="25400"/>
                </a:lnTo>
                <a:lnTo>
                  <a:pt x="800100" y="25400"/>
                </a:lnTo>
                <a:lnTo>
                  <a:pt x="800100" y="0"/>
                </a:lnTo>
                <a:close/>
              </a:path>
            </a:pathLst>
          </a:custGeom>
          <a:solidFill>
            <a:srgbClr val="FF9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936241" y="5904231"/>
            <a:ext cx="943609" cy="345440"/>
          </a:xfrm>
          <a:custGeom>
            <a:avLst/>
            <a:gdLst/>
            <a:ahLst/>
            <a:cxnLst/>
            <a:rect l="l" t="t" r="r" b="b"/>
            <a:pathLst>
              <a:path w="943610" h="345439">
                <a:moveTo>
                  <a:pt x="930077" y="232410"/>
                </a:moveTo>
                <a:lnTo>
                  <a:pt x="462280" y="232410"/>
                </a:lnTo>
                <a:lnTo>
                  <a:pt x="462280" y="252730"/>
                </a:lnTo>
                <a:lnTo>
                  <a:pt x="534670" y="252730"/>
                </a:lnTo>
                <a:lnTo>
                  <a:pt x="539750" y="255270"/>
                </a:lnTo>
                <a:lnTo>
                  <a:pt x="539750" y="266700"/>
                </a:lnTo>
                <a:lnTo>
                  <a:pt x="607060" y="266700"/>
                </a:lnTo>
                <a:lnTo>
                  <a:pt x="607060" y="283210"/>
                </a:lnTo>
                <a:lnTo>
                  <a:pt x="640080" y="292100"/>
                </a:lnTo>
                <a:lnTo>
                  <a:pt x="640080" y="321310"/>
                </a:lnTo>
                <a:lnTo>
                  <a:pt x="668020" y="321310"/>
                </a:lnTo>
                <a:lnTo>
                  <a:pt x="668020" y="345440"/>
                </a:lnTo>
                <a:lnTo>
                  <a:pt x="800100" y="345440"/>
                </a:lnTo>
                <a:lnTo>
                  <a:pt x="800100" y="322580"/>
                </a:lnTo>
                <a:lnTo>
                  <a:pt x="821689" y="321310"/>
                </a:lnTo>
                <a:lnTo>
                  <a:pt x="821689" y="290830"/>
                </a:lnTo>
                <a:lnTo>
                  <a:pt x="852170" y="283210"/>
                </a:lnTo>
                <a:lnTo>
                  <a:pt x="853439" y="264160"/>
                </a:lnTo>
                <a:lnTo>
                  <a:pt x="930077" y="232410"/>
                </a:lnTo>
                <a:close/>
              </a:path>
              <a:path w="943610" h="345439">
                <a:moveTo>
                  <a:pt x="69850" y="129540"/>
                </a:moveTo>
                <a:lnTo>
                  <a:pt x="0" y="187960"/>
                </a:lnTo>
                <a:lnTo>
                  <a:pt x="60960" y="233680"/>
                </a:lnTo>
                <a:lnTo>
                  <a:pt x="930077" y="232410"/>
                </a:lnTo>
                <a:lnTo>
                  <a:pt x="939274" y="228600"/>
                </a:lnTo>
                <a:lnTo>
                  <a:pt x="848360" y="228600"/>
                </a:lnTo>
                <a:lnTo>
                  <a:pt x="848360" y="151130"/>
                </a:lnTo>
                <a:lnTo>
                  <a:pt x="262890" y="151130"/>
                </a:lnTo>
                <a:lnTo>
                  <a:pt x="261504" y="149860"/>
                </a:lnTo>
                <a:lnTo>
                  <a:pt x="90170" y="149860"/>
                </a:lnTo>
                <a:lnTo>
                  <a:pt x="69850" y="129540"/>
                </a:lnTo>
                <a:close/>
              </a:path>
              <a:path w="943610" h="345439">
                <a:moveTo>
                  <a:pt x="906780" y="207010"/>
                </a:moveTo>
                <a:lnTo>
                  <a:pt x="848360" y="228600"/>
                </a:lnTo>
                <a:lnTo>
                  <a:pt x="939274" y="228600"/>
                </a:lnTo>
                <a:lnTo>
                  <a:pt x="942339" y="227330"/>
                </a:lnTo>
                <a:lnTo>
                  <a:pt x="930217" y="220402"/>
                </a:lnTo>
                <a:lnTo>
                  <a:pt x="906780" y="208280"/>
                </a:lnTo>
                <a:lnTo>
                  <a:pt x="906780" y="207010"/>
                </a:lnTo>
                <a:close/>
              </a:path>
              <a:path w="943610" h="345439">
                <a:moveTo>
                  <a:pt x="943610" y="124460"/>
                </a:moveTo>
                <a:lnTo>
                  <a:pt x="848360" y="124460"/>
                </a:lnTo>
                <a:lnTo>
                  <a:pt x="906780" y="147320"/>
                </a:lnTo>
                <a:lnTo>
                  <a:pt x="906780" y="207010"/>
                </a:lnTo>
                <a:lnTo>
                  <a:pt x="930217" y="220402"/>
                </a:lnTo>
                <a:lnTo>
                  <a:pt x="943610" y="227330"/>
                </a:lnTo>
                <a:lnTo>
                  <a:pt x="943610" y="124460"/>
                </a:lnTo>
                <a:close/>
              </a:path>
              <a:path w="943610" h="345439">
                <a:moveTo>
                  <a:pt x="318770" y="128270"/>
                </a:moveTo>
                <a:lnTo>
                  <a:pt x="289560" y="151130"/>
                </a:lnTo>
                <a:lnTo>
                  <a:pt x="848360" y="151130"/>
                </a:lnTo>
                <a:lnTo>
                  <a:pt x="848360" y="149860"/>
                </a:lnTo>
                <a:lnTo>
                  <a:pt x="346710" y="149860"/>
                </a:lnTo>
                <a:lnTo>
                  <a:pt x="318770" y="128270"/>
                </a:lnTo>
                <a:close/>
              </a:path>
              <a:path w="943610" h="345439">
                <a:moveTo>
                  <a:pt x="133350" y="129540"/>
                </a:moveTo>
                <a:lnTo>
                  <a:pt x="113030" y="149860"/>
                </a:lnTo>
                <a:lnTo>
                  <a:pt x="152400" y="149860"/>
                </a:lnTo>
                <a:lnTo>
                  <a:pt x="133350" y="129540"/>
                </a:lnTo>
                <a:close/>
              </a:path>
              <a:path w="943610" h="345439">
                <a:moveTo>
                  <a:pt x="232410" y="123190"/>
                </a:moveTo>
                <a:lnTo>
                  <a:pt x="227330" y="125730"/>
                </a:lnTo>
                <a:lnTo>
                  <a:pt x="176530" y="128270"/>
                </a:lnTo>
                <a:lnTo>
                  <a:pt x="160020" y="146050"/>
                </a:lnTo>
                <a:lnTo>
                  <a:pt x="152400" y="149860"/>
                </a:lnTo>
                <a:lnTo>
                  <a:pt x="261504" y="149860"/>
                </a:lnTo>
                <a:lnTo>
                  <a:pt x="232410" y="123190"/>
                </a:lnTo>
                <a:close/>
              </a:path>
              <a:path w="943610" h="345439">
                <a:moveTo>
                  <a:pt x="822960" y="25400"/>
                </a:moveTo>
                <a:lnTo>
                  <a:pt x="642620" y="25400"/>
                </a:lnTo>
                <a:lnTo>
                  <a:pt x="642620" y="59690"/>
                </a:lnTo>
                <a:lnTo>
                  <a:pt x="609600" y="67310"/>
                </a:lnTo>
                <a:lnTo>
                  <a:pt x="609600" y="85090"/>
                </a:lnTo>
                <a:lnTo>
                  <a:pt x="542289" y="85090"/>
                </a:lnTo>
                <a:lnTo>
                  <a:pt x="542289" y="99060"/>
                </a:lnTo>
                <a:lnTo>
                  <a:pt x="466089" y="99060"/>
                </a:lnTo>
                <a:lnTo>
                  <a:pt x="466089" y="124460"/>
                </a:lnTo>
                <a:lnTo>
                  <a:pt x="408939" y="129540"/>
                </a:lnTo>
                <a:lnTo>
                  <a:pt x="373380" y="149860"/>
                </a:lnTo>
                <a:lnTo>
                  <a:pt x="848360" y="149860"/>
                </a:lnTo>
                <a:lnTo>
                  <a:pt x="848360" y="124460"/>
                </a:lnTo>
                <a:lnTo>
                  <a:pt x="943610" y="124460"/>
                </a:lnTo>
                <a:lnTo>
                  <a:pt x="943610" y="123190"/>
                </a:lnTo>
                <a:lnTo>
                  <a:pt x="852170" y="85090"/>
                </a:lnTo>
                <a:lnTo>
                  <a:pt x="852170" y="68580"/>
                </a:lnTo>
                <a:lnTo>
                  <a:pt x="830580" y="60960"/>
                </a:lnTo>
                <a:lnTo>
                  <a:pt x="822960" y="54610"/>
                </a:lnTo>
                <a:lnTo>
                  <a:pt x="822960" y="25400"/>
                </a:lnTo>
                <a:close/>
              </a:path>
              <a:path w="943610" h="345439">
                <a:moveTo>
                  <a:pt x="803910" y="0"/>
                </a:moveTo>
                <a:lnTo>
                  <a:pt x="670560" y="0"/>
                </a:lnTo>
                <a:lnTo>
                  <a:pt x="670560" y="25400"/>
                </a:lnTo>
                <a:lnTo>
                  <a:pt x="803910" y="25400"/>
                </a:lnTo>
                <a:lnTo>
                  <a:pt x="803910" y="0"/>
                </a:lnTo>
                <a:close/>
              </a:path>
            </a:pathLst>
          </a:custGeom>
          <a:solidFill>
            <a:srgbClr val="BE7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553210" y="1732279"/>
            <a:ext cx="1123950" cy="485140"/>
          </a:xfrm>
          <a:custGeom>
            <a:avLst/>
            <a:gdLst/>
            <a:ahLst/>
            <a:cxnLst/>
            <a:rect l="l" t="t" r="r" b="b"/>
            <a:pathLst>
              <a:path w="1123950" h="485139">
                <a:moveTo>
                  <a:pt x="562610" y="485140"/>
                </a:moveTo>
                <a:lnTo>
                  <a:pt x="0" y="485140"/>
                </a:lnTo>
                <a:lnTo>
                  <a:pt x="0" y="0"/>
                </a:lnTo>
                <a:lnTo>
                  <a:pt x="1123950" y="0"/>
                </a:lnTo>
                <a:lnTo>
                  <a:pt x="1123950" y="485140"/>
                </a:lnTo>
                <a:lnTo>
                  <a:pt x="562610" y="485140"/>
                </a:lnTo>
                <a:close/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1852931" y="1766572"/>
            <a:ext cx="511809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900" b="1" spc="6" dirty="0">
                <a:latin typeface="Arial"/>
                <a:cs typeface="Arial"/>
              </a:rPr>
              <a:t>M</a:t>
            </a:r>
            <a:r>
              <a:rPr sz="900" b="1" spc="-6" dirty="0">
                <a:latin typeface="Arial"/>
                <a:cs typeface="Arial"/>
              </a:rPr>
              <a:t>e</a:t>
            </a:r>
            <a:r>
              <a:rPr sz="900" b="1" spc="6" dirty="0">
                <a:latin typeface="Arial"/>
                <a:cs typeface="Arial"/>
              </a:rPr>
              <a:t>s</a:t>
            </a:r>
            <a:r>
              <a:rPr sz="900" b="1" spc="-6" dirty="0">
                <a:latin typeface="Arial"/>
                <a:cs typeface="Arial"/>
              </a:rPr>
              <a:t>sa</a:t>
            </a:r>
            <a:r>
              <a:rPr sz="900" b="1" spc="6" dirty="0">
                <a:latin typeface="Arial"/>
                <a:cs typeface="Arial"/>
              </a:rPr>
              <a:t>g</a:t>
            </a:r>
            <a:r>
              <a:rPr sz="900" b="1" dirty="0"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703070" y="1732279"/>
            <a:ext cx="1270" cy="485140"/>
          </a:xfrm>
          <a:custGeom>
            <a:avLst/>
            <a:gdLst/>
            <a:ahLst/>
            <a:cxnLst/>
            <a:rect l="l" t="t" r="r" b="b"/>
            <a:pathLst>
              <a:path w="1269" h="485139">
                <a:moveTo>
                  <a:pt x="0" y="0"/>
                </a:moveTo>
                <a:lnTo>
                  <a:pt x="1269" y="48514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553210" y="1870712"/>
            <a:ext cx="1123950" cy="1270"/>
          </a:xfrm>
          <a:custGeom>
            <a:avLst/>
            <a:gdLst/>
            <a:ahLst/>
            <a:cxnLst/>
            <a:rect l="l" t="t" r="r" b="b"/>
            <a:pathLst>
              <a:path w="1123950" h="1269">
                <a:moveTo>
                  <a:pt x="0" y="0"/>
                </a:moveTo>
                <a:lnTo>
                  <a:pt x="1123950" y="1269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553210" y="2076450"/>
            <a:ext cx="1123950" cy="2540"/>
          </a:xfrm>
          <a:custGeom>
            <a:avLst/>
            <a:gdLst/>
            <a:ahLst/>
            <a:cxnLst/>
            <a:rect l="l" t="t" r="r" b="b"/>
            <a:pathLst>
              <a:path w="1123950" h="2539">
                <a:moveTo>
                  <a:pt x="0" y="0"/>
                </a:moveTo>
                <a:lnTo>
                  <a:pt x="1123950" y="2539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553210" y="1938020"/>
            <a:ext cx="1123950" cy="2540"/>
          </a:xfrm>
          <a:custGeom>
            <a:avLst/>
            <a:gdLst/>
            <a:ahLst/>
            <a:cxnLst/>
            <a:rect l="l" t="t" r="r" b="b"/>
            <a:pathLst>
              <a:path w="1123950" h="2539">
                <a:moveTo>
                  <a:pt x="0" y="0"/>
                </a:moveTo>
                <a:lnTo>
                  <a:pt x="1123950" y="2539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553210" y="2147572"/>
            <a:ext cx="1123950" cy="1270"/>
          </a:xfrm>
          <a:custGeom>
            <a:avLst/>
            <a:gdLst/>
            <a:ahLst/>
            <a:cxnLst/>
            <a:rect l="l" t="t" r="r" b="b"/>
            <a:pathLst>
              <a:path w="1123950" h="1269">
                <a:moveTo>
                  <a:pt x="0" y="0"/>
                </a:moveTo>
                <a:lnTo>
                  <a:pt x="1123950" y="1269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553210" y="2076450"/>
            <a:ext cx="1123950" cy="2540"/>
          </a:xfrm>
          <a:custGeom>
            <a:avLst/>
            <a:gdLst/>
            <a:ahLst/>
            <a:cxnLst/>
            <a:rect l="l" t="t" r="r" b="b"/>
            <a:pathLst>
              <a:path w="1123950" h="2539">
                <a:moveTo>
                  <a:pt x="0" y="0"/>
                </a:moveTo>
                <a:lnTo>
                  <a:pt x="1123950" y="2539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553210" y="1938020"/>
            <a:ext cx="1123950" cy="2540"/>
          </a:xfrm>
          <a:custGeom>
            <a:avLst/>
            <a:gdLst/>
            <a:ahLst/>
            <a:cxnLst/>
            <a:rect l="l" t="t" r="r" b="b"/>
            <a:pathLst>
              <a:path w="1123950" h="2539">
                <a:moveTo>
                  <a:pt x="0" y="0"/>
                </a:moveTo>
                <a:lnTo>
                  <a:pt x="1123950" y="2539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553210" y="2007872"/>
            <a:ext cx="1123950" cy="2540"/>
          </a:xfrm>
          <a:custGeom>
            <a:avLst/>
            <a:gdLst/>
            <a:ahLst/>
            <a:cxnLst/>
            <a:rect l="l" t="t" r="r" b="b"/>
            <a:pathLst>
              <a:path w="1123950" h="2539">
                <a:moveTo>
                  <a:pt x="0" y="0"/>
                </a:moveTo>
                <a:lnTo>
                  <a:pt x="1123950" y="2539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632450" y="1648460"/>
            <a:ext cx="2540" cy="4150360"/>
          </a:xfrm>
          <a:custGeom>
            <a:avLst/>
            <a:gdLst/>
            <a:ahLst/>
            <a:cxnLst/>
            <a:rect l="l" t="t" r="r" b="b"/>
            <a:pathLst>
              <a:path w="2539" h="4150360">
                <a:moveTo>
                  <a:pt x="0" y="0"/>
                </a:moveTo>
                <a:lnTo>
                  <a:pt x="2539" y="4150359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887222" y="1648460"/>
            <a:ext cx="7419340" cy="1270"/>
          </a:xfrm>
          <a:custGeom>
            <a:avLst/>
            <a:gdLst/>
            <a:ahLst/>
            <a:cxnLst/>
            <a:rect l="l" t="t" r="r" b="b"/>
            <a:pathLst>
              <a:path w="7419340" h="1269">
                <a:moveTo>
                  <a:pt x="0" y="0"/>
                </a:moveTo>
                <a:lnTo>
                  <a:pt x="7419339" y="1269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2774952" y="1435101"/>
            <a:ext cx="54419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b="1" spc="6" dirty="0">
                <a:solidFill>
                  <a:srgbClr val="6600FF"/>
                </a:solidFill>
                <a:latin typeface="Arial"/>
                <a:cs typeface="Arial"/>
              </a:rPr>
              <a:t>S</a:t>
            </a:r>
            <a:r>
              <a:rPr sz="1200" b="1" dirty="0">
                <a:solidFill>
                  <a:srgbClr val="6600FF"/>
                </a:solidFill>
                <a:latin typeface="Arial"/>
                <a:cs typeface="Arial"/>
              </a:rPr>
              <a:t>e</a:t>
            </a:r>
            <a:r>
              <a:rPr sz="1200" b="1" spc="-6" dirty="0">
                <a:solidFill>
                  <a:srgbClr val="6600FF"/>
                </a:solidFill>
                <a:latin typeface="Arial"/>
                <a:cs typeface="Arial"/>
              </a:rPr>
              <a:t>nd</a:t>
            </a:r>
            <a:r>
              <a:rPr sz="1200" b="1" spc="10" dirty="0">
                <a:solidFill>
                  <a:srgbClr val="6600FF"/>
                </a:solidFill>
                <a:latin typeface="Arial"/>
                <a:cs typeface="Arial"/>
              </a:rPr>
              <a:t>e</a:t>
            </a:r>
            <a:r>
              <a:rPr sz="1200" b="1" dirty="0">
                <a:solidFill>
                  <a:srgbClr val="6600FF"/>
                </a:solidFill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743700" y="1435101"/>
            <a:ext cx="660400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b="1" dirty="0">
                <a:solidFill>
                  <a:srgbClr val="6600FF"/>
                </a:solidFill>
                <a:latin typeface="Arial"/>
                <a:cs typeface="Arial"/>
              </a:rPr>
              <a:t>Rece</a:t>
            </a:r>
            <a:r>
              <a:rPr sz="1200" b="1" spc="6" dirty="0">
                <a:solidFill>
                  <a:srgbClr val="6600FF"/>
                </a:solidFill>
                <a:latin typeface="Arial"/>
                <a:cs typeface="Arial"/>
              </a:rPr>
              <a:t>i</a:t>
            </a:r>
            <a:r>
              <a:rPr sz="1200" b="1" spc="-20" dirty="0">
                <a:solidFill>
                  <a:srgbClr val="6600FF"/>
                </a:solidFill>
                <a:latin typeface="Arial"/>
                <a:cs typeface="Arial"/>
              </a:rPr>
              <a:t>v</a:t>
            </a:r>
            <a:r>
              <a:rPr sz="1200" b="1" dirty="0">
                <a:solidFill>
                  <a:srgbClr val="6600FF"/>
                </a:solidFill>
                <a:latin typeface="Arial"/>
                <a:cs typeface="Arial"/>
              </a:rPr>
              <a:t>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111750" y="6474460"/>
            <a:ext cx="922019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b="1" spc="-20" dirty="0">
                <a:latin typeface="Arial"/>
                <a:cs typeface="Arial"/>
              </a:rPr>
              <a:t>Trust</a:t>
            </a:r>
            <a:r>
              <a:rPr sz="1200" b="1" spc="-60" dirty="0">
                <a:latin typeface="Arial"/>
                <a:cs typeface="Arial"/>
              </a:rPr>
              <a:t> </a:t>
            </a:r>
            <a:r>
              <a:rPr sz="1200" b="1" spc="-6" dirty="0">
                <a:latin typeface="Arial"/>
                <a:cs typeface="Arial"/>
              </a:rPr>
              <a:t>Centre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333999" y="5798821"/>
            <a:ext cx="596901" cy="650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4825999" y="5118100"/>
            <a:ext cx="288290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b="1" dirty="0">
                <a:latin typeface="Arial"/>
                <a:cs typeface="Arial"/>
              </a:rPr>
              <a:t>K</a:t>
            </a:r>
            <a:r>
              <a:rPr sz="1200" b="1" spc="-6" dirty="0">
                <a:latin typeface="Arial"/>
                <a:cs typeface="Arial"/>
              </a:rPr>
              <a:t>p</a:t>
            </a:r>
            <a:r>
              <a:rPr sz="1200" b="1" dirty="0"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864609" y="5085081"/>
            <a:ext cx="1286510" cy="11137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4011929" y="5241293"/>
            <a:ext cx="32512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900" b="1" spc="-6" dirty="0">
                <a:solidFill>
                  <a:srgbClr val="FFFFFF"/>
                </a:solidFill>
                <a:latin typeface="Arial"/>
                <a:cs typeface="Arial"/>
              </a:rPr>
              <a:t>X.5</a:t>
            </a:r>
            <a:r>
              <a:rPr sz="900" b="1" spc="6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900" b="1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338830" y="4582820"/>
            <a:ext cx="1773554" cy="436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2533" marR="5078" indent="-69836">
              <a:lnSpc>
                <a:spcPct val="92900"/>
              </a:lnSpc>
            </a:pPr>
            <a:r>
              <a:rPr sz="1000" b="1" dirty="0">
                <a:latin typeface="Arial"/>
                <a:cs typeface="Arial"/>
              </a:rPr>
              <a:t>- </a:t>
            </a:r>
            <a:r>
              <a:rPr sz="1000" b="1" spc="-6" dirty="0">
                <a:latin typeface="Arial"/>
                <a:cs typeface="Arial"/>
              </a:rPr>
              <a:t>get certificate of </a:t>
            </a:r>
            <a:r>
              <a:rPr sz="1000" b="1" spc="-15" dirty="0">
                <a:latin typeface="Arial"/>
                <a:cs typeface="Arial"/>
              </a:rPr>
              <a:t>receiver,  </a:t>
            </a:r>
            <a:r>
              <a:rPr sz="1000" b="1" spc="-6" dirty="0">
                <a:latin typeface="Arial"/>
                <a:cs typeface="Arial"/>
              </a:rPr>
              <a:t>verify certificate and </a:t>
            </a:r>
            <a:r>
              <a:rPr sz="1000" b="1" spc="-10" dirty="0">
                <a:latin typeface="Arial"/>
                <a:cs typeface="Arial"/>
              </a:rPr>
              <a:t>extract  </a:t>
            </a:r>
            <a:r>
              <a:rPr sz="1000" b="1" spc="-6" dirty="0">
                <a:latin typeface="Arial"/>
                <a:cs typeface="Arial"/>
              </a:rPr>
              <a:t>public</a:t>
            </a:r>
            <a:r>
              <a:rPr sz="1000" b="1" spc="-8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key</a:t>
            </a:r>
            <a:endParaRPr sz="1000">
              <a:latin typeface="Arial"/>
              <a:cs typeface="Aria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6748779" y="3995422"/>
            <a:ext cx="828041" cy="839469"/>
          </a:xfrm>
          <a:custGeom>
            <a:avLst/>
            <a:gdLst/>
            <a:ahLst/>
            <a:cxnLst/>
            <a:rect l="l" t="t" r="r" b="b"/>
            <a:pathLst>
              <a:path w="828040" h="839470">
                <a:moveTo>
                  <a:pt x="814070" y="0"/>
                </a:moveTo>
                <a:lnTo>
                  <a:pt x="0" y="826769"/>
                </a:lnTo>
                <a:lnTo>
                  <a:pt x="6350" y="833119"/>
                </a:lnTo>
                <a:lnTo>
                  <a:pt x="13970" y="839469"/>
                </a:lnTo>
                <a:lnTo>
                  <a:pt x="828040" y="12700"/>
                </a:lnTo>
                <a:lnTo>
                  <a:pt x="821690" y="6350"/>
                </a:lnTo>
                <a:lnTo>
                  <a:pt x="8140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713221" y="4791709"/>
            <a:ext cx="80010" cy="80010"/>
          </a:xfrm>
          <a:custGeom>
            <a:avLst/>
            <a:gdLst/>
            <a:ahLst/>
            <a:cxnLst/>
            <a:rect l="l" t="t" r="r" b="b"/>
            <a:pathLst>
              <a:path w="80009" h="80010">
                <a:moveTo>
                  <a:pt x="25400" y="0"/>
                </a:moveTo>
                <a:lnTo>
                  <a:pt x="0" y="80009"/>
                </a:lnTo>
                <a:lnTo>
                  <a:pt x="80009" y="52069"/>
                </a:lnTo>
                <a:lnTo>
                  <a:pt x="25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961379" y="5038090"/>
            <a:ext cx="941069" cy="342900"/>
          </a:xfrm>
          <a:custGeom>
            <a:avLst/>
            <a:gdLst/>
            <a:ahLst/>
            <a:cxnLst/>
            <a:rect l="l" t="t" r="r" b="b"/>
            <a:pathLst>
              <a:path w="941070" h="342900">
                <a:moveTo>
                  <a:pt x="798829" y="320040"/>
                </a:moveTo>
                <a:lnTo>
                  <a:pt x="666750" y="320040"/>
                </a:lnTo>
                <a:lnTo>
                  <a:pt x="666750" y="342900"/>
                </a:lnTo>
                <a:lnTo>
                  <a:pt x="798829" y="342900"/>
                </a:lnTo>
                <a:lnTo>
                  <a:pt x="798829" y="320040"/>
                </a:lnTo>
                <a:close/>
              </a:path>
              <a:path w="941070" h="342900">
                <a:moveTo>
                  <a:pt x="927537" y="231140"/>
                </a:moveTo>
                <a:lnTo>
                  <a:pt x="461010" y="231140"/>
                </a:lnTo>
                <a:lnTo>
                  <a:pt x="462280" y="250190"/>
                </a:lnTo>
                <a:lnTo>
                  <a:pt x="528320" y="250190"/>
                </a:lnTo>
                <a:lnTo>
                  <a:pt x="538480" y="254000"/>
                </a:lnTo>
                <a:lnTo>
                  <a:pt x="538480" y="265430"/>
                </a:lnTo>
                <a:lnTo>
                  <a:pt x="604520" y="266700"/>
                </a:lnTo>
                <a:lnTo>
                  <a:pt x="605790" y="281940"/>
                </a:lnTo>
                <a:lnTo>
                  <a:pt x="638810" y="290830"/>
                </a:lnTo>
                <a:lnTo>
                  <a:pt x="638810" y="320040"/>
                </a:lnTo>
                <a:lnTo>
                  <a:pt x="820420" y="320040"/>
                </a:lnTo>
                <a:lnTo>
                  <a:pt x="820420" y="289560"/>
                </a:lnTo>
                <a:lnTo>
                  <a:pt x="850900" y="283210"/>
                </a:lnTo>
                <a:lnTo>
                  <a:pt x="850900" y="262890"/>
                </a:lnTo>
                <a:lnTo>
                  <a:pt x="927537" y="231140"/>
                </a:lnTo>
                <a:close/>
              </a:path>
              <a:path w="941070" h="342900">
                <a:moveTo>
                  <a:pt x="69850" y="128270"/>
                </a:moveTo>
                <a:lnTo>
                  <a:pt x="0" y="186690"/>
                </a:lnTo>
                <a:lnTo>
                  <a:pt x="60960" y="232410"/>
                </a:lnTo>
                <a:lnTo>
                  <a:pt x="927537" y="231140"/>
                </a:lnTo>
                <a:lnTo>
                  <a:pt x="936734" y="227330"/>
                </a:lnTo>
                <a:lnTo>
                  <a:pt x="847090" y="227330"/>
                </a:lnTo>
                <a:lnTo>
                  <a:pt x="847090" y="149860"/>
                </a:lnTo>
                <a:lnTo>
                  <a:pt x="88900" y="149860"/>
                </a:lnTo>
                <a:lnTo>
                  <a:pt x="69850" y="128270"/>
                </a:lnTo>
                <a:close/>
              </a:path>
              <a:path w="941070" h="342900">
                <a:moveTo>
                  <a:pt x="904240" y="207010"/>
                </a:moveTo>
                <a:lnTo>
                  <a:pt x="847090" y="227330"/>
                </a:lnTo>
                <a:lnTo>
                  <a:pt x="936734" y="227330"/>
                </a:lnTo>
                <a:lnTo>
                  <a:pt x="939800" y="226060"/>
                </a:lnTo>
                <a:lnTo>
                  <a:pt x="904240" y="207010"/>
                </a:lnTo>
                <a:close/>
              </a:path>
              <a:path w="941070" h="342900">
                <a:moveTo>
                  <a:pt x="941070" y="123190"/>
                </a:moveTo>
                <a:lnTo>
                  <a:pt x="847090" y="123190"/>
                </a:lnTo>
                <a:lnTo>
                  <a:pt x="905510" y="147320"/>
                </a:lnTo>
                <a:lnTo>
                  <a:pt x="905510" y="207010"/>
                </a:lnTo>
                <a:lnTo>
                  <a:pt x="941070" y="226060"/>
                </a:lnTo>
                <a:lnTo>
                  <a:pt x="941070" y="123190"/>
                </a:lnTo>
                <a:close/>
              </a:path>
              <a:path w="941070" h="342900">
                <a:moveTo>
                  <a:pt x="133350" y="128270"/>
                </a:moveTo>
                <a:lnTo>
                  <a:pt x="113030" y="149860"/>
                </a:lnTo>
                <a:lnTo>
                  <a:pt x="151130" y="149860"/>
                </a:lnTo>
                <a:lnTo>
                  <a:pt x="133350" y="128270"/>
                </a:lnTo>
                <a:close/>
              </a:path>
              <a:path w="941070" h="342900">
                <a:moveTo>
                  <a:pt x="232410" y="121920"/>
                </a:moveTo>
                <a:lnTo>
                  <a:pt x="227330" y="125730"/>
                </a:lnTo>
                <a:lnTo>
                  <a:pt x="175260" y="128270"/>
                </a:lnTo>
                <a:lnTo>
                  <a:pt x="158750" y="146050"/>
                </a:lnTo>
                <a:lnTo>
                  <a:pt x="151130" y="149860"/>
                </a:lnTo>
                <a:lnTo>
                  <a:pt x="262890" y="149860"/>
                </a:lnTo>
                <a:lnTo>
                  <a:pt x="232410" y="121920"/>
                </a:lnTo>
                <a:close/>
              </a:path>
              <a:path w="941070" h="342900">
                <a:moveTo>
                  <a:pt x="318770" y="128270"/>
                </a:moveTo>
                <a:lnTo>
                  <a:pt x="288290" y="149860"/>
                </a:lnTo>
                <a:lnTo>
                  <a:pt x="345440" y="149860"/>
                </a:lnTo>
                <a:lnTo>
                  <a:pt x="318770" y="128270"/>
                </a:lnTo>
                <a:close/>
              </a:path>
              <a:path w="941070" h="342900">
                <a:moveTo>
                  <a:pt x="820420" y="25400"/>
                </a:moveTo>
                <a:lnTo>
                  <a:pt x="640079" y="25400"/>
                </a:lnTo>
                <a:lnTo>
                  <a:pt x="640079" y="59690"/>
                </a:lnTo>
                <a:lnTo>
                  <a:pt x="608329" y="67310"/>
                </a:lnTo>
                <a:lnTo>
                  <a:pt x="608329" y="83820"/>
                </a:lnTo>
                <a:lnTo>
                  <a:pt x="542290" y="83820"/>
                </a:lnTo>
                <a:lnTo>
                  <a:pt x="542290" y="99060"/>
                </a:lnTo>
                <a:lnTo>
                  <a:pt x="464820" y="99060"/>
                </a:lnTo>
                <a:lnTo>
                  <a:pt x="464820" y="124460"/>
                </a:lnTo>
                <a:lnTo>
                  <a:pt x="407670" y="128270"/>
                </a:lnTo>
                <a:lnTo>
                  <a:pt x="373380" y="149860"/>
                </a:lnTo>
                <a:lnTo>
                  <a:pt x="847090" y="149860"/>
                </a:lnTo>
                <a:lnTo>
                  <a:pt x="847090" y="123190"/>
                </a:lnTo>
                <a:lnTo>
                  <a:pt x="941070" y="123190"/>
                </a:lnTo>
                <a:lnTo>
                  <a:pt x="850900" y="83820"/>
                </a:lnTo>
                <a:lnTo>
                  <a:pt x="850900" y="67310"/>
                </a:lnTo>
                <a:lnTo>
                  <a:pt x="829310" y="60960"/>
                </a:lnTo>
                <a:lnTo>
                  <a:pt x="820420" y="54610"/>
                </a:lnTo>
                <a:lnTo>
                  <a:pt x="820420" y="25400"/>
                </a:lnTo>
                <a:close/>
              </a:path>
              <a:path w="941070" h="342900">
                <a:moveTo>
                  <a:pt x="801370" y="0"/>
                </a:moveTo>
                <a:lnTo>
                  <a:pt x="669290" y="0"/>
                </a:lnTo>
                <a:lnTo>
                  <a:pt x="669290" y="25400"/>
                </a:lnTo>
                <a:lnTo>
                  <a:pt x="801370" y="25400"/>
                </a:lnTo>
                <a:lnTo>
                  <a:pt x="801370" y="0"/>
                </a:lnTo>
                <a:close/>
              </a:path>
            </a:pathLst>
          </a:custGeom>
          <a:solidFill>
            <a:srgbClr val="FF9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989322" y="5053329"/>
            <a:ext cx="943609" cy="345440"/>
          </a:xfrm>
          <a:custGeom>
            <a:avLst/>
            <a:gdLst/>
            <a:ahLst/>
            <a:cxnLst/>
            <a:rect l="l" t="t" r="r" b="b"/>
            <a:pathLst>
              <a:path w="943609" h="345439">
                <a:moveTo>
                  <a:pt x="933143" y="232410"/>
                </a:moveTo>
                <a:lnTo>
                  <a:pt x="463550" y="232410"/>
                </a:lnTo>
                <a:lnTo>
                  <a:pt x="463550" y="252730"/>
                </a:lnTo>
                <a:lnTo>
                  <a:pt x="534670" y="252730"/>
                </a:lnTo>
                <a:lnTo>
                  <a:pt x="539750" y="256540"/>
                </a:lnTo>
                <a:lnTo>
                  <a:pt x="539750" y="266700"/>
                </a:lnTo>
                <a:lnTo>
                  <a:pt x="607059" y="267970"/>
                </a:lnTo>
                <a:lnTo>
                  <a:pt x="607059" y="284480"/>
                </a:lnTo>
                <a:lnTo>
                  <a:pt x="640079" y="292100"/>
                </a:lnTo>
                <a:lnTo>
                  <a:pt x="640079" y="321310"/>
                </a:lnTo>
                <a:lnTo>
                  <a:pt x="668020" y="322580"/>
                </a:lnTo>
                <a:lnTo>
                  <a:pt x="668020" y="345440"/>
                </a:lnTo>
                <a:lnTo>
                  <a:pt x="800100" y="345440"/>
                </a:lnTo>
                <a:lnTo>
                  <a:pt x="800100" y="334010"/>
                </a:lnTo>
                <a:lnTo>
                  <a:pt x="801370" y="322580"/>
                </a:lnTo>
                <a:lnTo>
                  <a:pt x="822959" y="322580"/>
                </a:lnTo>
                <a:lnTo>
                  <a:pt x="822959" y="290830"/>
                </a:lnTo>
                <a:lnTo>
                  <a:pt x="853439" y="284480"/>
                </a:lnTo>
                <a:lnTo>
                  <a:pt x="853439" y="265430"/>
                </a:lnTo>
                <a:lnTo>
                  <a:pt x="933143" y="232410"/>
                </a:lnTo>
                <a:close/>
              </a:path>
              <a:path w="943609" h="345439">
                <a:moveTo>
                  <a:pt x="69850" y="129540"/>
                </a:moveTo>
                <a:lnTo>
                  <a:pt x="0" y="187960"/>
                </a:lnTo>
                <a:lnTo>
                  <a:pt x="60959" y="234950"/>
                </a:lnTo>
                <a:lnTo>
                  <a:pt x="933143" y="232410"/>
                </a:lnTo>
                <a:lnTo>
                  <a:pt x="939274" y="229870"/>
                </a:lnTo>
                <a:lnTo>
                  <a:pt x="849629" y="229870"/>
                </a:lnTo>
                <a:lnTo>
                  <a:pt x="849629" y="151130"/>
                </a:lnTo>
                <a:lnTo>
                  <a:pt x="90169" y="151130"/>
                </a:lnTo>
                <a:lnTo>
                  <a:pt x="69850" y="129540"/>
                </a:lnTo>
                <a:close/>
              </a:path>
              <a:path w="943609" h="345439">
                <a:moveTo>
                  <a:pt x="906779" y="208280"/>
                </a:moveTo>
                <a:lnTo>
                  <a:pt x="849629" y="229870"/>
                </a:lnTo>
                <a:lnTo>
                  <a:pt x="939274" y="229870"/>
                </a:lnTo>
                <a:lnTo>
                  <a:pt x="942339" y="228600"/>
                </a:lnTo>
                <a:lnTo>
                  <a:pt x="906779" y="208280"/>
                </a:lnTo>
                <a:close/>
              </a:path>
              <a:path w="943609" h="345439">
                <a:moveTo>
                  <a:pt x="943609" y="124460"/>
                </a:moveTo>
                <a:lnTo>
                  <a:pt x="849629" y="124460"/>
                </a:lnTo>
                <a:lnTo>
                  <a:pt x="906779" y="147320"/>
                </a:lnTo>
                <a:lnTo>
                  <a:pt x="906779" y="208280"/>
                </a:lnTo>
                <a:lnTo>
                  <a:pt x="943609" y="228600"/>
                </a:lnTo>
                <a:lnTo>
                  <a:pt x="943609" y="124460"/>
                </a:lnTo>
                <a:close/>
              </a:path>
              <a:path w="943609" h="345439">
                <a:moveTo>
                  <a:pt x="133350" y="129540"/>
                </a:moveTo>
                <a:lnTo>
                  <a:pt x="113029" y="151130"/>
                </a:lnTo>
                <a:lnTo>
                  <a:pt x="152400" y="151130"/>
                </a:lnTo>
                <a:lnTo>
                  <a:pt x="133350" y="129540"/>
                </a:lnTo>
                <a:close/>
              </a:path>
              <a:path w="943609" h="345439">
                <a:moveTo>
                  <a:pt x="232409" y="124460"/>
                </a:moveTo>
                <a:lnTo>
                  <a:pt x="227329" y="125730"/>
                </a:lnTo>
                <a:lnTo>
                  <a:pt x="176529" y="129540"/>
                </a:lnTo>
                <a:lnTo>
                  <a:pt x="160019" y="147320"/>
                </a:lnTo>
                <a:lnTo>
                  <a:pt x="152400" y="151130"/>
                </a:lnTo>
                <a:lnTo>
                  <a:pt x="262889" y="151130"/>
                </a:lnTo>
                <a:lnTo>
                  <a:pt x="232409" y="124460"/>
                </a:lnTo>
                <a:close/>
              </a:path>
              <a:path w="943609" h="345439">
                <a:moveTo>
                  <a:pt x="318769" y="129540"/>
                </a:moveTo>
                <a:lnTo>
                  <a:pt x="288289" y="151130"/>
                </a:lnTo>
                <a:lnTo>
                  <a:pt x="346709" y="151130"/>
                </a:lnTo>
                <a:lnTo>
                  <a:pt x="318769" y="129540"/>
                </a:lnTo>
                <a:close/>
              </a:path>
              <a:path w="943609" h="345439">
                <a:moveTo>
                  <a:pt x="803909" y="0"/>
                </a:moveTo>
                <a:lnTo>
                  <a:pt x="670559" y="0"/>
                </a:lnTo>
                <a:lnTo>
                  <a:pt x="670559" y="26670"/>
                </a:lnTo>
                <a:lnTo>
                  <a:pt x="642620" y="26670"/>
                </a:lnTo>
                <a:lnTo>
                  <a:pt x="642620" y="60960"/>
                </a:lnTo>
                <a:lnTo>
                  <a:pt x="610870" y="68580"/>
                </a:lnTo>
                <a:lnTo>
                  <a:pt x="610870" y="85090"/>
                </a:lnTo>
                <a:lnTo>
                  <a:pt x="542289" y="85090"/>
                </a:lnTo>
                <a:lnTo>
                  <a:pt x="542289" y="100330"/>
                </a:lnTo>
                <a:lnTo>
                  <a:pt x="466089" y="100330"/>
                </a:lnTo>
                <a:lnTo>
                  <a:pt x="466089" y="125730"/>
                </a:lnTo>
                <a:lnTo>
                  <a:pt x="408939" y="129540"/>
                </a:lnTo>
                <a:lnTo>
                  <a:pt x="373379" y="151130"/>
                </a:lnTo>
                <a:lnTo>
                  <a:pt x="849629" y="151130"/>
                </a:lnTo>
                <a:lnTo>
                  <a:pt x="849629" y="124460"/>
                </a:lnTo>
                <a:lnTo>
                  <a:pt x="943609" y="124460"/>
                </a:lnTo>
                <a:lnTo>
                  <a:pt x="853439" y="85090"/>
                </a:lnTo>
                <a:lnTo>
                  <a:pt x="853439" y="68580"/>
                </a:lnTo>
                <a:lnTo>
                  <a:pt x="831850" y="60960"/>
                </a:lnTo>
                <a:lnTo>
                  <a:pt x="822959" y="54610"/>
                </a:lnTo>
                <a:lnTo>
                  <a:pt x="822959" y="25400"/>
                </a:lnTo>
                <a:lnTo>
                  <a:pt x="803909" y="25400"/>
                </a:lnTo>
                <a:lnTo>
                  <a:pt x="803909" y="0"/>
                </a:lnTo>
                <a:close/>
              </a:path>
            </a:pathLst>
          </a:custGeom>
          <a:solidFill>
            <a:srgbClr val="BE7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939290" y="2255520"/>
            <a:ext cx="473709" cy="534670"/>
          </a:xfrm>
          <a:custGeom>
            <a:avLst/>
            <a:gdLst/>
            <a:ahLst/>
            <a:cxnLst/>
            <a:rect l="l" t="t" r="r" b="b"/>
            <a:pathLst>
              <a:path w="473710" h="534669">
                <a:moveTo>
                  <a:pt x="16510" y="0"/>
                </a:moveTo>
                <a:lnTo>
                  <a:pt x="8890" y="7619"/>
                </a:lnTo>
                <a:lnTo>
                  <a:pt x="0" y="13969"/>
                </a:lnTo>
                <a:lnTo>
                  <a:pt x="457200" y="534669"/>
                </a:lnTo>
                <a:lnTo>
                  <a:pt x="464820" y="527050"/>
                </a:lnTo>
                <a:lnTo>
                  <a:pt x="473710" y="519429"/>
                </a:lnTo>
                <a:lnTo>
                  <a:pt x="165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366009" y="2745739"/>
            <a:ext cx="78741" cy="82550"/>
          </a:xfrm>
          <a:custGeom>
            <a:avLst/>
            <a:gdLst/>
            <a:ahLst/>
            <a:cxnLst/>
            <a:rect l="l" t="t" r="r" b="b"/>
            <a:pathLst>
              <a:path w="78739" h="82550">
                <a:moveTo>
                  <a:pt x="57150" y="0"/>
                </a:moveTo>
                <a:lnTo>
                  <a:pt x="0" y="50800"/>
                </a:lnTo>
                <a:lnTo>
                  <a:pt x="78739" y="82550"/>
                </a:lnTo>
                <a:lnTo>
                  <a:pt x="571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805939" y="3097531"/>
            <a:ext cx="629920" cy="603250"/>
          </a:xfrm>
          <a:custGeom>
            <a:avLst/>
            <a:gdLst/>
            <a:ahLst/>
            <a:cxnLst/>
            <a:rect l="l" t="t" r="r" b="b"/>
            <a:pathLst>
              <a:path w="629919" h="603250">
                <a:moveTo>
                  <a:pt x="617220" y="0"/>
                </a:moveTo>
                <a:lnTo>
                  <a:pt x="0" y="590550"/>
                </a:lnTo>
                <a:lnTo>
                  <a:pt x="12700" y="603250"/>
                </a:lnTo>
                <a:lnTo>
                  <a:pt x="629920" y="13970"/>
                </a:lnTo>
                <a:lnTo>
                  <a:pt x="623570" y="6350"/>
                </a:lnTo>
                <a:lnTo>
                  <a:pt x="617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767839" y="3656329"/>
            <a:ext cx="81280" cy="80010"/>
          </a:xfrm>
          <a:custGeom>
            <a:avLst/>
            <a:gdLst/>
            <a:ahLst/>
            <a:cxnLst/>
            <a:rect l="l" t="t" r="r" b="b"/>
            <a:pathLst>
              <a:path w="81280" h="80010">
                <a:moveTo>
                  <a:pt x="29210" y="0"/>
                </a:moveTo>
                <a:lnTo>
                  <a:pt x="0" y="80010"/>
                </a:lnTo>
                <a:lnTo>
                  <a:pt x="81280" y="54610"/>
                </a:lnTo>
                <a:lnTo>
                  <a:pt x="292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3335022" y="3345433"/>
            <a:ext cx="1425575" cy="290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2533" marR="5078" indent="-69836">
              <a:lnSpc>
                <a:spcPts val="1110"/>
              </a:lnSpc>
            </a:pPr>
            <a:r>
              <a:rPr sz="1000" b="1" dirty="0">
                <a:latin typeface="Arial"/>
                <a:cs typeface="Arial"/>
              </a:rPr>
              <a:t>- </a:t>
            </a:r>
            <a:r>
              <a:rPr sz="1000" b="1" spc="-10" dirty="0">
                <a:latin typeface="Arial"/>
                <a:cs typeface="Arial"/>
              </a:rPr>
              <a:t>encrypt message </a:t>
            </a:r>
            <a:r>
              <a:rPr sz="1000" b="1" dirty="0">
                <a:latin typeface="Arial"/>
                <a:cs typeface="Arial"/>
              </a:rPr>
              <a:t>with  </a:t>
            </a:r>
            <a:r>
              <a:rPr sz="1000" b="1" spc="-10" dirty="0">
                <a:latin typeface="Arial"/>
                <a:cs typeface="Arial"/>
              </a:rPr>
              <a:t>symmetric key</a:t>
            </a:r>
            <a:r>
              <a:rPr sz="1000" b="1" spc="-55" dirty="0">
                <a:latin typeface="Arial"/>
                <a:cs typeface="Arial"/>
              </a:rPr>
              <a:t> </a:t>
            </a:r>
            <a:r>
              <a:rPr sz="1000" b="1" spc="-6" dirty="0">
                <a:latin typeface="Arial"/>
                <a:cs typeface="Arial"/>
              </a:rPr>
              <a:t>(PC)</a:t>
            </a:r>
            <a:endParaRPr sz="100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818131" y="3967479"/>
            <a:ext cx="146240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b="1" spc="-6" dirty="0">
                <a:latin typeface="Arial"/>
                <a:cs typeface="Arial"/>
              </a:rPr>
              <a:t>Encrypted</a:t>
            </a:r>
            <a:r>
              <a:rPr sz="1200" b="1" spc="-69" dirty="0">
                <a:latin typeface="Arial"/>
                <a:cs typeface="Arial"/>
              </a:rPr>
              <a:t> </a:t>
            </a:r>
            <a:r>
              <a:rPr sz="1200" b="1" spc="-6" dirty="0">
                <a:latin typeface="Arial"/>
                <a:cs typeface="Arial"/>
              </a:rPr>
              <a:t>message</a:t>
            </a:r>
            <a:endParaRPr sz="120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464312" y="3856990"/>
            <a:ext cx="69532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b="1" dirty="0">
                <a:latin typeface="Arial"/>
                <a:cs typeface="Arial"/>
              </a:rPr>
              <a:t>$</a:t>
            </a:r>
            <a:r>
              <a:rPr sz="1200" b="1" spc="6" dirty="0">
                <a:latin typeface="Arial"/>
                <a:cs typeface="Arial"/>
              </a:rPr>
              <a:t>@</a:t>
            </a:r>
            <a:r>
              <a:rPr sz="1200" b="1" spc="-6" dirty="0">
                <a:latin typeface="Arial"/>
                <a:cs typeface="Arial"/>
              </a:rPr>
              <a:t>/</a:t>
            </a:r>
            <a:r>
              <a:rPr sz="1200" b="1" spc="-10" dirty="0">
                <a:latin typeface="Arial"/>
                <a:cs typeface="Arial"/>
              </a:rPr>
              <a:t>!&amp;</a:t>
            </a:r>
            <a:r>
              <a:rPr sz="1200" b="1" spc="6" dirty="0">
                <a:latin typeface="Arial"/>
                <a:cs typeface="Arial"/>
              </a:rPr>
              <a:t>@</a:t>
            </a:r>
            <a:r>
              <a:rPr sz="1200" b="1" dirty="0">
                <a:latin typeface="Arial"/>
                <a:cs typeface="Arial"/>
              </a:rPr>
              <a:t>#</a:t>
            </a:r>
            <a:endParaRPr sz="1200">
              <a:latin typeface="Arial"/>
              <a:cs typeface="Arial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423152" y="3255011"/>
            <a:ext cx="1198879" cy="6896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8025130" y="2498343"/>
            <a:ext cx="144272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2533" marR="5078" indent="-69836">
              <a:lnSpc>
                <a:spcPts val="1110"/>
              </a:lnSpc>
            </a:pPr>
            <a:r>
              <a:rPr sz="1000" b="1" dirty="0">
                <a:latin typeface="Arial"/>
                <a:cs typeface="Arial"/>
              </a:rPr>
              <a:t>- </a:t>
            </a:r>
            <a:r>
              <a:rPr sz="1000" b="1" spc="-6" dirty="0">
                <a:latin typeface="Arial"/>
                <a:cs typeface="Arial"/>
              </a:rPr>
              <a:t>unwrap document</a:t>
            </a:r>
            <a:r>
              <a:rPr sz="1000" b="1" spc="-69" dirty="0">
                <a:latin typeface="Arial"/>
                <a:cs typeface="Arial"/>
              </a:rPr>
              <a:t> </a:t>
            </a:r>
            <a:r>
              <a:rPr sz="1000" b="1" spc="-6" dirty="0">
                <a:latin typeface="Arial"/>
                <a:cs typeface="Arial"/>
              </a:rPr>
              <a:t>key  </a:t>
            </a:r>
            <a:r>
              <a:rPr sz="1000" b="1" dirty="0">
                <a:latin typeface="Arial"/>
                <a:cs typeface="Arial"/>
              </a:rPr>
              <a:t>with </a:t>
            </a:r>
            <a:r>
              <a:rPr sz="1000" b="1" spc="-6" dirty="0">
                <a:latin typeface="Arial"/>
                <a:cs typeface="Arial"/>
              </a:rPr>
              <a:t>the </a:t>
            </a:r>
            <a:r>
              <a:rPr sz="1000" b="1" spc="-10" dirty="0">
                <a:latin typeface="Arial"/>
                <a:cs typeface="Arial"/>
              </a:rPr>
              <a:t>receiver’s  </a:t>
            </a:r>
            <a:r>
              <a:rPr sz="1000" b="1" spc="-6" dirty="0">
                <a:latin typeface="Arial"/>
                <a:cs typeface="Arial"/>
              </a:rPr>
              <a:t>private</a:t>
            </a:r>
            <a:r>
              <a:rPr sz="1000" b="1" spc="-90" dirty="0">
                <a:latin typeface="Arial"/>
                <a:cs typeface="Arial"/>
              </a:rPr>
              <a:t> </a:t>
            </a:r>
            <a:r>
              <a:rPr sz="1000" b="1" spc="-6" dirty="0">
                <a:latin typeface="Arial"/>
                <a:cs typeface="Arial"/>
              </a:rPr>
              <a:t>key</a:t>
            </a:r>
            <a:endParaRPr sz="1000">
              <a:latin typeface="Arial"/>
              <a:cs typeface="Arial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7273290" y="2424431"/>
            <a:ext cx="314960" cy="798830"/>
          </a:xfrm>
          <a:custGeom>
            <a:avLst/>
            <a:gdLst/>
            <a:ahLst/>
            <a:cxnLst/>
            <a:rect l="l" t="t" r="r" b="b"/>
            <a:pathLst>
              <a:path w="314959" h="798830">
                <a:moveTo>
                  <a:pt x="208279" y="0"/>
                </a:moveTo>
                <a:lnTo>
                  <a:pt x="113029" y="0"/>
                </a:lnTo>
                <a:lnTo>
                  <a:pt x="76200" y="77470"/>
                </a:lnTo>
                <a:lnTo>
                  <a:pt x="62229" y="77470"/>
                </a:lnTo>
                <a:lnTo>
                  <a:pt x="55879" y="95250"/>
                </a:lnTo>
                <a:lnTo>
                  <a:pt x="49529" y="101600"/>
                </a:lnTo>
                <a:lnTo>
                  <a:pt x="22859" y="101600"/>
                </a:lnTo>
                <a:lnTo>
                  <a:pt x="22859" y="118110"/>
                </a:lnTo>
                <a:lnTo>
                  <a:pt x="0" y="118110"/>
                </a:lnTo>
                <a:lnTo>
                  <a:pt x="0" y="231140"/>
                </a:lnTo>
                <a:lnTo>
                  <a:pt x="22859" y="231140"/>
                </a:lnTo>
                <a:lnTo>
                  <a:pt x="22859" y="255270"/>
                </a:lnTo>
                <a:lnTo>
                  <a:pt x="54609" y="255270"/>
                </a:lnTo>
                <a:lnTo>
                  <a:pt x="60959" y="281940"/>
                </a:lnTo>
                <a:lnTo>
                  <a:pt x="76200" y="281940"/>
                </a:lnTo>
                <a:lnTo>
                  <a:pt x="76200" y="339090"/>
                </a:lnTo>
                <a:lnTo>
                  <a:pt x="91439" y="339090"/>
                </a:lnTo>
                <a:lnTo>
                  <a:pt x="91439" y="403860"/>
                </a:lnTo>
                <a:lnTo>
                  <a:pt x="114300" y="403860"/>
                </a:lnTo>
                <a:lnTo>
                  <a:pt x="118109" y="453390"/>
                </a:lnTo>
                <a:lnTo>
                  <a:pt x="137159" y="482600"/>
                </a:lnTo>
                <a:lnTo>
                  <a:pt x="137159" y="505460"/>
                </a:lnTo>
                <a:lnTo>
                  <a:pt x="116839" y="528320"/>
                </a:lnTo>
                <a:lnTo>
                  <a:pt x="137159" y="554990"/>
                </a:lnTo>
                <a:lnTo>
                  <a:pt x="137159" y="576580"/>
                </a:lnTo>
                <a:lnTo>
                  <a:pt x="111759" y="601980"/>
                </a:lnTo>
                <a:lnTo>
                  <a:pt x="114300" y="605790"/>
                </a:lnTo>
                <a:lnTo>
                  <a:pt x="116839" y="650240"/>
                </a:lnTo>
                <a:lnTo>
                  <a:pt x="133350" y="664210"/>
                </a:lnTo>
                <a:lnTo>
                  <a:pt x="137159" y="670560"/>
                </a:lnTo>
                <a:lnTo>
                  <a:pt x="118109" y="685800"/>
                </a:lnTo>
                <a:lnTo>
                  <a:pt x="137159" y="703580"/>
                </a:lnTo>
                <a:lnTo>
                  <a:pt x="137159" y="723900"/>
                </a:lnTo>
                <a:lnTo>
                  <a:pt x="118109" y="740410"/>
                </a:lnTo>
                <a:lnTo>
                  <a:pt x="171450" y="798830"/>
                </a:lnTo>
                <a:lnTo>
                  <a:pt x="213359" y="748030"/>
                </a:lnTo>
                <a:lnTo>
                  <a:pt x="212089" y="407670"/>
                </a:lnTo>
                <a:lnTo>
                  <a:pt x="229869" y="407670"/>
                </a:lnTo>
                <a:lnTo>
                  <a:pt x="229869" y="350520"/>
                </a:lnTo>
                <a:lnTo>
                  <a:pt x="233679" y="341630"/>
                </a:lnTo>
                <a:lnTo>
                  <a:pt x="242569" y="341630"/>
                </a:lnTo>
                <a:lnTo>
                  <a:pt x="243839" y="285750"/>
                </a:lnTo>
                <a:lnTo>
                  <a:pt x="259079" y="284480"/>
                </a:lnTo>
                <a:lnTo>
                  <a:pt x="266700" y="257810"/>
                </a:lnTo>
                <a:lnTo>
                  <a:pt x="293369" y="257810"/>
                </a:lnTo>
                <a:lnTo>
                  <a:pt x="293369" y="233680"/>
                </a:lnTo>
                <a:lnTo>
                  <a:pt x="314959" y="233680"/>
                </a:lnTo>
                <a:lnTo>
                  <a:pt x="314959" y="121920"/>
                </a:lnTo>
                <a:lnTo>
                  <a:pt x="304800" y="121920"/>
                </a:lnTo>
                <a:lnTo>
                  <a:pt x="294639" y="120650"/>
                </a:lnTo>
                <a:lnTo>
                  <a:pt x="293369" y="102870"/>
                </a:lnTo>
                <a:lnTo>
                  <a:pt x="265429" y="102870"/>
                </a:lnTo>
                <a:lnTo>
                  <a:pt x="259714" y="80010"/>
                </a:lnTo>
                <a:lnTo>
                  <a:pt x="113029" y="80010"/>
                </a:lnTo>
                <a:lnTo>
                  <a:pt x="134619" y="30480"/>
                </a:lnTo>
                <a:lnTo>
                  <a:pt x="190023" y="30480"/>
                </a:lnTo>
                <a:lnTo>
                  <a:pt x="197167" y="19049"/>
                </a:lnTo>
                <a:lnTo>
                  <a:pt x="208279" y="0"/>
                </a:lnTo>
                <a:close/>
              </a:path>
              <a:path w="314959" h="798830">
                <a:moveTo>
                  <a:pt x="208279" y="1270"/>
                </a:moveTo>
                <a:lnTo>
                  <a:pt x="197167" y="19049"/>
                </a:lnTo>
                <a:lnTo>
                  <a:pt x="190500" y="30480"/>
                </a:lnTo>
                <a:lnTo>
                  <a:pt x="190023" y="30480"/>
                </a:lnTo>
                <a:lnTo>
                  <a:pt x="189229" y="31750"/>
                </a:lnTo>
                <a:lnTo>
                  <a:pt x="209550" y="80010"/>
                </a:lnTo>
                <a:lnTo>
                  <a:pt x="259714" y="80010"/>
                </a:lnTo>
                <a:lnTo>
                  <a:pt x="259079" y="77470"/>
                </a:lnTo>
                <a:lnTo>
                  <a:pt x="241300" y="76200"/>
                </a:lnTo>
                <a:lnTo>
                  <a:pt x="208279" y="1270"/>
                </a:lnTo>
                <a:close/>
              </a:path>
            </a:pathLst>
          </a:custGeom>
          <a:solidFill>
            <a:srgbClr val="FCE4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273290" y="2424431"/>
            <a:ext cx="314960" cy="798830"/>
          </a:xfrm>
          <a:custGeom>
            <a:avLst/>
            <a:gdLst/>
            <a:ahLst/>
            <a:cxnLst/>
            <a:rect l="l" t="t" r="r" b="b"/>
            <a:pathLst>
              <a:path w="314959" h="798830">
                <a:moveTo>
                  <a:pt x="113029" y="0"/>
                </a:moveTo>
                <a:lnTo>
                  <a:pt x="208279" y="0"/>
                </a:lnTo>
                <a:lnTo>
                  <a:pt x="190500" y="30480"/>
                </a:lnTo>
                <a:lnTo>
                  <a:pt x="134619" y="30480"/>
                </a:lnTo>
                <a:lnTo>
                  <a:pt x="113029" y="80010"/>
                </a:lnTo>
                <a:lnTo>
                  <a:pt x="209550" y="80010"/>
                </a:lnTo>
                <a:lnTo>
                  <a:pt x="189229" y="31750"/>
                </a:lnTo>
                <a:lnTo>
                  <a:pt x="208279" y="1270"/>
                </a:lnTo>
                <a:lnTo>
                  <a:pt x="241300" y="76200"/>
                </a:lnTo>
                <a:lnTo>
                  <a:pt x="259079" y="77470"/>
                </a:lnTo>
                <a:lnTo>
                  <a:pt x="265429" y="102870"/>
                </a:lnTo>
                <a:lnTo>
                  <a:pt x="293369" y="102870"/>
                </a:lnTo>
                <a:lnTo>
                  <a:pt x="294639" y="120650"/>
                </a:lnTo>
                <a:lnTo>
                  <a:pt x="304800" y="121920"/>
                </a:lnTo>
                <a:lnTo>
                  <a:pt x="314959" y="121920"/>
                </a:lnTo>
                <a:lnTo>
                  <a:pt x="314959" y="233680"/>
                </a:lnTo>
                <a:lnTo>
                  <a:pt x="293369" y="233680"/>
                </a:lnTo>
                <a:lnTo>
                  <a:pt x="293369" y="257810"/>
                </a:lnTo>
                <a:lnTo>
                  <a:pt x="266700" y="257810"/>
                </a:lnTo>
                <a:lnTo>
                  <a:pt x="259079" y="284480"/>
                </a:lnTo>
                <a:lnTo>
                  <a:pt x="243839" y="285750"/>
                </a:lnTo>
                <a:lnTo>
                  <a:pt x="242569" y="341630"/>
                </a:lnTo>
                <a:lnTo>
                  <a:pt x="233679" y="341630"/>
                </a:lnTo>
                <a:lnTo>
                  <a:pt x="229869" y="350520"/>
                </a:lnTo>
                <a:lnTo>
                  <a:pt x="229869" y="407670"/>
                </a:lnTo>
                <a:lnTo>
                  <a:pt x="212089" y="407670"/>
                </a:lnTo>
                <a:lnTo>
                  <a:pt x="213359" y="748030"/>
                </a:lnTo>
                <a:lnTo>
                  <a:pt x="171450" y="798830"/>
                </a:lnTo>
                <a:lnTo>
                  <a:pt x="118109" y="740410"/>
                </a:lnTo>
                <a:lnTo>
                  <a:pt x="137159" y="723900"/>
                </a:lnTo>
                <a:lnTo>
                  <a:pt x="137159" y="703580"/>
                </a:lnTo>
                <a:lnTo>
                  <a:pt x="118109" y="685800"/>
                </a:lnTo>
                <a:lnTo>
                  <a:pt x="137159" y="670560"/>
                </a:lnTo>
                <a:lnTo>
                  <a:pt x="133350" y="664210"/>
                </a:lnTo>
                <a:lnTo>
                  <a:pt x="116839" y="650240"/>
                </a:lnTo>
                <a:lnTo>
                  <a:pt x="114300" y="605790"/>
                </a:lnTo>
                <a:lnTo>
                  <a:pt x="111759" y="601980"/>
                </a:lnTo>
                <a:lnTo>
                  <a:pt x="137159" y="576580"/>
                </a:lnTo>
                <a:lnTo>
                  <a:pt x="137159" y="554990"/>
                </a:lnTo>
                <a:lnTo>
                  <a:pt x="116839" y="528320"/>
                </a:lnTo>
                <a:lnTo>
                  <a:pt x="137159" y="505460"/>
                </a:lnTo>
                <a:lnTo>
                  <a:pt x="137159" y="482600"/>
                </a:lnTo>
                <a:lnTo>
                  <a:pt x="118109" y="453390"/>
                </a:lnTo>
                <a:lnTo>
                  <a:pt x="114300" y="403860"/>
                </a:lnTo>
                <a:lnTo>
                  <a:pt x="91439" y="403860"/>
                </a:lnTo>
                <a:lnTo>
                  <a:pt x="91439" y="339090"/>
                </a:lnTo>
                <a:lnTo>
                  <a:pt x="76200" y="339090"/>
                </a:lnTo>
                <a:lnTo>
                  <a:pt x="76200" y="281940"/>
                </a:lnTo>
                <a:lnTo>
                  <a:pt x="60959" y="281940"/>
                </a:lnTo>
                <a:lnTo>
                  <a:pt x="54609" y="255270"/>
                </a:lnTo>
                <a:lnTo>
                  <a:pt x="22859" y="255270"/>
                </a:lnTo>
                <a:lnTo>
                  <a:pt x="22859" y="231140"/>
                </a:lnTo>
                <a:lnTo>
                  <a:pt x="0" y="231140"/>
                </a:lnTo>
                <a:lnTo>
                  <a:pt x="0" y="118110"/>
                </a:lnTo>
                <a:lnTo>
                  <a:pt x="22859" y="118110"/>
                </a:lnTo>
                <a:lnTo>
                  <a:pt x="22859" y="101600"/>
                </a:lnTo>
                <a:lnTo>
                  <a:pt x="49529" y="101600"/>
                </a:lnTo>
                <a:lnTo>
                  <a:pt x="55879" y="95250"/>
                </a:lnTo>
                <a:lnTo>
                  <a:pt x="62229" y="77470"/>
                </a:lnTo>
                <a:lnTo>
                  <a:pt x="76200" y="77470"/>
                </a:lnTo>
                <a:lnTo>
                  <a:pt x="113029" y="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564119" y="2833370"/>
            <a:ext cx="274320" cy="313690"/>
          </a:xfrm>
          <a:custGeom>
            <a:avLst/>
            <a:gdLst/>
            <a:ahLst/>
            <a:cxnLst/>
            <a:rect l="l" t="t" r="r" b="b"/>
            <a:pathLst>
              <a:path w="274320" h="313689">
                <a:moveTo>
                  <a:pt x="15239" y="0"/>
                </a:moveTo>
                <a:lnTo>
                  <a:pt x="0" y="12700"/>
                </a:lnTo>
                <a:lnTo>
                  <a:pt x="260350" y="313689"/>
                </a:lnTo>
                <a:lnTo>
                  <a:pt x="266700" y="307339"/>
                </a:lnTo>
                <a:lnTo>
                  <a:pt x="274320" y="300989"/>
                </a:lnTo>
                <a:lnTo>
                  <a:pt x="15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792718" y="3103881"/>
            <a:ext cx="78741" cy="82550"/>
          </a:xfrm>
          <a:custGeom>
            <a:avLst/>
            <a:gdLst/>
            <a:ahLst/>
            <a:cxnLst/>
            <a:rect l="l" t="t" r="r" b="b"/>
            <a:pathLst>
              <a:path w="78740" h="82550">
                <a:moveTo>
                  <a:pt x="57150" y="0"/>
                </a:moveTo>
                <a:lnTo>
                  <a:pt x="0" y="49530"/>
                </a:lnTo>
                <a:lnTo>
                  <a:pt x="78739" y="82550"/>
                </a:lnTo>
                <a:lnTo>
                  <a:pt x="571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891019" y="2142491"/>
            <a:ext cx="274320" cy="312420"/>
          </a:xfrm>
          <a:custGeom>
            <a:avLst/>
            <a:gdLst/>
            <a:ahLst/>
            <a:cxnLst/>
            <a:rect l="l" t="t" r="r" b="b"/>
            <a:pathLst>
              <a:path w="274320" h="312419">
                <a:moveTo>
                  <a:pt x="13970" y="0"/>
                </a:moveTo>
                <a:lnTo>
                  <a:pt x="7620" y="6350"/>
                </a:lnTo>
                <a:lnTo>
                  <a:pt x="0" y="12700"/>
                </a:lnTo>
                <a:lnTo>
                  <a:pt x="259079" y="312420"/>
                </a:lnTo>
                <a:lnTo>
                  <a:pt x="266700" y="306070"/>
                </a:lnTo>
                <a:lnTo>
                  <a:pt x="274320" y="300989"/>
                </a:lnTo>
                <a:lnTo>
                  <a:pt x="139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119619" y="2413000"/>
            <a:ext cx="77470" cy="81280"/>
          </a:xfrm>
          <a:custGeom>
            <a:avLst/>
            <a:gdLst/>
            <a:ahLst/>
            <a:cxnLst/>
            <a:rect l="l" t="t" r="r" b="b"/>
            <a:pathLst>
              <a:path w="77470" h="81280">
                <a:moveTo>
                  <a:pt x="57150" y="0"/>
                </a:moveTo>
                <a:lnTo>
                  <a:pt x="0" y="49529"/>
                </a:lnTo>
                <a:lnTo>
                  <a:pt x="77470" y="81279"/>
                </a:lnTo>
                <a:lnTo>
                  <a:pt x="571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695690" y="2848612"/>
            <a:ext cx="718820" cy="702310"/>
          </a:xfrm>
          <a:custGeom>
            <a:avLst/>
            <a:gdLst/>
            <a:ahLst/>
            <a:cxnLst/>
            <a:rect l="l" t="t" r="r" b="b"/>
            <a:pathLst>
              <a:path w="718820" h="702310">
                <a:moveTo>
                  <a:pt x="706119" y="0"/>
                </a:moveTo>
                <a:lnTo>
                  <a:pt x="0" y="688339"/>
                </a:lnTo>
                <a:lnTo>
                  <a:pt x="6350" y="694689"/>
                </a:lnTo>
                <a:lnTo>
                  <a:pt x="12700" y="702310"/>
                </a:lnTo>
                <a:lnTo>
                  <a:pt x="718819" y="13969"/>
                </a:lnTo>
                <a:lnTo>
                  <a:pt x="712469" y="7619"/>
                </a:lnTo>
                <a:lnTo>
                  <a:pt x="7061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658859" y="3505200"/>
            <a:ext cx="80010" cy="80010"/>
          </a:xfrm>
          <a:custGeom>
            <a:avLst/>
            <a:gdLst/>
            <a:ahLst/>
            <a:cxnLst/>
            <a:rect l="l" t="t" r="r" b="b"/>
            <a:pathLst>
              <a:path w="80009" h="80010">
                <a:moveTo>
                  <a:pt x="27940" y="0"/>
                </a:moveTo>
                <a:lnTo>
                  <a:pt x="0" y="80010"/>
                </a:lnTo>
                <a:lnTo>
                  <a:pt x="80010" y="54610"/>
                </a:lnTo>
                <a:lnTo>
                  <a:pt x="279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7368539" y="5021580"/>
            <a:ext cx="1619251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155"/>
              </a:lnSpc>
            </a:pPr>
            <a:r>
              <a:rPr sz="1000" b="1" dirty="0">
                <a:latin typeface="Arial"/>
                <a:cs typeface="Arial"/>
              </a:rPr>
              <a:t>- </a:t>
            </a:r>
            <a:r>
              <a:rPr sz="1000" b="1" spc="-10" dirty="0">
                <a:latin typeface="Arial"/>
                <a:cs typeface="Arial"/>
              </a:rPr>
              <a:t>decrypt</a:t>
            </a:r>
            <a:r>
              <a:rPr sz="1000" b="1" spc="-80" dirty="0">
                <a:latin typeface="Arial"/>
                <a:cs typeface="Arial"/>
              </a:rPr>
              <a:t> </a:t>
            </a:r>
            <a:r>
              <a:rPr sz="1000" b="1" spc="-6" dirty="0">
                <a:latin typeface="Arial"/>
                <a:cs typeface="Arial"/>
              </a:rPr>
              <a:t>message</a:t>
            </a:r>
            <a:endParaRPr sz="1000">
              <a:latin typeface="Arial"/>
              <a:cs typeface="Arial"/>
            </a:endParaRPr>
          </a:p>
          <a:p>
            <a:pPr marL="82533">
              <a:lnSpc>
                <a:spcPts val="1155"/>
              </a:lnSpc>
            </a:pPr>
            <a:r>
              <a:rPr sz="1000" b="1" dirty="0">
                <a:latin typeface="Arial"/>
                <a:cs typeface="Arial"/>
              </a:rPr>
              <a:t>with " </a:t>
            </a:r>
            <a:r>
              <a:rPr sz="1000" b="1" spc="-10" dirty="0">
                <a:latin typeface="Arial"/>
                <a:cs typeface="Arial"/>
              </a:rPr>
              <a:t>sym </a:t>
            </a:r>
            <a:r>
              <a:rPr sz="1000" b="1" spc="-6" dirty="0">
                <a:latin typeface="Arial"/>
                <a:cs typeface="Arial"/>
              </a:rPr>
              <a:t>document</a:t>
            </a:r>
            <a:r>
              <a:rPr sz="1000" b="1" spc="-8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key</a:t>
            </a:r>
            <a:endParaRPr sz="1000">
              <a:latin typeface="Arial"/>
              <a:cs typeface="Arial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8596632" y="5788661"/>
            <a:ext cx="1123950" cy="483871"/>
          </a:xfrm>
          <a:custGeom>
            <a:avLst/>
            <a:gdLst/>
            <a:ahLst/>
            <a:cxnLst/>
            <a:rect l="l" t="t" r="r" b="b"/>
            <a:pathLst>
              <a:path w="1123950" h="483870">
                <a:moveTo>
                  <a:pt x="562610" y="483869"/>
                </a:moveTo>
                <a:lnTo>
                  <a:pt x="0" y="483869"/>
                </a:lnTo>
                <a:lnTo>
                  <a:pt x="0" y="0"/>
                </a:lnTo>
                <a:lnTo>
                  <a:pt x="1123950" y="0"/>
                </a:lnTo>
                <a:lnTo>
                  <a:pt x="1123950" y="483869"/>
                </a:lnTo>
                <a:lnTo>
                  <a:pt x="562610" y="483869"/>
                </a:lnTo>
                <a:close/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747761" y="5788661"/>
            <a:ext cx="2540" cy="485140"/>
          </a:xfrm>
          <a:custGeom>
            <a:avLst/>
            <a:gdLst/>
            <a:ahLst/>
            <a:cxnLst/>
            <a:rect l="l" t="t" r="r" b="b"/>
            <a:pathLst>
              <a:path w="2540" h="485139">
                <a:moveTo>
                  <a:pt x="0" y="0"/>
                </a:moveTo>
                <a:lnTo>
                  <a:pt x="2540" y="485139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597901" y="5927091"/>
            <a:ext cx="1122680" cy="1270"/>
          </a:xfrm>
          <a:custGeom>
            <a:avLst/>
            <a:gdLst/>
            <a:ahLst/>
            <a:cxnLst/>
            <a:rect l="l" t="t" r="r" b="b"/>
            <a:pathLst>
              <a:path w="1122679" h="1270">
                <a:moveTo>
                  <a:pt x="0" y="0"/>
                </a:moveTo>
                <a:lnTo>
                  <a:pt x="1122679" y="127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597901" y="6135370"/>
            <a:ext cx="1122680" cy="2540"/>
          </a:xfrm>
          <a:custGeom>
            <a:avLst/>
            <a:gdLst/>
            <a:ahLst/>
            <a:cxnLst/>
            <a:rect l="l" t="t" r="r" b="b"/>
            <a:pathLst>
              <a:path w="1122679" h="2539">
                <a:moveTo>
                  <a:pt x="0" y="0"/>
                </a:moveTo>
                <a:lnTo>
                  <a:pt x="1122679" y="2539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597901" y="5996940"/>
            <a:ext cx="1122680" cy="2540"/>
          </a:xfrm>
          <a:custGeom>
            <a:avLst/>
            <a:gdLst/>
            <a:ahLst/>
            <a:cxnLst/>
            <a:rect l="l" t="t" r="r" b="b"/>
            <a:pathLst>
              <a:path w="1122679" h="2539">
                <a:moveTo>
                  <a:pt x="0" y="0"/>
                </a:moveTo>
                <a:lnTo>
                  <a:pt x="1122679" y="254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597901" y="6202679"/>
            <a:ext cx="1122680" cy="2540"/>
          </a:xfrm>
          <a:custGeom>
            <a:avLst/>
            <a:gdLst/>
            <a:ahLst/>
            <a:cxnLst/>
            <a:rect l="l" t="t" r="r" b="b"/>
            <a:pathLst>
              <a:path w="1122679" h="2539">
                <a:moveTo>
                  <a:pt x="0" y="0"/>
                </a:moveTo>
                <a:lnTo>
                  <a:pt x="1122679" y="254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597901" y="6135370"/>
            <a:ext cx="1122680" cy="2540"/>
          </a:xfrm>
          <a:custGeom>
            <a:avLst/>
            <a:gdLst/>
            <a:ahLst/>
            <a:cxnLst/>
            <a:rect l="l" t="t" r="r" b="b"/>
            <a:pathLst>
              <a:path w="1122679" h="2539">
                <a:moveTo>
                  <a:pt x="0" y="0"/>
                </a:moveTo>
                <a:lnTo>
                  <a:pt x="1122679" y="2539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597901" y="5996940"/>
            <a:ext cx="1122680" cy="2540"/>
          </a:xfrm>
          <a:custGeom>
            <a:avLst/>
            <a:gdLst/>
            <a:ahLst/>
            <a:cxnLst/>
            <a:rect l="l" t="t" r="r" b="b"/>
            <a:pathLst>
              <a:path w="1122679" h="2539">
                <a:moveTo>
                  <a:pt x="0" y="0"/>
                </a:moveTo>
                <a:lnTo>
                  <a:pt x="1122679" y="254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597901" y="6066790"/>
            <a:ext cx="1122680" cy="1270"/>
          </a:xfrm>
          <a:custGeom>
            <a:avLst/>
            <a:gdLst/>
            <a:ahLst/>
            <a:cxnLst/>
            <a:rect l="l" t="t" r="r" b="b"/>
            <a:pathLst>
              <a:path w="1122679" h="1270">
                <a:moveTo>
                  <a:pt x="0" y="0"/>
                </a:moveTo>
                <a:lnTo>
                  <a:pt x="1122679" y="127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8900162" y="5824222"/>
            <a:ext cx="511809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900" b="1" spc="-6" dirty="0">
                <a:latin typeface="Arial"/>
                <a:cs typeface="Arial"/>
              </a:rPr>
              <a:t>Message</a:t>
            </a:r>
            <a:endParaRPr sz="900">
              <a:latin typeface="Arial"/>
              <a:cs typeface="Arial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6965950" y="5400042"/>
            <a:ext cx="1402080" cy="486409"/>
          </a:xfrm>
          <a:custGeom>
            <a:avLst/>
            <a:gdLst/>
            <a:ahLst/>
            <a:cxnLst/>
            <a:rect l="l" t="t" r="r" b="b"/>
            <a:pathLst>
              <a:path w="1402079" h="486410">
                <a:moveTo>
                  <a:pt x="5079" y="0"/>
                </a:moveTo>
                <a:lnTo>
                  <a:pt x="0" y="17780"/>
                </a:lnTo>
                <a:lnTo>
                  <a:pt x="1395729" y="486410"/>
                </a:lnTo>
                <a:lnTo>
                  <a:pt x="1399540" y="477520"/>
                </a:lnTo>
                <a:lnTo>
                  <a:pt x="1402079" y="468630"/>
                </a:lnTo>
                <a:lnTo>
                  <a:pt x="5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338820" y="5836920"/>
            <a:ext cx="83820" cy="72389"/>
          </a:xfrm>
          <a:custGeom>
            <a:avLst/>
            <a:gdLst/>
            <a:ahLst/>
            <a:cxnLst/>
            <a:rect l="l" t="t" r="r" b="b"/>
            <a:pathLst>
              <a:path w="83820" h="72389">
                <a:moveTo>
                  <a:pt x="24129" y="0"/>
                </a:moveTo>
                <a:lnTo>
                  <a:pt x="0" y="72389"/>
                </a:lnTo>
                <a:lnTo>
                  <a:pt x="83820" y="59689"/>
                </a:lnTo>
                <a:lnTo>
                  <a:pt x="241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3"/>
            <a:ext cx="9418319" cy="1012649"/>
          </a:xfrm>
          <a:prstGeom prst="rect">
            <a:avLst/>
          </a:prstGeom>
        </p:spPr>
        <p:txBody>
          <a:bodyPr vert="horz" wrap="square" lIns="0" tIns="264106" rIns="0" bIns="0" rtlCol="0">
            <a:spAutoFit/>
          </a:bodyPr>
          <a:lstStyle/>
          <a:p>
            <a:pPr marL="5614776"/>
            <a:r>
              <a:rPr dirty="0"/>
              <a:t>Ex</a:t>
            </a:r>
            <a:r>
              <a:rPr spc="-6" dirty="0"/>
              <a:t>ample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103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28139" y="1823722"/>
            <a:ext cx="6885940" cy="3943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3"/>
            <a:ext cx="9418319" cy="1012649"/>
          </a:xfrm>
          <a:prstGeom prst="rect">
            <a:avLst/>
          </a:prstGeom>
        </p:spPr>
        <p:txBody>
          <a:bodyPr vert="horz" wrap="square" lIns="0" tIns="264106" rIns="0" bIns="0" rtlCol="0">
            <a:spAutoFit/>
          </a:bodyPr>
          <a:lstStyle/>
          <a:p>
            <a:pPr marL="5614776"/>
            <a:r>
              <a:rPr dirty="0"/>
              <a:t>Ex</a:t>
            </a:r>
            <a:r>
              <a:rPr spc="-6" dirty="0"/>
              <a:t>ample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104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28139" y="2019302"/>
            <a:ext cx="6885940" cy="35534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3"/>
            <a:ext cx="9418319" cy="1012649"/>
          </a:xfrm>
          <a:prstGeom prst="rect">
            <a:avLst/>
          </a:prstGeom>
        </p:spPr>
        <p:txBody>
          <a:bodyPr vert="horz" wrap="square" lIns="0" tIns="264106" rIns="0" bIns="0" rtlCol="0">
            <a:spAutoFit/>
          </a:bodyPr>
          <a:lstStyle/>
          <a:p>
            <a:pPr marL="5614776"/>
            <a:r>
              <a:rPr dirty="0"/>
              <a:t>Ex</a:t>
            </a:r>
            <a:r>
              <a:rPr spc="-6" dirty="0"/>
              <a:t>ample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105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422909" y="1838962"/>
            <a:ext cx="9296400" cy="39141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3"/>
            <a:ext cx="9418319" cy="1012649"/>
          </a:xfrm>
          <a:prstGeom prst="rect">
            <a:avLst/>
          </a:prstGeom>
        </p:spPr>
        <p:txBody>
          <a:bodyPr vert="horz" wrap="square" lIns="0" tIns="264106" rIns="0" bIns="0" rtlCol="0">
            <a:spAutoFit/>
          </a:bodyPr>
          <a:lstStyle/>
          <a:p>
            <a:pPr marL="5614776"/>
            <a:r>
              <a:rPr dirty="0"/>
              <a:t>Ex</a:t>
            </a:r>
            <a:r>
              <a:rPr spc="-6" dirty="0"/>
              <a:t>ample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106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541782" y="1894841"/>
            <a:ext cx="7058659" cy="38011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3"/>
            <a:ext cx="9418319" cy="1012649"/>
          </a:xfrm>
          <a:prstGeom prst="rect">
            <a:avLst/>
          </a:prstGeom>
        </p:spPr>
        <p:txBody>
          <a:bodyPr vert="horz" wrap="square" lIns="0" tIns="264106" rIns="0" bIns="0" rtlCol="0">
            <a:spAutoFit/>
          </a:bodyPr>
          <a:lstStyle/>
          <a:p>
            <a:pPr marL="5614776"/>
            <a:r>
              <a:rPr dirty="0"/>
              <a:t>Ex</a:t>
            </a:r>
            <a:r>
              <a:rPr spc="-6" dirty="0"/>
              <a:t>ample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107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541782" y="1894841"/>
            <a:ext cx="7058659" cy="38011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3"/>
            <a:ext cx="9418319" cy="1012649"/>
          </a:xfrm>
          <a:prstGeom prst="rect">
            <a:avLst/>
          </a:prstGeom>
        </p:spPr>
        <p:txBody>
          <a:bodyPr vert="horz" wrap="square" lIns="0" tIns="264106" rIns="0" bIns="0" rtlCol="0">
            <a:spAutoFit/>
          </a:bodyPr>
          <a:lstStyle/>
          <a:p>
            <a:pPr marL="5614776"/>
            <a:r>
              <a:rPr dirty="0"/>
              <a:t>Ex</a:t>
            </a:r>
            <a:r>
              <a:rPr spc="-6" dirty="0"/>
              <a:t>ample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108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563371" y="1841500"/>
            <a:ext cx="7077709" cy="46380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3"/>
            <a:ext cx="9418319" cy="1012649"/>
          </a:xfrm>
          <a:prstGeom prst="rect">
            <a:avLst/>
          </a:prstGeom>
        </p:spPr>
        <p:txBody>
          <a:bodyPr vert="horz" wrap="square" lIns="0" tIns="264106" rIns="0" bIns="0" rtlCol="0">
            <a:spAutoFit/>
          </a:bodyPr>
          <a:lstStyle/>
          <a:p>
            <a:pPr marL="5614776"/>
            <a:r>
              <a:rPr dirty="0"/>
              <a:t>Ex</a:t>
            </a:r>
            <a:r>
              <a:rPr spc="-6" dirty="0"/>
              <a:t>ample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109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56081" y="2372360"/>
            <a:ext cx="6830059" cy="3742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4190" y="555292"/>
            <a:ext cx="9075420" cy="7540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2545"/>
            <a:r>
              <a:rPr spc="-6" dirty="0" smtClean="0"/>
              <a:t>S</a:t>
            </a:r>
            <a:r>
              <a:rPr spc="6" dirty="0" smtClean="0"/>
              <a:t>t</a:t>
            </a:r>
            <a:r>
              <a:rPr spc="-6" dirty="0" smtClean="0"/>
              <a:t>andard</a:t>
            </a:r>
            <a:r>
              <a:rPr dirty="0" smtClean="0"/>
              <a:t>s</a:t>
            </a:r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11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784350" y="1455419"/>
            <a:ext cx="6746240" cy="5488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1300" y="654050"/>
            <a:ext cx="497053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SIM = 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</a:rPr>
              <a:t>S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ubscriber 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dentity 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</a:rPr>
              <a:t>M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odule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sym typeface="Wingdings"/>
              </a:rPr>
              <a:t> GSM standard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USIM = 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</a:rPr>
              <a:t>U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niversal 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ubscriber 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dentity 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</a:rPr>
              <a:t>M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odule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sym typeface="Wingdings"/>
              </a:rPr>
              <a:t>3G, LTE,..</a:t>
            </a:r>
          </a:p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sym typeface="Wingdings"/>
              </a:rPr>
              <a:t>UICC = 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sym typeface="Wingdings"/>
              </a:rPr>
              <a:t>U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sym typeface="Wingdings"/>
              </a:rPr>
              <a:t>niversal 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sym typeface="Wingdings"/>
              </a:rPr>
              <a:t>I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sym typeface="Wingdings"/>
              </a:rPr>
              <a:t>ntegrated 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sym typeface="Wingdings"/>
              </a:rPr>
              <a:t>C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sym typeface="Wingdings"/>
              </a:rPr>
              <a:t>ircuit 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sym typeface="Wingdings"/>
              </a:rPr>
              <a:t>C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sym typeface="Wingdings"/>
              </a:rPr>
              <a:t>ard  a smartcard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3"/>
            <a:ext cx="9418319" cy="1012649"/>
          </a:xfrm>
          <a:prstGeom prst="rect">
            <a:avLst/>
          </a:prstGeom>
        </p:spPr>
        <p:txBody>
          <a:bodyPr vert="horz" wrap="square" lIns="0" tIns="264106" rIns="0" bIns="0" rtlCol="0">
            <a:spAutoFit/>
          </a:bodyPr>
          <a:lstStyle/>
          <a:p>
            <a:pPr marL="5614776"/>
            <a:r>
              <a:rPr dirty="0"/>
              <a:t>Ex</a:t>
            </a:r>
            <a:r>
              <a:rPr spc="-6" dirty="0"/>
              <a:t>ample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110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864869" y="2252979"/>
            <a:ext cx="8411210" cy="3981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3"/>
            <a:ext cx="9418319" cy="1012649"/>
          </a:xfrm>
          <a:prstGeom prst="rect">
            <a:avLst/>
          </a:prstGeom>
        </p:spPr>
        <p:txBody>
          <a:bodyPr vert="horz" wrap="square" lIns="0" tIns="264106" rIns="0" bIns="0" rtlCol="0">
            <a:spAutoFit/>
          </a:bodyPr>
          <a:lstStyle/>
          <a:p>
            <a:pPr marL="5614776"/>
            <a:r>
              <a:rPr dirty="0"/>
              <a:t>Ex</a:t>
            </a:r>
            <a:r>
              <a:rPr spc="-6" dirty="0"/>
              <a:t>ample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111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803910" y="2252979"/>
            <a:ext cx="8534401" cy="3981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3"/>
            <a:ext cx="9418319" cy="1012649"/>
          </a:xfrm>
          <a:prstGeom prst="rect">
            <a:avLst/>
          </a:prstGeom>
        </p:spPr>
        <p:txBody>
          <a:bodyPr vert="horz" wrap="square" lIns="0" tIns="264106" rIns="0" bIns="0" rtlCol="0">
            <a:spAutoFit/>
          </a:bodyPr>
          <a:lstStyle/>
          <a:p>
            <a:pPr marL="4292979"/>
            <a:r>
              <a:rPr spc="-6" dirty="0"/>
              <a:t>Encrypting</a:t>
            </a:r>
            <a:r>
              <a:rPr spc="-69" dirty="0"/>
              <a:t> </a:t>
            </a:r>
            <a:r>
              <a:rPr spc="-6" dirty="0"/>
              <a:t>w/public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112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398779" y="2287270"/>
            <a:ext cx="9344660" cy="30187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1"/>
            <a:ext cx="9418319" cy="1013931"/>
          </a:xfrm>
          <a:prstGeom prst="rect">
            <a:avLst/>
          </a:prstGeom>
        </p:spPr>
        <p:txBody>
          <a:bodyPr vert="horz" wrap="square" lIns="0" tIns="265375" rIns="0" bIns="0" rtlCol="0">
            <a:spAutoFit/>
          </a:bodyPr>
          <a:lstStyle/>
          <a:p>
            <a:pPr marL="5910624"/>
            <a:r>
              <a:rPr spc="-6" dirty="0"/>
              <a:t>Resu</a:t>
            </a:r>
            <a:r>
              <a:rPr spc="6" dirty="0"/>
              <a:t>l</a:t>
            </a:r>
            <a:r>
              <a:rPr dirty="0"/>
              <a:t>t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113</a:t>
            </a:fld>
            <a:endParaRPr dirty="0"/>
          </a:p>
        </p:txBody>
      </p:sp>
      <p:sp>
        <p:nvSpPr>
          <p:cNvPr id="15" name="object 15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232961"/>
              </p:ext>
            </p:extLst>
          </p:nvPr>
        </p:nvGraphicFramePr>
        <p:xfrm>
          <a:off x="469900" y="3625850"/>
          <a:ext cx="9111986" cy="3194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0825"/>
                <a:gridCol w="492668"/>
                <a:gridCol w="614568"/>
                <a:gridCol w="5984758"/>
                <a:gridCol w="1449167"/>
              </a:tblGrid>
              <a:tr h="319404">
                <a:tc>
                  <a:txBody>
                    <a:bodyPr/>
                    <a:lstStyle/>
                    <a:p>
                      <a:pPr marR="31115"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700" spc="-5" dirty="0">
                          <a:latin typeface="Courier New"/>
                          <a:cs typeface="Courier New"/>
                        </a:rPr>
                        <a:t>CLA:</a:t>
                      </a:r>
                      <a:endParaRPr sz="17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700" spc="-5" dirty="0">
                          <a:latin typeface="Courier New"/>
                          <a:cs typeface="Courier New"/>
                        </a:rPr>
                        <a:t>80,</a:t>
                      </a:r>
                      <a:endParaRPr sz="1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985"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700" spc="-5" dirty="0">
                          <a:latin typeface="Courier New"/>
                          <a:cs typeface="Courier New"/>
                        </a:rPr>
                        <a:t>INS:</a:t>
                      </a:r>
                      <a:endParaRPr sz="17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700" spc="-5" dirty="0">
                          <a:latin typeface="Courier New"/>
                          <a:cs typeface="Courier New"/>
                        </a:rPr>
                        <a:t>b2, P1: 00, P2: 00, Lc:</a:t>
                      </a:r>
                      <a:r>
                        <a:rPr sz="170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700" spc="-5" dirty="0">
                          <a:latin typeface="Courier New"/>
                          <a:cs typeface="Courier New"/>
                        </a:rPr>
                        <a:t>10,</a:t>
                      </a:r>
                      <a:endParaRPr sz="17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7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322866"/>
              </p:ext>
            </p:extLst>
          </p:nvPr>
        </p:nvGraphicFramePr>
        <p:xfrm>
          <a:off x="481965" y="4103895"/>
          <a:ext cx="7725350" cy="14044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8915"/>
                <a:gridCol w="487680"/>
                <a:gridCol w="487680"/>
                <a:gridCol w="487680"/>
                <a:gridCol w="487680"/>
                <a:gridCol w="487680"/>
                <a:gridCol w="487680"/>
                <a:gridCol w="487680"/>
                <a:gridCol w="487680"/>
                <a:gridCol w="487680"/>
                <a:gridCol w="487680"/>
                <a:gridCol w="487680"/>
                <a:gridCol w="487680"/>
                <a:gridCol w="487680"/>
                <a:gridCol w="487680"/>
                <a:gridCol w="448915"/>
              </a:tblGrid>
              <a:tr h="274319">
                <a:tc>
                  <a:txBody>
                    <a:bodyPr/>
                    <a:lstStyle/>
                    <a:p>
                      <a:pPr marR="3111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00,</a:t>
                      </a:r>
                      <a:endParaRPr sz="1700" dirty="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01,</a:t>
                      </a:r>
                      <a:endParaRPr sz="1700" dirty="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02,</a:t>
                      </a:r>
                      <a:endParaRPr sz="170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03,</a:t>
                      </a:r>
                      <a:endParaRPr sz="1700" dirty="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04,</a:t>
                      </a:r>
                      <a:endParaRPr sz="1700" dirty="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05,</a:t>
                      </a:r>
                      <a:endParaRPr sz="1700" dirty="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06,</a:t>
                      </a:r>
                      <a:endParaRPr sz="170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07,</a:t>
                      </a:r>
                      <a:endParaRPr sz="170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08,</a:t>
                      </a:r>
                      <a:endParaRPr sz="1700" dirty="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09,</a:t>
                      </a:r>
                      <a:endParaRPr sz="170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0a,</a:t>
                      </a:r>
                      <a:endParaRPr sz="170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0b,</a:t>
                      </a:r>
                      <a:endParaRPr sz="170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0c,</a:t>
                      </a:r>
                      <a:endParaRPr sz="170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0d,</a:t>
                      </a:r>
                      <a:endParaRPr sz="170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0e,</a:t>
                      </a:r>
                      <a:endParaRPr sz="1700" dirty="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0f,</a:t>
                      </a:r>
                      <a:endParaRPr sz="1700" dirty="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</a:tr>
              <a:tr h="259080">
                <a:tc>
                  <a:txBody>
                    <a:bodyPr/>
                    <a:lstStyle/>
                    <a:p>
                      <a:pPr marR="31115" algn="ctr">
                        <a:lnSpc>
                          <a:spcPts val="1555"/>
                        </a:lnSpc>
                      </a:pPr>
                      <a:r>
                        <a:rPr sz="1700" spc="-5" dirty="0">
                          <a:latin typeface="Courier New"/>
                          <a:cs typeface="Courier New"/>
                        </a:rPr>
                        <a:t>Le:</a:t>
                      </a:r>
                      <a:endParaRPr sz="1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555"/>
                        </a:lnSpc>
                      </a:pPr>
                      <a:r>
                        <a:rPr sz="1700" spc="-5" dirty="0">
                          <a:latin typeface="Courier New"/>
                          <a:cs typeface="Courier New"/>
                        </a:rPr>
                        <a:t>40,</a:t>
                      </a:r>
                      <a:endParaRPr sz="1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7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7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7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7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7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</a:tr>
              <a:tr h="217805">
                <a:tc>
                  <a:txBody>
                    <a:bodyPr/>
                    <a:lstStyle/>
                    <a:p>
                      <a:pPr marR="31115" algn="ctr">
                        <a:lnSpc>
                          <a:spcPts val="1550"/>
                        </a:lnSpc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66,</a:t>
                      </a:r>
                      <a:endParaRPr sz="1700" dirty="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550"/>
                        </a:lnSpc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ff,</a:t>
                      </a:r>
                      <a:endParaRPr sz="1700" dirty="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ts val="1550"/>
                        </a:lnSpc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e8,</a:t>
                      </a:r>
                      <a:endParaRPr sz="1700" dirty="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0"/>
                        </a:lnSpc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04,</a:t>
                      </a:r>
                      <a:endParaRPr sz="1700" dirty="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0"/>
                        </a:lnSpc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8a,</a:t>
                      </a:r>
                      <a:endParaRPr sz="170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0"/>
                        </a:lnSpc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41,</a:t>
                      </a:r>
                      <a:endParaRPr sz="1700" dirty="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550"/>
                        </a:lnSpc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9e,</a:t>
                      </a:r>
                      <a:endParaRPr sz="170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ts val="1550"/>
                        </a:lnSpc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c2,</a:t>
                      </a:r>
                      <a:endParaRPr sz="170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0"/>
                        </a:lnSpc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dd,</a:t>
                      </a:r>
                      <a:endParaRPr sz="170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0"/>
                        </a:lnSpc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e7,</a:t>
                      </a:r>
                      <a:endParaRPr sz="1700" dirty="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0"/>
                        </a:lnSpc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44,</a:t>
                      </a:r>
                      <a:endParaRPr sz="1700" dirty="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550"/>
                        </a:lnSpc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08,</a:t>
                      </a:r>
                      <a:endParaRPr sz="1700" dirty="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ts val="1550"/>
                        </a:lnSpc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a5,</a:t>
                      </a:r>
                      <a:endParaRPr sz="1700" dirty="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0"/>
                        </a:lnSpc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41,</a:t>
                      </a:r>
                      <a:endParaRPr sz="1700" dirty="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0"/>
                        </a:lnSpc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c2,</a:t>
                      </a:r>
                      <a:endParaRPr sz="170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ts val="1550"/>
                        </a:lnSpc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e5,</a:t>
                      </a:r>
                      <a:endParaRPr sz="170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</a:tr>
              <a:tr h="217804">
                <a:tc>
                  <a:txBody>
                    <a:bodyPr/>
                    <a:lstStyle/>
                    <a:p>
                      <a:pPr marR="31115" algn="ctr">
                        <a:lnSpc>
                          <a:spcPts val="1555"/>
                        </a:lnSpc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79,</a:t>
                      </a:r>
                      <a:endParaRPr sz="1700" dirty="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555"/>
                        </a:lnSpc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3d,</a:t>
                      </a:r>
                      <a:endParaRPr sz="1700" dirty="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ts val="1555"/>
                        </a:lnSpc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65,</a:t>
                      </a:r>
                      <a:endParaRPr sz="1700" dirty="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31,</a:t>
                      </a:r>
                      <a:endParaRPr sz="170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a5,</a:t>
                      </a:r>
                      <a:endParaRPr sz="170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c6,</a:t>
                      </a:r>
                      <a:endParaRPr sz="170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555"/>
                        </a:lnSpc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c8,</a:t>
                      </a:r>
                      <a:endParaRPr sz="1700" dirty="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ts val="1555"/>
                        </a:lnSpc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54,</a:t>
                      </a:r>
                      <a:endParaRPr sz="170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bd,</a:t>
                      </a:r>
                      <a:endParaRPr sz="170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49,</a:t>
                      </a:r>
                      <a:endParaRPr sz="170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52,</a:t>
                      </a:r>
                      <a:endParaRPr sz="170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555"/>
                        </a:lnSpc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eb,</a:t>
                      </a:r>
                      <a:endParaRPr sz="170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ts val="1555"/>
                        </a:lnSpc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d3,</a:t>
                      </a:r>
                      <a:endParaRPr sz="1700" dirty="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65,</a:t>
                      </a:r>
                      <a:endParaRPr sz="1700" dirty="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0e,</a:t>
                      </a:r>
                      <a:endParaRPr sz="170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ts val="1555"/>
                        </a:lnSpc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b6,</a:t>
                      </a:r>
                      <a:endParaRPr sz="170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</a:tr>
              <a:tr h="217805">
                <a:tc>
                  <a:txBody>
                    <a:bodyPr/>
                    <a:lstStyle/>
                    <a:p>
                      <a:pPr marR="31115" algn="ctr">
                        <a:lnSpc>
                          <a:spcPts val="1550"/>
                        </a:lnSpc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da,</a:t>
                      </a:r>
                      <a:endParaRPr sz="170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550"/>
                        </a:lnSpc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99,</a:t>
                      </a:r>
                      <a:endParaRPr sz="1700" dirty="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ts val="1550"/>
                        </a:lnSpc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f0,</a:t>
                      </a:r>
                      <a:endParaRPr sz="1700" dirty="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0"/>
                        </a:lnSpc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e4,</a:t>
                      </a:r>
                      <a:endParaRPr sz="1700" dirty="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0"/>
                        </a:lnSpc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89,</a:t>
                      </a:r>
                      <a:endParaRPr sz="1700" dirty="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0"/>
                        </a:lnSpc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b6,</a:t>
                      </a:r>
                      <a:endParaRPr sz="170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550"/>
                        </a:lnSpc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08,</a:t>
                      </a:r>
                      <a:endParaRPr sz="1700" dirty="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ts val="1550"/>
                        </a:lnSpc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a4,</a:t>
                      </a:r>
                      <a:endParaRPr sz="1700" dirty="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0"/>
                        </a:lnSpc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f6,</a:t>
                      </a:r>
                      <a:endParaRPr sz="1700" dirty="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0"/>
                        </a:lnSpc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64,</a:t>
                      </a:r>
                      <a:endParaRPr sz="1700" dirty="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0"/>
                        </a:lnSpc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f9,</a:t>
                      </a:r>
                      <a:endParaRPr sz="170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550"/>
                        </a:lnSpc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3d,</a:t>
                      </a:r>
                      <a:endParaRPr sz="1700" dirty="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ts val="1550"/>
                        </a:lnSpc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ba,</a:t>
                      </a:r>
                      <a:endParaRPr sz="170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0"/>
                        </a:lnSpc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bb,</a:t>
                      </a:r>
                      <a:endParaRPr sz="1700" dirty="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0"/>
                        </a:lnSpc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93,</a:t>
                      </a:r>
                      <a:endParaRPr sz="1700" dirty="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ts val="1550"/>
                        </a:lnSpc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61,</a:t>
                      </a:r>
                      <a:endParaRPr sz="170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</a:tr>
              <a:tr h="217599">
                <a:tc>
                  <a:txBody>
                    <a:bodyPr/>
                    <a:lstStyle/>
                    <a:p>
                      <a:pPr marR="31115" algn="ctr">
                        <a:lnSpc>
                          <a:spcPts val="1555"/>
                        </a:lnSpc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f8,</a:t>
                      </a:r>
                      <a:endParaRPr sz="170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555"/>
                        </a:lnSpc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a4,</a:t>
                      </a:r>
                      <a:endParaRPr sz="1700" dirty="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ts val="1555"/>
                        </a:lnSpc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95,</a:t>
                      </a:r>
                      <a:endParaRPr sz="1700" dirty="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3a,</a:t>
                      </a:r>
                      <a:endParaRPr sz="1700" dirty="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13,</a:t>
                      </a:r>
                      <a:endParaRPr sz="1700" dirty="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2d,</a:t>
                      </a:r>
                      <a:endParaRPr sz="1700" dirty="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555"/>
                        </a:lnSpc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17,</a:t>
                      </a:r>
                      <a:endParaRPr sz="1700" dirty="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ts val="1555"/>
                        </a:lnSpc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73,</a:t>
                      </a:r>
                      <a:endParaRPr sz="1700" dirty="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7b,</a:t>
                      </a:r>
                      <a:endParaRPr sz="1700" dirty="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4c,</a:t>
                      </a:r>
                      <a:endParaRPr sz="1700" dirty="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49,</a:t>
                      </a:r>
                      <a:endParaRPr sz="1700" dirty="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555"/>
                        </a:lnSpc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27,</a:t>
                      </a:r>
                      <a:endParaRPr sz="1700" dirty="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ts val="1555"/>
                        </a:lnSpc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9f,</a:t>
                      </a:r>
                      <a:endParaRPr sz="1700" dirty="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1e,</a:t>
                      </a:r>
                      <a:endParaRPr sz="1700" dirty="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8c,</a:t>
                      </a:r>
                      <a:endParaRPr sz="1700" dirty="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ts val="1555"/>
                        </a:lnSpc>
                      </a:pPr>
                      <a:r>
                        <a:rPr sz="17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9c,</a:t>
                      </a:r>
                      <a:endParaRPr sz="1700" dirty="0">
                        <a:solidFill>
                          <a:srgbClr val="FF0000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69900" y="5530850"/>
            <a:ext cx="1000760" cy="26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700" spc="-6" dirty="0">
                <a:latin typeface="Courier New"/>
                <a:cs typeface="Courier New"/>
              </a:rPr>
              <a:t>SW1</a:t>
            </a:r>
            <a:r>
              <a:rPr sz="1700" spc="-6" dirty="0" smtClean="0">
                <a:latin typeface="Courier New"/>
                <a:cs typeface="Courier New"/>
              </a:rPr>
              <a:t>:90</a:t>
            </a:r>
            <a:r>
              <a:rPr sz="1700" spc="-6" dirty="0">
                <a:latin typeface="Courier New"/>
                <a:cs typeface="Courier New"/>
              </a:rPr>
              <a:t>,</a:t>
            </a:r>
            <a:endParaRPr sz="1700" dirty="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67180" y="5530850"/>
            <a:ext cx="878840" cy="26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700" spc="-6" dirty="0">
                <a:latin typeface="Courier New"/>
                <a:cs typeface="Courier New"/>
              </a:rPr>
              <a:t>SW2</a:t>
            </a:r>
            <a:r>
              <a:rPr sz="1700" spc="-6" dirty="0" smtClean="0">
                <a:latin typeface="Courier New"/>
                <a:cs typeface="Courier New"/>
              </a:rPr>
              <a:t>:00</a:t>
            </a:r>
            <a:endParaRPr sz="1700" dirty="0">
              <a:latin typeface="Courier New"/>
              <a:cs typeface="Courier New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676088"/>
              </p:ext>
            </p:extLst>
          </p:nvPr>
        </p:nvGraphicFramePr>
        <p:xfrm>
          <a:off x="546100" y="1720850"/>
          <a:ext cx="7662819" cy="11296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0825"/>
                <a:gridCol w="492668"/>
                <a:gridCol w="614568"/>
                <a:gridCol w="5984758"/>
              </a:tblGrid>
              <a:tr h="609600">
                <a:tc>
                  <a:txBody>
                    <a:bodyPr/>
                    <a:lstStyle/>
                    <a:p>
                      <a:pPr marR="3111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700" spc="-5" dirty="0">
                          <a:latin typeface="Courier New"/>
                          <a:cs typeface="Courier New"/>
                        </a:rPr>
                        <a:t>CLA:</a:t>
                      </a:r>
                      <a:endParaRPr sz="17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700" spc="-5" dirty="0">
                          <a:latin typeface="Courier New"/>
                          <a:cs typeface="Courier New"/>
                        </a:rPr>
                        <a:t>00,</a:t>
                      </a:r>
                      <a:endParaRPr sz="1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765"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700" spc="-5" dirty="0">
                          <a:latin typeface="Courier New"/>
                          <a:cs typeface="Courier New"/>
                        </a:rPr>
                        <a:t>INS:</a:t>
                      </a:r>
                      <a:endParaRPr sz="1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645" marR="0" indent="0" algn="l" defTabSz="503868" rtl="0" eaLnBrk="1" fontAlgn="auto" latinLnBrk="0" hangingPunct="1">
                        <a:lnSpc>
                          <a:spcPct val="100000"/>
                        </a:lnSpc>
                        <a:spcBef>
                          <a:spcPts val="7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1700" spc="-5" dirty="0">
                          <a:latin typeface="Courier New"/>
                          <a:cs typeface="Courier New"/>
                        </a:rPr>
                        <a:t>a4, P1: 04, P2: 00, Lc: </a:t>
                      </a:r>
                      <a:r>
                        <a:rPr sz="1700" dirty="0" smtClean="0">
                          <a:latin typeface="Courier New"/>
                          <a:cs typeface="Courier New"/>
                        </a:rPr>
                        <a:t>06, </a:t>
                      </a:r>
                      <a:endParaRPr lang="en-US" sz="1700" dirty="0" smtClean="0">
                        <a:latin typeface="Courier New"/>
                        <a:cs typeface="Courier New"/>
                      </a:endParaRPr>
                    </a:p>
                    <a:p>
                      <a:pPr marL="80645" marR="0" indent="0" algn="l" defTabSz="503868" rtl="0" eaLnBrk="1" fontAlgn="auto" latinLnBrk="0" hangingPunct="1">
                        <a:lnSpc>
                          <a:spcPct val="100000"/>
                        </a:lnSpc>
                        <a:spcBef>
                          <a:spcPts val="7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1700" spc="-5" dirty="0" smtClean="0">
                          <a:latin typeface="Courier New"/>
                          <a:cs typeface="Courier New"/>
                        </a:rPr>
                        <a:t>b6, 84</a:t>
                      </a:r>
                      <a:r>
                        <a:rPr sz="1700" spc="-5" dirty="0">
                          <a:latin typeface="Courier New"/>
                          <a:cs typeface="Courier New"/>
                        </a:rPr>
                        <a:t>, 89, 33</a:t>
                      </a:r>
                      <a:r>
                        <a:rPr sz="1700" spc="-5" dirty="0" smtClean="0">
                          <a:latin typeface="Courier New"/>
                          <a:cs typeface="Courier New"/>
                        </a:rPr>
                        <a:t>,</a:t>
                      </a:r>
                      <a:r>
                        <a:rPr lang="en-US" sz="1700" spc="-5" dirty="0" smtClean="0">
                          <a:latin typeface="Courier New"/>
                          <a:cs typeface="Courier New"/>
                        </a:rPr>
                        <a:t> 88, 8E, 8F</a:t>
                      </a:r>
                      <a:r>
                        <a:rPr lang="is-IS" sz="1700" spc="-5" dirty="0" smtClean="0">
                          <a:latin typeface="Courier New"/>
                          <a:cs typeface="Courier New"/>
                        </a:rPr>
                        <a:t> Le:00</a:t>
                      </a:r>
                      <a:endParaRPr lang="is-IS" sz="1700" dirty="0" smtClean="0">
                        <a:latin typeface="Courier New"/>
                        <a:cs typeface="Courier New"/>
                      </a:endParaRPr>
                    </a:p>
                    <a:p>
                      <a:pPr marL="8064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endParaRPr sz="17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</a:tr>
              <a:tr h="327025">
                <a:tc>
                  <a:txBody>
                    <a:bodyPr/>
                    <a:lstStyle/>
                    <a:p>
                      <a:pPr marR="31115" algn="ctr">
                        <a:lnSpc>
                          <a:spcPts val="1555"/>
                        </a:lnSpc>
                      </a:pPr>
                      <a:r>
                        <a:rPr sz="1700" spc="-5" dirty="0">
                          <a:latin typeface="Courier New"/>
                          <a:cs typeface="Courier New"/>
                        </a:rPr>
                        <a:t>SW1:</a:t>
                      </a:r>
                      <a:endParaRPr sz="17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55"/>
                        </a:lnSpc>
                      </a:pPr>
                      <a:r>
                        <a:rPr sz="1700" spc="-5" dirty="0">
                          <a:latin typeface="Courier New"/>
                          <a:cs typeface="Courier New"/>
                        </a:rPr>
                        <a:t>90,</a:t>
                      </a:r>
                      <a:endParaRPr sz="1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985" algn="ctr">
                        <a:lnSpc>
                          <a:spcPts val="1555"/>
                        </a:lnSpc>
                      </a:pPr>
                      <a:r>
                        <a:rPr sz="1700" spc="-5" dirty="0">
                          <a:latin typeface="Courier New"/>
                          <a:cs typeface="Courier New"/>
                        </a:rPr>
                        <a:t>SW2:</a:t>
                      </a:r>
                      <a:endParaRPr sz="1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1555"/>
                        </a:lnSpc>
                      </a:pPr>
                      <a:r>
                        <a:rPr sz="1700" spc="-5" dirty="0">
                          <a:latin typeface="Courier New"/>
                          <a:cs typeface="Courier New"/>
                        </a:rPr>
                        <a:t>00</a:t>
                      </a:r>
                      <a:endParaRPr sz="17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4"/>
            <a:ext cx="9418319" cy="1044689"/>
          </a:xfrm>
          <a:prstGeom prst="rect">
            <a:avLst/>
          </a:prstGeom>
        </p:spPr>
        <p:txBody>
          <a:bodyPr vert="horz" wrap="square" lIns="0" tIns="295849" rIns="0" bIns="0" rtlCol="0">
            <a:spAutoFit/>
          </a:bodyPr>
          <a:lstStyle/>
          <a:p>
            <a:pPr marL="5423046"/>
            <a:r>
              <a:rPr spc="-6" dirty="0"/>
              <a:t>Conclusion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114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200650" y="2237234"/>
            <a:ext cx="3997960" cy="273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908" marR="441867" indent="-335211">
              <a:lnSpc>
                <a:spcPts val="2680"/>
              </a:lnSpc>
              <a:buFont typeface="Tahoma"/>
              <a:buChar char="•"/>
              <a:tabLst>
                <a:tab pos="347273" algn="l"/>
                <a:tab pos="347908" algn="l"/>
              </a:tabLst>
            </a:pPr>
            <a:r>
              <a:rPr sz="2400" dirty="0">
                <a:latin typeface="Arial"/>
                <a:cs typeface="Arial"/>
              </a:rPr>
              <a:t>In </a:t>
            </a:r>
            <a:r>
              <a:rPr sz="2400" spc="-6" dirty="0">
                <a:latin typeface="Arial"/>
                <a:cs typeface="Arial"/>
              </a:rPr>
              <a:t>this </a:t>
            </a:r>
            <a:r>
              <a:rPr sz="2400" spc="-20" dirty="0">
                <a:latin typeface="Arial"/>
                <a:cs typeface="Arial"/>
              </a:rPr>
              <a:t>chapter, </a:t>
            </a:r>
            <a:r>
              <a:rPr sz="2400" spc="-6" dirty="0">
                <a:latin typeface="Arial"/>
                <a:cs typeface="Arial"/>
              </a:rPr>
              <a:t>we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have  seen</a:t>
            </a:r>
            <a:endParaRPr sz="2400">
              <a:latin typeface="Arial"/>
              <a:cs typeface="Arial"/>
            </a:endParaRPr>
          </a:p>
          <a:p>
            <a:pPr marL="747874" marR="5078" lvl="1" indent="-278072">
              <a:lnSpc>
                <a:spcPts val="2230"/>
              </a:lnSpc>
              <a:spcBef>
                <a:spcPts val="489"/>
              </a:spcBef>
              <a:buFont typeface="Tahoma"/>
              <a:buChar char="–"/>
              <a:tabLst>
                <a:tab pos="747240" algn="l"/>
                <a:tab pos="747874" algn="l"/>
              </a:tabLst>
            </a:pPr>
            <a:r>
              <a:rPr sz="2000" spc="-6" dirty="0">
                <a:latin typeface="Arial"/>
                <a:cs typeface="Arial"/>
              </a:rPr>
              <a:t>An introduction </a:t>
            </a:r>
            <a:r>
              <a:rPr sz="2000" dirty="0">
                <a:latin typeface="Arial"/>
                <a:cs typeface="Arial"/>
              </a:rPr>
              <a:t>about </a:t>
            </a:r>
            <a:r>
              <a:rPr sz="2000" spc="-6" dirty="0">
                <a:latin typeface="Arial"/>
                <a:cs typeface="Arial"/>
              </a:rPr>
              <a:t>the  security </a:t>
            </a:r>
            <a:r>
              <a:rPr sz="2000" dirty="0">
                <a:latin typeface="Arial"/>
                <a:cs typeface="Arial"/>
              </a:rPr>
              <a:t>aspects </a:t>
            </a:r>
            <a:r>
              <a:rPr sz="2000" spc="-6" dirty="0">
                <a:latin typeface="Arial"/>
                <a:cs typeface="Arial"/>
              </a:rPr>
              <a:t>of the </a:t>
            </a:r>
            <a:r>
              <a:rPr sz="2000" dirty="0">
                <a:latin typeface="Arial"/>
                <a:cs typeface="Arial"/>
              </a:rPr>
              <a:t>smart  cards</a:t>
            </a:r>
            <a:endParaRPr sz="2000">
              <a:latin typeface="Arial"/>
              <a:cs typeface="Arial"/>
            </a:endParaRPr>
          </a:p>
          <a:p>
            <a:pPr marL="1155461" marR="290135" lvl="2" indent="-228552">
              <a:lnSpc>
                <a:spcPts val="2008"/>
              </a:lnSpc>
              <a:spcBef>
                <a:spcPts val="434"/>
              </a:spcBef>
              <a:buFont typeface="Tahoma"/>
              <a:buChar char="•"/>
              <a:tabLst>
                <a:tab pos="1155461" algn="l"/>
              </a:tabLst>
            </a:pPr>
            <a:r>
              <a:rPr spc="-6" dirty="0">
                <a:latin typeface="Arial"/>
                <a:cs typeface="Arial"/>
              </a:rPr>
              <a:t>From </a:t>
            </a:r>
            <a:r>
              <a:rPr dirty="0">
                <a:latin typeface="Arial"/>
                <a:cs typeface="Arial"/>
              </a:rPr>
              <a:t>a </a:t>
            </a:r>
            <a:r>
              <a:rPr spc="-15" dirty="0">
                <a:latin typeface="Arial"/>
                <a:cs typeface="Arial"/>
              </a:rPr>
              <a:t>hardware </a:t>
            </a:r>
            <a:r>
              <a:rPr spc="-10" dirty="0">
                <a:latin typeface="Arial"/>
                <a:cs typeface="Arial"/>
              </a:rPr>
              <a:t>point </a:t>
            </a:r>
            <a:r>
              <a:rPr spc="-6" dirty="0">
                <a:latin typeface="Arial"/>
                <a:cs typeface="Arial"/>
              </a:rPr>
              <a:t>of  view</a:t>
            </a:r>
            <a:endParaRPr>
              <a:latin typeface="Arial"/>
              <a:cs typeface="Arial"/>
            </a:endParaRPr>
          </a:p>
          <a:p>
            <a:pPr marL="1155461" marR="378382" lvl="2" indent="-228552">
              <a:lnSpc>
                <a:spcPts val="2008"/>
              </a:lnSpc>
              <a:spcBef>
                <a:spcPts val="439"/>
              </a:spcBef>
              <a:buFont typeface="Tahoma"/>
              <a:buChar char="•"/>
              <a:tabLst>
                <a:tab pos="1155461" algn="l"/>
              </a:tabLst>
            </a:pPr>
            <a:r>
              <a:rPr spc="-6" dirty="0">
                <a:latin typeface="Arial"/>
                <a:cs typeface="Arial"/>
              </a:rPr>
              <a:t>From </a:t>
            </a:r>
            <a:r>
              <a:rPr dirty="0">
                <a:latin typeface="Arial"/>
                <a:cs typeface="Arial"/>
              </a:rPr>
              <a:t>a </a:t>
            </a:r>
            <a:r>
              <a:rPr spc="-10" dirty="0">
                <a:latin typeface="Arial"/>
                <a:cs typeface="Arial"/>
              </a:rPr>
              <a:t>software point of  </a:t>
            </a:r>
            <a:r>
              <a:rPr spc="-6" dirty="0">
                <a:latin typeface="Arial"/>
                <a:cs typeface="Arial"/>
              </a:rPr>
              <a:t>view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54152" y="1680210"/>
            <a:ext cx="2987040" cy="3901440"/>
          </a:xfrm>
          <a:custGeom>
            <a:avLst/>
            <a:gdLst/>
            <a:ahLst/>
            <a:cxnLst/>
            <a:rect l="l" t="t" r="r" b="b"/>
            <a:pathLst>
              <a:path w="2987040" h="3901440">
                <a:moveTo>
                  <a:pt x="0" y="3901440"/>
                </a:moveTo>
                <a:lnTo>
                  <a:pt x="2987040" y="3901440"/>
                </a:lnTo>
                <a:lnTo>
                  <a:pt x="2987040" y="0"/>
                </a:lnTo>
                <a:lnTo>
                  <a:pt x="0" y="0"/>
                </a:lnTo>
                <a:lnTo>
                  <a:pt x="0" y="3901440"/>
                </a:lnTo>
                <a:close/>
              </a:path>
            </a:pathLst>
          </a:custGeom>
          <a:solidFill>
            <a:srgbClr val="E7EC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6252" y="1747520"/>
            <a:ext cx="1145540" cy="3883660"/>
          </a:xfrm>
          <a:custGeom>
            <a:avLst/>
            <a:gdLst/>
            <a:ahLst/>
            <a:cxnLst/>
            <a:rect l="l" t="t" r="r" b="b"/>
            <a:pathLst>
              <a:path w="1145540" h="3883660">
                <a:moveTo>
                  <a:pt x="0" y="3883659"/>
                </a:moveTo>
                <a:lnTo>
                  <a:pt x="1145540" y="3883659"/>
                </a:lnTo>
                <a:lnTo>
                  <a:pt x="1145540" y="0"/>
                </a:lnTo>
                <a:lnTo>
                  <a:pt x="0" y="0"/>
                </a:lnTo>
                <a:lnTo>
                  <a:pt x="0" y="3883659"/>
                </a:lnTo>
                <a:close/>
              </a:path>
            </a:pathLst>
          </a:custGeom>
          <a:solidFill>
            <a:srgbClr val="BCB4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09139" y="2579372"/>
            <a:ext cx="2451100" cy="2320290"/>
          </a:xfrm>
          <a:custGeom>
            <a:avLst/>
            <a:gdLst/>
            <a:ahLst/>
            <a:cxnLst/>
            <a:rect l="l" t="t" r="r" b="b"/>
            <a:pathLst>
              <a:path w="2451100" h="2320290">
                <a:moveTo>
                  <a:pt x="2440469" y="1868169"/>
                </a:moveTo>
                <a:lnTo>
                  <a:pt x="1464310" y="1868169"/>
                </a:lnTo>
                <a:lnTo>
                  <a:pt x="1724660" y="2119629"/>
                </a:lnTo>
                <a:lnTo>
                  <a:pt x="2070100" y="2283460"/>
                </a:lnTo>
                <a:lnTo>
                  <a:pt x="2451100" y="2320290"/>
                </a:lnTo>
                <a:lnTo>
                  <a:pt x="2440469" y="1868169"/>
                </a:lnTo>
                <a:close/>
              </a:path>
              <a:path w="2451100" h="2320290">
                <a:moveTo>
                  <a:pt x="2437185" y="1728469"/>
                </a:moveTo>
                <a:lnTo>
                  <a:pt x="462280" y="1728469"/>
                </a:lnTo>
                <a:lnTo>
                  <a:pt x="560070" y="1932939"/>
                </a:lnTo>
                <a:lnTo>
                  <a:pt x="1042670" y="2175510"/>
                </a:lnTo>
                <a:lnTo>
                  <a:pt x="1134110" y="2150110"/>
                </a:lnTo>
                <a:lnTo>
                  <a:pt x="1160780" y="2011679"/>
                </a:lnTo>
                <a:lnTo>
                  <a:pt x="1350010" y="1977389"/>
                </a:lnTo>
                <a:lnTo>
                  <a:pt x="1464310" y="1868169"/>
                </a:lnTo>
                <a:lnTo>
                  <a:pt x="2440469" y="1868169"/>
                </a:lnTo>
                <a:lnTo>
                  <a:pt x="2437185" y="1728469"/>
                </a:lnTo>
                <a:close/>
              </a:path>
              <a:path w="2451100" h="2320290">
                <a:moveTo>
                  <a:pt x="1294130" y="0"/>
                </a:moveTo>
                <a:lnTo>
                  <a:pt x="812800" y="264159"/>
                </a:lnTo>
                <a:lnTo>
                  <a:pt x="151130" y="895350"/>
                </a:lnTo>
                <a:lnTo>
                  <a:pt x="0" y="1210309"/>
                </a:lnTo>
                <a:lnTo>
                  <a:pt x="96520" y="1678939"/>
                </a:lnTo>
                <a:lnTo>
                  <a:pt x="215900" y="1940559"/>
                </a:lnTo>
                <a:lnTo>
                  <a:pt x="314960" y="1924049"/>
                </a:lnTo>
                <a:lnTo>
                  <a:pt x="462280" y="1728469"/>
                </a:lnTo>
                <a:lnTo>
                  <a:pt x="2437185" y="1728469"/>
                </a:lnTo>
                <a:lnTo>
                  <a:pt x="2410460" y="591819"/>
                </a:lnTo>
                <a:lnTo>
                  <a:pt x="1783080" y="264159"/>
                </a:lnTo>
                <a:lnTo>
                  <a:pt x="1294130" y="0"/>
                </a:lnTo>
                <a:close/>
              </a:path>
            </a:pathLst>
          </a:custGeom>
          <a:solidFill>
            <a:srgbClr val="FFC3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9742" y="2764789"/>
            <a:ext cx="709930" cy="1836420"/>
          </a:xfrm>
          <a:custGeom>
            <a:avLst/>
            <a:gdLst/>
            <a:ahLst/>
            <a:cxnLst/>
            <a:rect l="l" t="t" r="r" b="b"/>
            <a:pathLst>
              <a:path w="709930" h="1836420">
                <a:moveTo>
                  <a:pt x="314959" y="0"/>
                </a:moveTo>
                <a:lnTo>
                  <a:pt x="0" y="78739"/>
                </a:lnTo>
                <a:lnTo>
                  <a:pt x="33019" y="1812290"/>
                </a:lnTo>
                <a:lnTo>
                  <a:pt x="248919" y="1836420"/>
                </a:lnTo>
                <a:lnTo>
                  <a:pt x="373379" y="1786890"/>
                </a:lnTo>
                <a:lnTo>
                  <a:pt x="444500" y="1651000"/>
                </a:lnTo>
                <a:lnTo>
                  <a:pt x="431800" y="925830"/>
                </a:lnTo>
                <a:lnTo>
                  <a:pt x="612140" y="768350"/>
                </a:lnTo>
                <a:lnTo>
                  <a:pt x="709929" y="299720"/>
                </a:lnTo>
                <a:lnTo>
                  <a:pt x="560069" y="54610"/>
                </a:lnTo>
                <a:lnTo>
                  <a:pt x="314959" y="0"/>
                </a:lnTo>
                <a:close/>
              </a:path>
            </a:pathLst>
          </a:custGeom>
          <a:solidFill>
            <a:srgbClr val="D5D2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71219" y="2799079"/>
            <a:ext cx="2138680" cy="946150"/>
          </a:xfrm>
          <a:custGeom>
            <a:avLst/>
            <a:gdLst/>
            <a:ahLst/>
            <a:cxnLst/>
            <a:rect l="l" t="t" r="r" b="b"/>
            <a:pathLst>
              <a:path w="2138680" h="946150">
                <a:moveTo>
                  <a:pt x="1524808" y="627380"/>
                </a:moveTo>
                <a:lnTo>
                  <a:pt x="1223010" y="627380"/>
                </a:lnTo>
                <a:lnTo>
                  <a:pt x="1313180" y="772160"/>
                </a:lnTo>
                <a:lnTo>
                  <a:pt x="1511300" y="929640"/>
                </a:lnTo>
                <a:lnTo>
                  <a:pt x="1785620" y="946150"/>
                </a:lnTo>
                <a:lnTo>
                  <a:pt x="1524808" y="627380"/>
                </a:lnTo>
                <a:close/>
              </a:path>
              <a:path w="2138680" h="946150">
                <a:moveTo>
                  <a:pt x="1058643" y="679450"/>
                </a:moveTo>
                <a:lnTo>
                  <a:pt x="774700" y="679450"/>
                </a:lnTo>
                <a:lnTo>
                  <a:pt x="977900" y="787400"/>
                </a:lnTo>
                <a:lnTo>
                  <a:pt x="1058643" y="679450"/>
                </a:lnTo>
                <a:close/>
              </a:path>
              <a:path w="2138680" h="946150">
                <a:moveTo>
                  <a:pt x="1223010" y="627380"/>
                </a:moveTo>
                <a:lnTo>
                  <a:pt x="401320" y="627380"/>
                </a:lnTo>
                <a:lnTo>
                  <a:pt x="571500" y="770890"/>
                </a:lnTo>
                <a:lnTo>
                  <a:pt x="774700" y="679450"/>
                </a:lnTo>
                <a:lnTo>
                  <a:pt x="1058643" y="679450"/>
                </a:lnTo>
                <a:lnTo>
                  <a:pt x="1094740" y="631190"/>
                </a:lnTo>
                <a:lnTo>
                  <a:pt x="1223010" y="627380"/>
                </a:lnTo>
                <a:close/>
              </a:path>
              <a:path w="2138680" h="946150">
                <a:moveTo>
                  <a:pt x="1761490" y="0"/>
                </a:moveTo>
                <a:lnTo>
                  <a:pt x="1517650" y="16510"/>
                </a:lnTo>
                <a:lnTo>
                  <a:pt x="1337310" y="146050"/>
                </a:lnTo>
                <a:lnTo>
                  <a:pt x="1263650" y="289560"/>
                </a:lnTo>
                <a:lnTo>
                  <a:pt x="201930" y="298450"/>
                </a:lnTo>
                <a:lnTo>
                  <a:pt x="0" y="497840"/>
                </a:lnTo>
                <a:lnTo>
                  <a:pt x="284480" y="728980"/>
                </a:lnTo>
                <a:lnTo>
                  <a:pt x="401320" y="627380"/>
                </a:lnTo>
                <a:lnTo>
                  <a:pt x="1524808" y="627380"/>
                </a:lnTo>
                <a:lnTo>
                  <a:pt x="1511300" y="610870"/>
                </a:lnTo>
                <a:lnTo>
                  <a:pt x="1583690" y="381000"/>
                </a:lnTo>
                <a:lnTo>
                  <a:pt x="1723390" y="281940"/>
                </a:lnTo>
                <a:lnTo>
                  <a:pt x="2095896" y="281940"/>
                </a:lnTo>
                <a:lnTo>
                  <a:pt x="2076450" y="199390"/>
                </a:lnTo>
                <a:lnTo>
                  <a:pt x="1930400" y="49530"/>
                </a:lnTo>
                <a:lnTo>
                  <a:pt x="1761490" y="0"/>
                </a:lnTo>
                <a:close/>
              </a:path>
              <a:path w="2138680" h="946150">
                <a:moveTo>
                  <a:pt x="2095896" y="281940"/>
                </a:moveTo>
                <a:lnTo>
                  <a:pt x="1723390" y="281940"/>
                </a:lnTo>
                <a:lnTo>
                  <a:pt x="2138680" y="463550"/>
                </a:lnTo>
                <a:lnTo>
                  <a:pt x="2095896" y="281940"/>
                </a:lnTo>
                <a:close/>
              </a:path>
            </a:pathLst>
          </a:custGeom>
          <a:solidFill>
            <a:srgbClr val="FFE5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7510" y="1625602"/>
            <a:ext cx="4163060" cy="4091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70991" y="3458210"/>
            <a:ext cx="116839" cy="2180590"/>
          </a:xfrm>
          <a:custGeom>
            <a:avLst/>
            <a:gdLst/>
            <a:ahLst/>
            <a:cxnLst/>
            <a:rect l="l" t="t" r="r" b="b"/>
            <a:pathLst>
              <a:path w="116839" h="2180590">
                <a:moveTo>
                  <a:pt x="107949" y="0"/>
                </a:moveTo>
                <a:lnTo>
                  <a:pt x="20319" y="27939"/>
                </a:lnTo>
                <a:lnTo>
                  <a:pt x="0" y="2155190"/>
                </a:lnTo>
                <a:lnTo>
                  <a:pt x="116840" y="2180590"/>
                </a:lnTo>
                <a:lnTo>
                  <a:pt x="1079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8779" y="2725420"/>
            <a:ext cx="807720" cy="356870"/>
          </a:xfrm>
          <a:custGeom>
            <a:avLst/>
            <a:gdLst/>
            <a:ahLst/>
            <a:cxnLst/>
            <a:rect l="l" t="t" r="r" b="b"/>
            <a:pathLst>
              <a:path w="807719" h="356869">
                <a:moveTo>
                  <a:pt x="642801" y="82550"/>
                </a:moveTo>
                <a:lnTo>
                  <a:pt x="363220" y="82550"/>
                </a:lnTo>
                <a:lnTo>
                  <a:pt x="462280" y="93979"/>
                </a:lnTo>
                <a:lnTo>
                  <a:pt x="505460" y="104139"/>
                </a:lnTo>
                <a:lnTo>
                  <a:pt x="542290" y="120650"/>
                </a:lnTo>
                <a:lnTo>
                  <a:pt x="575310" y="140969"/>
                </a:lnTo>
                <a:lnTo>
                  <a:pt x="626110" y="182879"/>
                </a:lnTo>
                <a:lnTo>
                  <a:pt x="662940" y="232409"/>
                </a:lnTo>
                <a:lnTo>
                  <a:pt x="685800" y="278129"/>
                </a:lnTo>
                <a:lnTo>
                  <a:pt x="694690" y="297179"/>
                </a:lnTo>
                <a:lnTo>
                  <a:pt x="699770" y="318769"/>
                </a:lnTo>
                <a:lnTo>
                  <a:pt x="703580" y="334009"/>
                </a:lnTo>
                <a:lnTo>
                  <a:pt x="704850" y="346709"/>
                </a:lnTo>
                <a:lnTo>
                  <a:pt x="707390" y="354329"/>
                </a:lnTo>
                <a:lnTo>
                  <a:pt x="708660" y="356869"/>
                </a:lnTo>
                <a:lnTo>
                  <a:pt x="807720" y="356869"/>
                </a:lnTo>
                <a:lnTo>
                  <a:pt x="806450" y="354329"/>
                </a:lnTo>
                <a:lnTo>
                  <a:pt x="803910" y="342900"/>
                </a:lnTo>
                <a:lnTo>
                  <a:pt x="798830" y="323850"/>
                </a:lnTo>
                <a:lnTo>
                  <a:pt x="793750" y="302259"/>
                </a:lnTo>
                <a:lnTo>
                  <a:pt x="782320" y="273050"/>
                </a:lnTo>
                <a:lnTo>
                  <a:pt x="754380" y="214629"/>
                </a:lnTo>
                <a:lnTo>
                  <a:pt x="735330" y="181609"/>
                </a:lnTo>
                <a:lnTo>
                  <a:pt x="708660" y="147319"/>
                </a:lnTo>
                <a:lnTo>
                  <a:pt x="681990" y="115569"/>
                </a:lnTo>
                <a:lnTo>
                  <a:pt x="646430" y="85089"/>
                </a:lnTo>
                <a:lnTo>
                  <a:pt x="642801" y="82550"/>
                </a:lnTo>
                <a:close/>
              </a:path>
              <a:path w="807719" h="356869">
                <a:moveTo>
                  <a:pt x="331470" y="0"/>
                </a:moveTo>
                <a:lnTo>
                  <a:pt x="275590" y="3809"/>
                </a:lnTo>
                <a:lnTo>
                  <a:pt x="226060" y="11429"/>
                </a:lnTo>
                <a:lnTo>
                  <a:pt x="184150" y="20319"/>
                </a:lnTo>
                <a:lnTo>
                  <a:pt x="144779" y="31750"/>
                </a:lnTo>
                <a:lnTo>
                  <a:pt x="114300" y="45719"/>
                </a:lnTo>
                <a:lnTo>
                  <a:pt x="86360" y="57150"/>
                </a:lnTo>
                <a:lnTo>
                  <a:pt x="64770" y="73659"/>
                </a:lnTo>
                <a:lnTo>
                  <a:pt x="46990" y="88900"/>
                </a:lnTo>
                <a:lnTo>
                  <a:pt x="31750" y="101600"/>
                </a:lnTo>
                <a:lnTo>
                  <a:pt x="19050" y="114300"/>
                </a:lnTo>
                <a:lnTo>
                  <a:pt x="11429" y="128269"/>
                </a:lnTo>
                <a:lnTo>
                  <a:pt x="3810" y="135889"/>
                </a:lnTo>
                <a:lnTo>
                  <a:pt x="2540" y="144779"/>
                </a:lnTo>
                <a:lnTo>
                  <a:pt x="0" y="149859"/>
                </a:lnTo>
                <a:lnTo>
                  <a:pt x="0" y="153669"/>
                </a:lnTo>
                <a:lnTo>
                  <a:pt x="19050" y="267969"/>
                </a:lnTo>
                <a:lnTo>
                  <a:pt x="19050" y="264159"/>
                </a:lnTo>
                <a:lnTo>
                  <a:pt x="22860" y="256539"/>
                </a:lnTo>
                <a:lnTo>
                  <a:pt x="30479" y="245109"/>
                </a:lnTo>
                <a:lnTo>
                  <a:pt x="40640" y="234950"/>
                </a:lnTo>
                <a:lnTo>
                  <a:pt x="53340" y="218439"/>
                </a:lnTo>
                <a:lnTo>
                  <a:pt x="88900" y="182879"/>
                </a:lnTo>
                <a:lnTo>
                  <a:pt x="138429" y="148589"/>
                </a:lnTo>
                <a:lnTo>
                  <a:pt x="200660" y="115569"/>
                </a:lnTo>
                <a:lnTo>
                  <a:pt x="273050" y="93979"/>
                </a:lnTo>
                <a:lnTo>
                  <a:pt x="317500" y="88900"/>
                </a:lnTo>
                <a:lnTo>
                  <a:pt x="363220" y="82550"/>
                </a:lnTo>
                <a:lnTo>
                  <a:pt x="642801" y="82550"/>
                </a:lnTo>
                <a:lnTo>
                  <a:pt x="608330" y="58419"/>
                </a:lnTo>
                <a:lnTo>
                  <a:pt x="563880" y="35559"/>
                </a:lnTo>
                <a:lnTo>
                  <a:pt x="515620" y="16509"/>
                </a:lnTo>
                <a:lnTo>
                  <a:pt x="458470" y="3809"/>
                </a:lnTo>
                <a:lnTo>
                  <a:pt x="396240" y="2539"/>
                </a:lnTo>
                <a:lnTo>
                  <a:pt x="3314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4819" y="3672840"/>
            <a:ext cx="500380" cy="986790"/>
          </a:xfrm>
          <a:custGeom>
            <a:avLst/>
            <a:gdLst/>
            <a:ahLst/>
            <a:cxnLst/>
            <a:rect l="l" t="t" r="r" b="b"/>
            <a:pathLst>
              <a:path w="500380" h="986789">
                <a:moveTo>
                  <a:pt x="2539" y="767080"/>
                </a:moveTo>
                <a:lnTo>
                  <a:pt x="0" y="810260"/>
                </a:lnTo>
                <a:lnTo>
                  <a:pt x="11429" y="915670"/>
                </a:lnTo>
                <a:lnTo>
                  <a:pt x="12700" y="918210"/>
                </a:lnTo>
                <a:lnTo>
                  <a:pt x="20320" y="925830"/>
                </a:lnTo>
                <a:lnTo>
                  <a:pt x="24129" y="930910"/>
                </a:lnTo>
                <a:lnTo>
                  <a:pt x="31750" y="937260"/>
                </a:lnTo>
                <a:lnTo>
                  <a:pt x="39370" y="942340"/>
                </a:lnTo>
                <a:lnTo>
                  <a:pt x="52070" y="951230"/>
                </a:lnTo>
                <a:lnTo>
                  <a:pt x="62229" y="957580"/>
                </a:lnTo>
                <a:lnTo>
                  <a:pt x="81279" y="963930"/>
                </a:lnTo>
                <a:lnTo>
                  <a:pt x="97789" y="970280"/>
                </a:lnTo>
                <a:lnTo>
                  <a:pt x="118109" y="975360"/>
                </a:lnTo>
                <a:lnTo>
                  <a:pt x="165100" y="982980"/>
                </a:lnTo>
                <a:lnTo>
                  <a:pt x="194309" y="984250"/>
                </a:lnTo>
                <a:lnTo>
                  <a:pt x="227329" y="986790"/>
                </a:lnTo>
                <a:lnTo>
                  <a:pt x="259079" y="982980"/>
                </a:lnTo>
                <a:lnTo>
                  <a:pt x="288289" y="977900"/>
                </a:lnTo>
                <a:lnTo>
                  <a:pt x="313689" y="966470"/>
                </a:lnTo>
                <a:lnTo>
                  <a:pt x="340359" y="955040"/>
                </a:lnTo>
                <a:lnTo>
                  <a:pt x="363220" y="938530"/>
                </a:lnTo>
                <a:lnTo>
                  <a:pt x="387349" y="922020"/>
                </a:lnTo>
                <a:lnTo>
                  <a:pt x="405130" y="904240"/>
                </a:lnTo>
                <a:lnTo>
                  <a:pt x="422910" y="885190"/>
                </a:lnTo>
                <a:lnTo>
                  <a:pt x="427989" y="878840"/>
                </a:lnTo>
                <a:lnTo>
                  <a:pt x="201929" y="878840"/>
                </a:lnTo>
                <a:lnTo>
                  <a:pt x="170179" y="876300"/>
                </a:lnTo>
                <a:lnTo>
                  <a:pt x="140970" y="875030"/>
                </a:lnTo>
                <a:lnTo>
                  <a:pt x="115570" y="871220"/>
                </a:lnTo>
                <a:lnTo>
                  <a:pt x="93979" y="863600"/>
                </a:lnTo>
                <a:lnTo>
                  <a:pt x="74929" y="852170"/>
                </a:lnTo>
                <a:lnTo>
                  <a:pt x="59689" y="843280"/>
                </a:lnTo>
                <a:lnTo>
                  <a:pt x="44450" y="833120"/>
                </a:lnTo>
                <a:lnTo>
                  <a:pt x="35559" y="822960"/>
                </a:lnTo>
                <a:lnTo>
                  <a:pt x="26670" y="810260"/>
                </a:lnTo>
                <a:lnTo>
                  <a:pt x="16509" y="800100"/>
                </a:lnTo>
                <a:lnTo>
                  <a:pt x="11429" y="788670"/>
                </a:lnTo>
                <a:lnTo>
                  <a:pt x="10159" y="781050"/>
                </a:lnTo>
                <a:lnTo>
                  <a:pt x="3809" y="772160"/>
                </a:lnTo>
                <a:lnTo>
                  <a:pt x="2539" y="767080"/>
                </a:lnTo>
                <a:close/>
              </a:path>
              <a:path w="500380" h="986789">
                <a:moveTo>
                  <a:pt x="389889" y="0"/>
                </a:moveTo>
                <a:lnTo>
                  <a:pt x="389889" y="26670"/>
                </a:lnTo>
                <a:lnTo>
                  <a:pt x="392430" y="59689"/>
                </a:lnTo>
                <a:lnTo>
                  <a:pt x="392430" y="158750"/>
                </a:lnTo>
                <a:lnTo>
                  <a:pt x="396239" y="217170"/>
                </a:lnTo>
                <a:lnTo>
                  <a:pt x="397510" y="281939"/>
                </a:lnTo>
                <a:lnTo>
                  <a:pt x="400049" y="347980"/>
                </a:lnTo>
                <a:lnTo>
                  <a:pt x="400049" y="412750"/>
                </a:lnTo>
                <a:lnTo>
                  <a:pt x="401320" y="477520"/>
                </a:lnTo>
                <a:lnTo>
                  <a:pt x="403860" y="538480"/>
                </a:lnTo>
                <a:lnTo>
                  <a:pt x="403860" y="718820"/>
                </a:lnTo>
                <a:lnTo>
                  <a:pt x="401320" y="722630"/>
                </a:lnTo>
                <a:lnTo>
                  <a:pt x="397510" y="731520"/>
                </a:lnTo>
                <a:lnTo>
                  <a:pt x="396239" y="739140"/>
                </a:lnTo>
                <a:lnTo>
                  <a:pt x="392430" y="751840"/>
                </a:lnTo>
                <a:lnTo>
                  <a:pt x="387349" y="763270"/>
                </a:lnTo>
                <a:lnTo>
                  <a:pt x="383539" y="775970"/>
                </a:lnTo>
                <a:lnTo>
                  <a:pt x="373380" y="789940"/>
                </a:lnTo>
                <a:lnTo>
                  <a:pt x="340359" y="829310"/>
                </a:lnTo>
                <a:lnTo>
                  <a:pt x="308609" y="852170"/>
                </a:lnTo>
                <a:lnTo>
                  <a:pt x="260350" y="871220"/>
                </a:lnTo>
                <a:lnTo>
                  <a:pt x="201929" y="878840"/>
                </a:lnTo>
                <a:lnTo>
                  <a:pt x="427989" y="878840"/>
                </a:lnTo>
                <a:lnTo>
                  <a:pt x="438149" y="866140"/>
                </a:lnTo>
                <a:lnTo>
                  <a:pt x="450849" y="843280"/>
                </a:lnTo>
                <a:lnTo>
                  <a:pt x="463549" y="822960"/>
                </a:lnTo>
                <a:lnTo>
                  <a:pt x="474980" y="805180"/>
                </a:lnTo>
                <a:lnTo>
                  <a:pt x="481330" y="784860"/>
                </a:lnTo>
                <a:lnTo>
                  <a:pt x="487680" y="768350"/>
                </a:lnTo>
                <a:lnTo>
                  <a:pt x="492760" y="754380"/>
                </a:lnTo>
                <a:lnTo>
                  <a:pt x="497839" y="742950"/>
                </a:lnTo>
                <a:lnTo>
                  <a:pt x="500380" y="725170"/>
                </a:lnTo>
                <a:lnTo>
                  <a:pt x="500380" y="547370"/>
                </a:lnTo>
                <a:lnTo>
                  <a:pt x="497839" y="486410"/>
                </a:lnTo>
                <a:lnTo>
                  <a:pt x="495299" y="358139"/>
                </a:lnTo>
                <a:lnTo>
                  <a:pt x="492760" y="290830"/>
                </a:lnTo>
                <a:lnTo>
                  <a:pt x="491489" y="228600"/>
                </a:lnTo>
                <a:lnTo>
                  <a:pt x="487680" y="171450"/>
                </a:lnTo>
                <a:lnTo>
                  <a:pt x="487680" y="120650"/>
                </a:lnTo>
                <a:lnTo>
                  <a:pt x="485139" y="76200"/>
                </a:lnTo>
                <a:lnTo>
                  <a:pt x="483870" y="43180"/>
                </a:lnTo>
                <a:lnTo>
                  <a:pt x="483870" y="16510"/>
                </a:lnTo>
                <a:lnTo>
                  <a:pt x="3898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22680" y="3209289"/>
            <a:ext cx="1000760" cy="71120"/>
          </a:xfrm>
          <a:custGeom>
            <a:avLst/>
            <a:gdLst/>
            <a:ahLst/>
            <a:cxnLst/>
            <a:rect l="l" t="t" r="r" b="b"/>
            <a:pathLst>
              <a:path w="1000760" h="71120">
                <a:moveTo>
                  <a:pt x="995680" y="0"/>
                </a:moveTo>
                <a:lnTo>
                  <a:pt x="0" y="5080"/>
                </a:lnTo>
                <a:lnTo>
                  <a:pt x="5079" y="71120"/>
                </a:lnTo>
                <a:lnTo>
                  <a:pt x="1000759" y="71120"/>
                </a:lnTo>
                <a:lnTo>
                  <a:pt x="9956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44750" y="3690620"/>
            <a:ext cx="215900" cy="363220"/>
          </a:xfrm>
          <a:custGeom>
            <a:avLst/>
            <a:gdLst/>
            <a:ahLst/>
            <a:cxnLst/>
            <a:rect l="l" t="t" r="r" b="b"/>
            <a:pathLst>
              <a:path w="215900" h="363220">
                <a:moveTo>
                  <a:pt x="158750" y="0"/>
                </a:moveTo>
                <a:lnTo>
                  <a:pt x="157480" y="0"/>
                </a:lnTo>
                <a:lnTo>
                  <a:pt x="154939" y="5079"/>
                </a:lnTo>
                <a:lnTo>
                  <a:pt x="151130" y="15239"/>
                </a:lnTo>
                <a:lnTo>
                  <a:pt x="147319" y="27939"/>
                </a:lnTo>
                <a:lnTo>
                  <a:pt x="140969" y="41909"/>
                </a:lnTo>
                <a:lnTo>
                  <a:pt x="134619" y="58419"/>
                </a:lnTo>
                <a:lnTo>
                  <a:pt x="128269" y="78739"/>
                </a:lnTo>
                <a:lnTo>
                  <a:pt x="118110" y="99059"/>
                </a:lnTo>
                <a:lnTo>
                  <a:pt x="105410" y="119379"/>
                </a:lnTo>
                <a:lnTo>
                  <a:pt x="95250" y="143509"/>
                </a:lnTo>
                <a:lnTo>
                  <a:pt x="80010" y="162559"/>
                </a:lnTo>
                <a:lnTo>
                  <a:pt x="69850" y="186689"/>
                </a:lnTo>
                <a:lnTo>
                  <a:pt x="50800" y="208279"/>
                </a:lnTo>
                <a:lnTo>
                  <a:pt x="36830" y="231139"/>
                </a:lnTo>
                <a:lnTo>
                  <a:pt x="0" y="270509"/>
                </a:lnTo>
                <a:lnTo>
                  <a:pt x="5080" y="363219"/>
                </a:lnTo>
                <a:lnTo>
                  <a:pt x="6350" y="360679"/>
                </a:lnTo>
                <a:lnTo>
                  <a:pt x="12700" y="353059"/>
                </a:lnTo>
                <a:lnTo>
                  <a:pt x="21589" y="342900"/>
                </a:lnTo>
                <a:lnTo>
                  <a:pt x="34289" y="330200"/>
                </a:lnTo>
                <a:lnTo>
                  <a:pt x="49530" y="313689"/>
                </a:lnTo>
                <a:lnTo>
                  <a:pt x="66039" y="293369"/>
                </a:lnTo>
                <a:lnTo>
                  <a:pt x="82550" y="270509"/>
                </a:lnTo>
                <a:lnTo>
                  <a:pt x="101600" y="247650"/>
                </a:lnTo>
                <a:lnTo>
                  <a:pt x="120650" y="222250"/>
                </a:lnTo>
                <a:lnTo>
                  <a:pt x="138430" y="194309"/>
                </a:lnTo>
                <a:lnTo>
                  <a:pt x="154939" y="166369"/>
                </a:lnTo>
                <a:lnTo>
                  <a:pt x="173989" y="139700"/>
                </a:lnTo>
                <a:lnTo>
                  <a:pt x="187960" y="110489"/>
                </a:lnTo>
                <a:lnTo>
                  <a:pt x="200660" y="82550"/>
                </a:lnTo>
                <a:lnTo>
                  <a:pt x="208280" y="54609"/>
                </a:lnTo>
                <a:lnTo>
                  <a:pt x="215900" y="29209"/>
                </a:lnTo>
                <a:lnTo>
                  <a:pt x="1587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59759" y="4375150"/>
            <a:ext cx="350520" cy="231140"/>
          </a:xfrm>
          <a:custGeom>
            <a:avLst/>
            <a:gdLst/>
            <a:ahLst/>
            <a:cxnLst/>
            <a:rect l="l" t="t" r="r" b="b"/>
            <a:pathLst>
              <a:path w="350520" h="231139">
                <a:moveTo>
                  <a:pt x="3809" y="153669"/>
                </a:moveTo>
                <a:lnTo>
                  <a:pt x="2539" y="156210"/>
                </a:lnTo>
                <a:lnTo>
                  <a:pt x="2539" y="163830"/>
                </a:lnTo>
                <a:lnTo>
                  <a:pt x="0" y="170180"/>
                </a:lnTo>
                <a:lnTo>
                  <a:pt x="0" y="193039"/>
                </a:lnTo>
                <a:lnTo>
                  <a:pt x="3809" y="205739"/>
                </a:lnTo>
                <a:lnTo>
                  <a:pt x="11429" y="210819"/>
                </a:lnTo>
                <a:lnTo>
                  <a:pt x="20319" y="218439"/>
                </a:lnTo>
                <a:lnTo>
                  <a:pt x="57150" y="227330"/>
                </a:lnTo>
                <a:lnTo>
                  <a:pt x="93979" y="231139"/>
                </a:lnTo>
                <a:lnTo>
                  <a:pt x="157479" y="226060"/>
                </a:lnTo>
                <a:lnTo>
                  <a:pt x="185419" y="215900"/>
                </a:lnTo>
                <a:lnTo>
                  <a:pt x="214629" y="205739"/>
                </a:lnTo>
                <a:lnTo>
                  <a:pt x="238760" y="190500"/>
                </a:lnTo>
                <a:lnTo>
                  <a:pt x="262889" y="176530"/>
                </a:lnTo>
                <a:lnTo>
                  <a:pt x="279302" y="161289"/>
                </a:lnTo>
                <a:lnTo>
                  <a:pt x="74929" y="161289"/>
                </a:lnTo>
                <a:lnTo>
                  <a:pt x="53339" y="160019"/>
                </a:lnTo>
                <a:lnTo>
                  <a:pt x="39369" y="160019"/>
                </a:lnTo>
                <a:lnTo>
                  <a:pt x="22859" y="156210"/>
                </a:lnTo>
                <a:lnTo>
                  <a:pt x="11429" y="156210"/>
                </a:lnTo>
                <a:lnTo>
                  <a:pt x="3809" y="153669"/>
                </a:lnTo>
                <a:close/>
              </a:path>
              <a:path w="350520" h="231139">
                <a:moveTo>
                  <a:pt x="309879" y="0"/>
                </a:moveTo>
                <a:lnTo>
                  <a:pt x="304800" y="0"/>
                </a:lnTo>
                <a:lnTo>
                  <a:pt x="298450" y="3810"/>
                </a:lnTo>
                <a:lnTo>
                  <a:pt x="294639" y="11430"/>
                </a:lnTo>
                <a:lnTo>
                  <a:pt x="292100" y="24130"/>
                </a:lnTo>
                <a:lnTo>
                  <a:pt x="275589" y="55880"/>
                </a:lnTo>
                <a:lnTo>
                  <a:pt x="238760" y="104139"/>
                </a:lnTo>
                <a:lnTo>
                  <a:pt x="193039" y="135889"/>
                </a:lnTo>
                <a:lnTo>
                  <a:pt x="144779" y="153669"/>
                </a:lnTo>
                <a:lnTo>
                  <a:pt x="121919" y="160019"/>
                </a:lnTo>
                <a:lnTo>
                  <a:pt x="95250" y="161289"/>
                </a:lnTo>
                <a:lnTo>
                  <a:pt x="279302" y="161289"/>
                </a:lnTo>
                <a:lnTo>
                  <a:pt x="280669" y="160019"/>
                </a:lnTo>
                <a:lnTo>
                  <a:pt x="298450" y="144780"/>
                </a:lnTo>
                <a:lnTo>
                  <a:pt x="313689" y="127000"/>
                </a:lnTo>
                <a:lnTo>
                  <a:pt x="327660" y="114300"/>
                </a:lnTo>
                <a:lnTo>
                  <a:pt x="335279" y="102869"/>
                </a:lnTo>
                <a:lnTo>
                  <a:pt x="342900" y="93980"/>
                </a:lnTo>
                <a:lnTo>
                  <a:pt x="346710" y="86360"/>
                </a:lnTo>
                <a:lnTo>
                  <a:pt x="350519" y="85089"/>
                </a:lnTo>
                <a:lnTo>
                  <a:pt x="347979" y="82550"/>
                </a:lnTo>
                <a:lnTo>
                  <a:pt x="346710" y="78739"/>
                </a:lnTo>
                <a:lnTo>
                  <a:pt x="344169" y="72389"/>
                </a:lnTo>
                <a:lnTo>
                  <a:pt x="342900" y="64769"/>
                </a:lnTo>
                <a:lnTo>
                  <a:pt x="339089" y="55880"/>
                </a:lnTo>
                <a:lnTo>
                  <a:pt x="335279" y="44450"/>
                </a:lnTo>
                <a:lnTo>
                  <a:pt x="331469" y="35560"/>
                </a:lnTo>
                <a:lnTo>
                  <a:pt x="327660" y="25400"/>
                </a:lnTo>
                <a:lnTo>
                  <a:pt x="322579" y="16510"/>
                </a:lnTo>
                <a:lnTo>
                  <a:pt x="318769" y="8889"/>
                </a:lnTo>
                <a:lnTo>
                  <a:pt x="313689" y="2539"/>
                </a:lnTo>
                <a:lnTo>
                  <a:pt x="3098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51200" y="3044190"/>
            <a:ext cx="168910" cy="355600"/>
          </a:xfrm>
          <a:custGeom>
            <a:avLst/>
            <a:gdLst/>
            <a:ahLst/>
            <a:cxnLst/>
            <a:rect l="l" t="t" r="r" b="b"/>
            <a:pathLst>
              <a:path w="168910" h="355600">
                <a:moveTo>
                  <a:pt x="139700" y="0"/>
                </a:moveTo>
                <a:lnTo>
                  <a:pt x="127000" y="0"/>
                </a:lnTo>
                <a:lnTo>
                  <a:pt x="111760" y="2539"/>
                </a:lnTo>
                <a:lnTo>
                  <a:pt x="101600" y="5080"/>
                </a:lnTo>
                <a:lnTo>
                  <a:pt x="93979" y="11430"/>
                </a:lnTo>
                <a:lnTo>
                  <a:pt x="92710" y="20320"/>
                </a:lnTo>
                <a:lnTo>
                  <a:pt x="92710" y="27939"/>
                </a:lnTo>
                <a:lnTo>
                  <a:pt x="90170" y="35560"/>
                </a:lnTo>
                <a:lnTo>
                  <a:pt x="90170" y="48260"/>
                </a:lnTo>
                <a:lnTo>
                  <a:pt x="86360" y="60960"/>
                </a:lnTo>
                <a:lnTo>
                  <a:pt x="86360" y="78739"/>
                </a:lnTo>
                <a:lnTo>
                  <a:pt x="82550" y="97789"/>
                </a:lnTo>
                <a:lnTo>
                  <a:pt x="81279" y="119380"/>
                </a:lnTo>
                <a:lnTo>
                  <a:pt x="76200" y="140970"/>
                </a:lnTo>
                <a:lnTo>
                  <a:pt x="69850" y="165100"/>
                </a:lnTo>
                <a:lnTo>
                  <a:pt x="60960" y="190500"/>
                </a:lnTo>
                <a:lnTo>
                  <a:pt x="52070" y="219710"/>
                </a:lnTo>
                <a:lnTo>
                  <a:pt x="40639" y="245110"/>
                </a:lnTo>
                <a:lnTo>
                  <a:pt x="30479" y="274320"/>
                </a:lnTo>
                <a:lnTo>
                  <a:pt x="15239" y="304800"/>
                </a:lnTo>
                <a:lnTo>
                  <a:pt x="0" y="334010"/>
                </a:lnTo>
                <a:lnTo>
                  <a:pt x="81279" y="355600"/>
                </a:lnTo>
                <a:lnTo>
                  <a:pt x="81279" y="351789"/>
                </a:lnTo>
                <a:lnTo>
                  <a:pt x="85089" y="346710"/>
                </a:lnTo>
                <a:lnTo>
                  <a:pt x="88900" y="334010"/>
                </a:lnTo>
                <a:lnTo>
                  <a:pt x="97789" y="318770"/>
                </a:lnTo>
                <a:lnTo>
                  <a:pt x="105410" y="298450"/>
                </a:lnTo>
                <a:lnTo>
                  <a:pt x="114300" y="278130"/>
                </a:lnTo>
                <a:lnTo>
                  <a:pt x="123189" y="255270"/>
                </a:lnTo>
                <a:lnTo>
                  <a:pt x="134620" y="231139"/>
                </a:lnTo>
                <a:lnTo>
                  <a:pt x="140970" y="203200"/>
                </a:lnTo>
                <a:lnTo>
                  <a:pt x="148589" y="177800"/>
                </a:lnTo>
                <a:lnTo>
                  <a:pt x="156210" y="148589"/>
                </a:lnTo>
                <a:lnTo>
                  <a:pt x="163829" y="123189"/>
                </a:lnTo>
                <a:lnTo>
                  <a:pt x="165100" y="93980"/>
                </a:lnTo>
                <a:lnTo>
                  <a:pt x="168910" y="67310"/>
                </a:lnTo>
                <a:lnTo>
                  <a:pt x="168910" y="44450"/>
                </a:lnTo>
                <a:lnTo>
                  <a:pt x="167639" y="20320"/>
                </a:lnTo>
                <a:lnTo>
                  <a:pt x="161289" y="11430"/>
                </a:lnTo>
                <a:lnTo>
                  <a:pt x="152400" y="3810"/>
                </a:lnTo>
                <a:lnTo>
                  <a:pt x="139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49631" y="3498851"/>
            <a:ext cx="240030" cy="208279"/>
          </a:xfrm>
          <a:custGeom>
            <a:avLst/>
            <a:gdLst/>
            <a:ahLst/>
            <a:cxnLst/>
            <a:rect l="l" t="t" r="r" b="b"/>
            <a:pathLst>
              <a:path w="240030" h="208279">
                <a:moveTo>
                  <a:pt x="179069" y="0"/>
                </a:moveTo>
                <a:lnTo>
                  <a:pt x="173989" y="5079"/>
                </a:lnTo>
                <a:lnTo>
                  <a:pt x="162559" y="21589"/>
                </a:lnTo>
                <a:lnTo>
                  <a:pt x="149859" y="36829"/>
                </a:lnTo>
                <a:lnTo>
                  <a:pt x="127000" y="67310"/>
                </a:lnTo>
                <a:lnTo>
                  <a:pt x="96519" y="95250"/>
                </a:lnTo>
                <a:lnTo>
                  <a:pt x="80009" y="107950"/>
                </a:lnTo>
                <a:lnTo>
                  <a:pt x="67309" y="120650"/>
                </a:lnTo>
                <a:lnTo>
                  <a:pt x="53339" y="130810"/>
                </a:lnTo>
                <a:lnTo>
                  <a:pt x="40639" y="140970"/>
                </a:lnTo>
                <a:lnTo>
                  <a:pt x="27939" y="147320"/>
                </a:lnTo>
                <a:lnTo>
                  <a:pt x="19050" y="154939"/>
                </a:lnTo>
                <a:lnTo>
                  <a:pt x="8889" y="161289"/>
                </a:lnTo>
                <a:lnTo>
                  <a:pt x="3809" y="166370"/>
                </a:lnTo>
                <a:lnTo>
                  <a:pt x="0" y="167639"/>
                </a:lnTo>
                <a:lnTo>
                  <a:pt x="0" y="170179"/>
                </a:lnTo>
                <a:lnTo>
                  <a:pt x="78739" y="208279"/>
                </a:lnTo>
                <a:lnTo>
                  <a:pt x="95250" y="196850"/>
                </a:lnTo>
                <a:lnTo>
                  <a:pt x="110489" y="187960"/>
                </a:lnTo>
                <a:lnTo>
                  <a:pt x="124459" y="175260"/>
                </a:lnTo>
                <a:lnTo>
                  <a:pt x="139700" y="163829"/>
                </a:lnTo>
                <a:lnTo>
                  <a:pt x="152400" y="151129"/>
                </a:lnTo>
                <a:lnTo>
                  <a:pt x="191769" y="113029"/>
                </a:lnTo>
                <a:lnTo>
                  <a:pt x="218439" y="76200"/>
                </a:lnTo>
                <a:lnTo>
                  <a:pt x="227329" y="69850"/>
                </a:lnTo>
                <a:lnTo>
                  <a:pt x="231139" y="59689"/>
                </a:lnTo>
                <a:lnTo>
                  <a:pt x="240029" y="50800"/>
                </a:lnTo>
                <a:lnTo>
                  <a:pt x="238759" y="46989"/>
                </a:lnTo>
                <a:lnTo>
                  <a:pt x="231139" y="39370"/>
                </a:lnTo>
                <a:lnTo>
                  <a:pt x="222250" y="29210"/>
                </a:lnTo>
                <a:lnTo>
                  <a:pt x="199389" y="6350"/>
                </a:lnTo>
                <a:lnTo>
                  <a:pt x="189229" y="1270"/>
                </a:lnTo>
                <a:lnTo>
                  <a:pt x="1790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756285" y="2780261"/>
            <a:ext cx="8571230" cy="7540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3639"/>
            <a:r>
              <a:rPr spc="-6" dirty="0"/>
              <a:t>SIM</a:t>
            </a:r>
            <a:r>
              <a:rPr spc="-90" dirty="0"/>
              <a:t> </a:t>
            </a:r>
            <a:r>
              <a:rPr spc="-6" dirty="0"/>
              <a:t>Cards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743">
              <a:lnSpc>
                <a:spcPts val="1505"/>
              </a:lnSpc>
            </a:pPr>
            <a:fld id="{81D60167-4931-47E6-BA6A-407CBD079E47}" type="slidenum">
              <a:rPr dirty="0"/>
              <a:pPr marL="31743">
                <a:lnSpc>
                  <a:spcPts val="1505"/>
                </a:lnSpc>
              </a:pPr>
              <a:t>115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35350" y="4330701"/>
            <a:ext cx="3206115" cy="436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2800" i="1" spc="-6" dirty="0">
                <a:latin typeface="Arial"/>
                <a:cs typeface="Arial"/>
              </a:rPr>
              <a:t>Proactive </a:t>
            </a:r>
            <a:r>
              <a:rPr sz="2800" i="1" dirty="0">
                <a:latin typeface="Arial"/>
                <a:cs typeface="Arial"/>
              </a:rPr>
              <a:t>SIM</a:t>
            </a:r>
            <a:r>
              <a:rPr sz="2800" i="1" spc="-85" dirty="0">
                <a:latin typeface="Arial"/>
                <a:cs typeface="Arial"/>
              </a:rPr>
              <a:t> </a:t>
            </a:r>
            <a:r>
              <a:rPr sz="2800" i="1" spc="-6" dirty="0">
                <a:latin typeface="Arial"/>
                <a:cs typeface="Arial"/>
              </a:rPr>
              <a:t>cards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1"/>
            <a:ext cx="9418319" cy="1013931"/>
          </a:xfrm>
          <a:prstGeom prst="rect">
            <a:avLst/>
          </a:prstGeom>
        </p:spPr>
        <p:txBody>
          <a:bodyPr vert="horz" wrap="square" lIns="0" tIns="265375" rIns="0" bIns="0" rtlCol="0">
            <a:spAutoFit/>
          </a:bodyPr>
          <a:lstStyle/>
          <a:p>
            <a:pPr marL="5242743"/>
            <a:r>
              <a:rPr spc="-6" dirty="0"/>
              <a:t>Introduction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idx="1"/>
          </p:nvPr>
        </p:nvSpPr>
        <p:spPr>
          <a:xfrm>
            <a:off x="492762" y="1741171"/>
            <a:ext cx="9098279" cy="3746383"/>
          </a:xfrm>
          <a:prstGeom prst="rect">
            <a:avLst/>
          </a:prstGeom>
        </p:spPr>
        <p:txBody>
          <a:bodyPr vert="horz" wrap="square" lIns="0" tIns="665595" rIns="0" bIns="0" rtlCol="0">
            <a:spAutoFit/>
          </a:bodyPr>
          <a:lstStyle/>
          <a:p>
            <a:pPr marL="874849" marR="353622">
              <a:lnSpc>
                <a:spcPts val="3110"/>
              </a:lnSpc>
            </a:pPr>
            <a:r>
              <a:rPr spc="-6" dirty="0"/>
              <a:t>The standards driving the smart </a:t>
            </a:r>
            <a:r>
              <a:rPr dirty="0"/>
              <a:t>cards </a:t>
            </a:r>
            <a:r>
              <a:rPr spc="-6" dirty="0"/>
              <a:t>for mobile  telephony</a:t>
            </a:r>
          </a:p>
          <a:p>
            <a:pPr marL="874849">
              <a:spcBef>
                <a:spcPts val="825"/>
              </a:spcBef>
            </a:pPr>
            <a:r>
              <a:rPr spc="-6" dirty="0"/>
              <a:t>What is the SIM</a:t>
            </a:r>
            <a:r>
              <a:rPr spc="-90" dirty="0"/>
              <a:t> </a:t>
            </a:r>
            <a:r>
              <a:rPr spc="-50" dirty="0"/>
              <a:t>Toolkit</a:t>
            </a:r>
          </a:p>
          <a:p>
            <a:pPr marL="874849">
              <a:spcBef>
                <a:spcPts val="880"/>
              </a:spcBef>
            </a:pPr>
            <a:r>
              <a:rPr spc="-6" dirty="0"/>
              <a:t>How Java Card handles the SIM</a:t>
            </a:r>
            <a:r>
              <a:rPr spc="-20" dirty="0"/>
              <a:t> </a:t>
            </a:r>
            <a:r>
              <a:rPr spc="-6" dirty="0"/>
              <a:t>toolkit</a:t>
            </a:r>
          </a:p>
          <a:p>
            <a:pPr marL="874849" marR="5078">
              <a:lnSpc>
                <a:spcPts val="3110"/>
              </a:lnSpc>
              <a:spcBef>
                <a:spcPts val="1189"/>
              </a:spcBef>
            </a:pPr>
            <a:r>
              <a:rPr dirty="0"/>
              <a:t>A full </a:t>
            </a:r>
            <a:r>
              <a:rPr spc="-6" dirty="0"/>
              <a:t>example of </a:t>
            </a:r>
            <a:r>
              <a:rPr dirty="0"/>
              <a:t>a Java </a:t>
            </a:r>
            <a:r>
              <a:rPr spc="-6" dirty="0"/>
              <a:t>Card applet built using</a:t>
            </a:r>
            <a:r>
              <a:rPr spc="-165" dirty="0"/>
              <a:t> </a:t>
            </a:r>
            <a:r>
              <a:rPr spc="-6" dirty="0"/>
              <a:t>the  SIM </a:t>
            </a:r>
            <a:r>
              <a:rPr spc="-50" dirty="0"/>
              <a:t>Toolkit</a:t>
            </a:r>
            <a:r>
              <a:rPr spc="-125" dirty="0"/>
              <a:t> </a:t>
            </a:r>
            <a:r>
              <a:rPr dirty="0"/>
              <a:t>library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743">
              <a:lnSpc>
                <a:spcPts val="1505"/>
              </a:lnSpc>
            </a:pPr>
            <a:fld id="{81D60167-4931-47E6-BA6A-407CBD079E47}" type="slidenum">
              <a:rPr dirty="0"/>
              <a:pPr marL="31743">
                <a:lnSpc>
                  <a:spcPts val="1505"/>
                </a:lnSpc>
              </a:pPr>
              <a:t>116</a:t>
            </a:fld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442" y="1873252"/>
            <a:ext cx="170815" cy="220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400" spc="295" dirty="0">
                <a:latin typeface="Calibri"/>
                <a:cs typeface="Calibri"/>
              </a:rPr>
              <a:t>●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91" y="1731010"/>
            <a:ext cx="4324985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3200" spc="-6" dirty="0">
                <a:latin typeface="Arial"/>
                <a:cs typeface="Arial"/>
              </a:rPr>
              <a:t>In this </a:t>
            </a:r>
            <a:r>
              <a:rPr sz="3200" spc="-30" dirty="0">
                <a:latin typeface="Arial"/>
                <a:cs typeface="Arial"/>
              </a:rPr>
              <a:t>chapter, </a:t>
            </a:r>
            <a:r>
              <a:rPr sz="3200" spc="-6" dirty="0">
                <a:latin typeface="Arial"/>
                <a:cs typeface="Arial"/>
              </a:rPr>
              <a:t>we'll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6" dirty="0">
                <a:latin typeface="Arial"/>
                <a:cs typeface="Arial"/>
              </a:rPr>
              <a:t>see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1239" y="2491743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1239" y="3425192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1239" y="3963671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1239" y="4503421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58"/>
            <a:ext cx="9418319" cy="919091"/>
          </a:xfrm>
          <a:prstGeom prst="rect">
            <a:avLst/>
          </a:prstGeom>
        </p:spPr>
        <p:txBody>
          <a:bodyPr vert="horz" wrap="square" lIns="0" tIns="171414" rIns="0" bIns="0" rtlCol="0">
            <a:spAutoFit/>
          </a:bodyPr>
          <a:lstStyle/>
          <a:p>
            <a:pPr marL="5726514"/>
            <a:r>
              <a:rPr dirty="0"/>
              <a:t>SIM</a:t>
            </a:r>
            <a:r>
              <a:rPr spc="-95" dirty="0"/>
              <a:t> </a:t>
            </a:r>
            <a:r>
              <a:rPr spc="-6" dirty="0"/>
              <a:t>cards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743">
              <a:lnSpc>
                <a:spcPts val="1505"/>
              </a:lnSpc>
            </a:pPr>
            <a:fld id="{81D60167-4931-47E6-BA6A-407CBD079E47}" type="slidenum">
              <a:rPr dirty="0"/>
              <a:pPr marL="31743">
                <a:lnSpc>
                  <a:spcPts val="1505"/>
                </a:lnSpc>
              </a:pPr>
              <a:t>117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781552" y="4177031"/>
            <a:ext cx="164465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2400" dirty="0">
                <a:latin typeface="Tahoma"/>
                <a:cs typeface="Tahoma"/>
              </a:rPr>
              <a:t>•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81552" y="2230120"/>
            <a:ext cx="4413885" cy="35039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020" marR="665977" indent="-326323">
              <a:buFont typeface="Tahoma"/>
              <a:buChar char="•"/>
              <a:tabLst>
                <a:tab pos="338385" algn="l"/>
                <a:tab pos="339020" algn="l"/>
              </a:tabLst>
            </a:pPr>
            <a:r>
              <a:rPr sz="2400" spc="-6" dirty="0">
                <a:latin typeface="Arial"/>
                <a:cs typeface="Arial"/>
              </a:rPr>
              <a:t>Standardized by ETSI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  </a:t>
            </a:r>
            <a:r>
              <a:rPr sz="2400" spc="-6" dirty="0">
                <a:latin typeface="Arial"/>
                <a:cs typeface="Arial"/>
              </a:rPr>
              <a:t>GSM</a:t>
            </a:r>
            <a:endParaRPr sz="2400" dirty="0">
              <a:latin typeface="Arial"/>
              <a:cs typeface="Arial"/>
            </a:endParaRPr>
          </a:p>
          <a:p>
            <a:pPr marL="12696">
              <a:spcBef>
                <a:spcPts val="600"/>
              </a:spcBef>
              <a:tabLst>
                <a:tab pos="338385" algn="l"/>
              </a:tabLst>
            </a:pPr>
            <a:r>
              <a:rPr sz="2400" dirty="0">
                <a:latin typeface="Tahoma"/>
                <a:cs typeface="Tahoma"/>
              </a:rPr>
              <a:t>•	</a:t>
            </a:r>
            <a:r>
              <a:rPr sz="2400" spc="-6" dirty="0">
                <a:latin typeface="Arial"/>
                <a:cs typeface="Arial"/>
              </a:rPr>
              <a:t>GSM </a:t>
            </a:r>
            <a:r>
              <a:rPr sz="2400" spc="-80" dirty="0">
                <a:latin typeface="Arial"/>
                <a:cs typeface="Arial"/>
              </a:rPr>
              <a:t>11.11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V6.1.0</a:t>
            </a:r>
            <a:endParaRPr sz="2400" dirty="0">
              <a:latin typeface="Arial"/>
              <a:cs typeface="Arial"/>
            </a:endParaRPr>
          </a:p>
          <a:p>
            <a:pPr marL="738986" lvl="1" indent="-269185">
              <a:spcBef>
                <a:spcPts val="500"/>
              </a:spcBef>
              <a:buFont typeface="Tahoma"/>
              <a:buChar char="–"/>
              <a:tabLst>
                <a:tab pos="738353" algn="l"/>
                <a:tab pos="738986" algn="l"/>
              </a:tabLst>
            </a:pPr>
            <a:r>
              <a:rPr sz="2000" spc="-6" dirty="0">
                <a:latin typeface="Arial"/>
                <a:cs typeface="Arial"/>
              </a:rPr>
              <a:t>SIM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specs</a:t>
            </a:r>
          </a:p>
          <a:p>
            <a:pPr marL="1155461" lvl="2" indent="-228552">
              <a:spcBef>
                <a:spcPts val="450"/>
              </a:spcBef>
              <a:buFont typeface="Tahoma"/>
              <a:buChar char="•"/>
              <a:tabLst>
                <a:tab pos="1155461" algn="l"/>
              </a:tabLst>
            </a:pPr>
            <a:r>
              <a:rPr b="1" spc="-10" dirty="0">
                <a:latin typeface="Arial"/>
                <a:cs typeface="Arial"/>
              </a:rPr>
              <a:t>S</a:t>
            </a:r>
            <a:r>
              <a:rPr spc="-10" dirty="0">
                <a:latin typeface="Arial"/>
                <a:cs typeface="Arial"/>
              </a:rPr>
              <a:t>ubscriber </a:t>
            </a:r>
            <a:r>
              <a:rPr b="1" spc="-6" dirty="0">
                <a:latin typeface="Arial"/>
                <a:cs typeface="Arial"/>
              </a:rPr>
              <a:t>I</a:t>
            </a:r>
            <a:r>
              <a:rPr spc="-6" dirty="0">
                <a:latin typeface="Arial"/>
                <a:cs typeface="Arial"/>
              </a:rPr>
              <a:t>dentification</a:t>
            </a:r>
            <a:r>
              <a:rPr spc="-30" dirty="0">
                <a:latin typeface="Arial"/>
                <a:cs typeface="Arial"/>
              </a:rPr>
              <a:t> </a:t>
            </a:r>
            <a:r>
              <a:rPr b="1" spc="-10" dirty="0">
                <a:latin typeface="Arial"/>
                <a:cs typeface="Arial"/>
              </a:rPr>
              <a:t>M</a:t>
            </a:r>
            <a:r>
              <a:rPr spc="-10" dirty="0">
                <a:latin typeface="Arial"/>
                <a:cs typeface="Arial"/>
              </a:rPr>
              <a:t>odule</a:t>
            </a:r>
            <a:endParaRPr dirty="0">
              <a:latin typeface="Arial"/>
              <a:cs typeface="Arial"/>
            </a:endParaRPr>
          </a:p>
          <a:p>
            <a:pPr marL="338385">
              <a:spcBef>
                <a:spcPts val="600"/>
              </a:spcBef>
            </a:pPr>
            <a:r>
              <a:rPr sz="2400" spc="-6" dirty="0">
                <a:latin typeface="Arial"/>
                <a:cs typeface="Arial"/>
              </a:rPr>
              <a:t>GSM </a:t>
            </a:r>
            <a:r>
              <a:rPr sz="2400" spc="-40" dirty="0">
                <a:latin typeface="Arial"/>
                <a:cs typeface="Arial"/>
              </a:rPr>
              <a:t>11.14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V7.1.0</a:t>
            </a:r>
            <a:endParaRPr sz="2400" dirty="0">
              <a:latin typeface="Arial"/>
              <a:cs typeface="Arial"/>
            </a:endParaRPr>
          </a:p>
          <a:p>
            <a:pPr marL="738986" lvl="1" indent="-269185">
              <a:spcBef>
                <a:spcPts val="500"/>
              </a:spcBef>
              <a:buFont typeface="Tahoma"/>
              <a:buChar char="–"/>
              <a:tabLst>
                <a:tab pos="738353" algn="l"/>
                <a:tab pos="738986" algn="l"/>
              </a:tabLst>
            </a:pPr>
            <a:r>
              <a:rPr sz="2000" spc="-6" dirty="0">
                <a:latin typeface="Arial"/>
                <a:cs typeface="Arial"/>
              </a:rPr>
              <a:t>SIM </a:t>
            </a:r>
            <a:r>
              <a:rPr sz="2000" spc="-35" dirty="0">
                <a:latin typeface="Arial"/>
                <a:cs typeface="Arial"/>
              </a:rPr>
              <a:t>Toolkit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specs</a:t>
            </a:r>
          </a:p>
          <a:p>
            <a:pPr marL="12696">
              <a:spcBef>
                <a:spcPts val="600"/>
              </a:spcBef>
              <a:tabLst>
                <a:tab pos="338385" algn="l"/>
              </a:tabLst>
            </a:pPr>
            <a:r>
              <a:rPr sz="2400" dirty="0">
                <a:latin typeface="Tahoma"/>
                <a:cs typeface="Tahoma"/>
              </a:rPr>
              <a:t>•	</a:t>
            </a:r>
            <a:r>
              <a:rPr sz="2400" spc="-6" dirty="0">
                <a:latin typeface="Arial"/>
                <a:cs typeface="Arial"/>
              </a:rPr>
              <a:t>GSM 03.19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V1.0.0</a:t>
            </a:r>
            <a:endParaRPr sz="2400" dirty="0">
              <a:latin typeface="Arial"/>
              <a:cs typeface="Arial"/>
            </a:endParaRPr>
          </a:p>
          <a:p>
            <a:pPr marL="738986" lvl="1" indent="-269185">
              <a:spcBef>
                <a:spcPts val="500"/>
              </a:spcBef>
              <a:buFont typeface="Tahoma"/>
              <a:buChar char="–"/>
              <a:tabLst>
                <a:tab pos="738353" algn="l"/>
                <a:tab pos="738986" algn="l"/>
              </a:tabLst>
            </a:pPr>
            <a:r>
              <a:rPr sz="2000" dirty="0">
                <a:latin typeface="Arial"/>
                <a:cs typeface="Arial"/>
              </a:rPr>
              <a:t>Javacard </a:t>
            </a:r>
            <a:r>
              <a:rPr sz="2000" spc="-6" dirty="0">
                <a:latin typeface="Arial"/>
                <a:cs typeface="Arial"/>
              </a:rPr>
              <a:t>SIM</a:t>
            </a:r>
            <a:r>
              <a:rPr sz="2000" spc="-195" dirty="0">
                <a:latin typeface="Arial"/>
                <a:cs typeface="Arial"/>
              </a:rPr>
              <a:t> </a:t>
            </a:r>
            <a:r>
              <a:rPr sz="2000" spc="-6" dirty="0">
                <a:latin typeface="Arial"/>
                <a:cs typeface="Arial"/>
              </a:rPr>
              <a:t>API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71139" y="4231642"/>
            <a:ext cx="1948180" cy="1303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9260" y="2373629"/>
            <a:ext cx="2174240" cy="21958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58"/>
            <a:ext cx="9418319" cy="919091"/>
          </a:xfrm>
          <a:prstGeom prst="rect">
            <a:avLst/>
          </a:prstGeom>
        </p:spPr>
        <p:txBody>
          <a:bodyPr vert="horz" wrap="square" lIns="0" tIns="171414" rIns="0" bIns="0" rtlCol="0">
            <a:spAutoFit/>
          </a:bodyPr>
          <a:lstStyle/>
          <a:p>
            <a:pPr marL="5726514"/>
            <a:r>
              <a:rPr dirty="0"/>
              <a:t>SIM</a:t>
            </a:r>
            <a:r>
              <a:rPr spc="-95" dirty="0"/>
              <a:t> </a:t>
            </a:r>
            <a:r>
              <a:rPr spc="-6" dirty="0"/>
              <a:t>cards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743">
              <a:lnSpc>
                <a:spcPts val="1505"/>
              </a:lnSpc>
            </a:pPr>
            <a:fld id="{81D60167-4931-47E6-BA6A-407CBD079E47}" type="slidenum">
              <a:rPr dirty="0"/>
              <a:pPr marL="31743">
                <a:lnSpc>
                  <a:spcPts val="1505"/>
                </a:lnSpc>
              </a:pPr>
              <a:t>118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863784" y="2266890"/>
            <a:ext cx="4597716" cy="33239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020" marR="665977" indent="-326323">
              <a:buFont typeface="Tahoma"/>
              <a:buChar char="•"/>
              <a:tabLst>
                <a:tab pos="338385" algn="l"/>
                <a:tab pos="339020" algn="l"/>
              </a:tabLst>
            </a:pPr>
            <a:r>
              <a:rPr lang="fr-FR" sz="2400" spc="-6" dirty="0" smtClean="0">
                <a:latin typeface="Arial"/>
                <a:cs typeface="Arial"/>
              </a:rPr>
              <a:t>The SIM </a:t>
            </a:r>
            <a:r>
              <a:rPr lang="fr-FR" sz="2400" spc="-6" dirty="0" err="1" smtClean="0">
                <a:latin typeface="Arial"/>
                <a:cs typeface="Arial"/>
              </a:rPr>
              <a:t>Card</a:t>
            </a:r>
            <a:r>
              <a:rPr lang="fr-FR" sz="2400" spc="-6" dirty="0" smtClean="0">
                <a:latin typeface="Arial"/>
                <a:cs typeface="Arial"/>
              </a:rPr>
              <a:t> </a:t>
            </a:r>
            <a:r>
              <a:rPr lang="fr-FR" sz="2400" spc="-6" dirty="0" err="1" smtClean="0">
                <a:latin typeface="Arial"/>
                <a:cs typeface="Arial"/>
              </a:rPr>
              <a:t>is</a:t>
            </a:r>
            <a:r>
              <a:rPr lang="fr-FR" sz="2400" spc="-6" dirty="0" smtClean="0">
                <a:latin typeface="Arial"/>
                <a:cs typeface="Arial"/>
              </a:rPr>
              <a:t> </a:t>
            </a:r>
            <a:r>
              <a:rPr lang="fr-FR" sz="2400" spc="-6" dirty="0" err="1" smtClean="0">
                <a:latin typeface="Arial"/>
                <a:cs typeface="Arial"/>
              </a:rPr>
              <a:t>used</a:t>
            </a:r>
            <a:r>
              <a:rPr lang="fr-FR" sz="2400" spc="-6" dirty="0" smtClean="0">
                <a:latin typeface="Arial"/>
                <a:cs typeface="Arial"/>
              </a:rPr>
              <a:t> to </a:t>
            </a:r>
            <a:r>
              <a:rPr lang="fr-FR" sz="2400" spc="-6" dirty="0" err="1" smtClean="0">
                <a:latin typeface="Arial"/>
                <a:cs typeface="Arial"/>
              </a:rPr>
              <a:t>authenticate</a:t>
            </a:r>
            <a:r>
              <a:rPr lang="fr-FR" sz="2400" spc="-6" dirty="0" smtClean="0">
                <a:latin typeface="Arial"/>
                <a:cs typeface="Arial"/>
              </a:rPr>
              <a:t> the </a:t>
            </a:r>
            <a:r>
              <a:rPr lang="fr-FR" sz="2400" b="1" spc="-6" dirty="0" err="1" smtClean="0">
                <a:latin typeface="Arial"/>
                <a:cs typeface="Arial"/>
              </a:rPr>
              <a:t>subscriber</a:t>
            </a:r>
            <a:r>
              <a:rPr lang="fr-FR" sz="2400" spc="-6" dirty="0" smtClean="0">
                <a:latin typeface="Arial"/>
                <a:cs typeface="Arial"/>
              </a:rPr>
              <a:t> to the </a:t>
            </a:r>
            <a:r>
              <a:rPr lang="fr-FR" sz="2400" spc="-6" dirty="0" err="1" smtClean="0">
                <a:latin typeface="Arial"/>
                <a:cs typeface="Arial"/>
              </a:rPr>
              <a:t>operator</a:t>
            </a:r>
            <a:r>
              <a:rPr lang="fr-FR" sz="2400" spc="-6" dirty="0" smtClean="0">
                <a:latin typeface="Arial"/>
                <a:cs typeface="Arial"/>
              </a:rPr>
              <a:t> network</a:t>
            </a:r>
          </a:p>
          <a:p>
            <a:pPr marL="339020" marR="665977" indent="-326323">
              <a:buFont typeface="Tahoma"/>
              <a:buChar char="•"/>
              <a:tabLst>
                <a:tab pos="338385" algn="l"/>
                <a:tab pos="339020" algn="l"/>
              </a:tabLst>
            </a:pPr>
            <a:endParaRPr lang="fr-FR" sz="2400" spc="-6" dirty="0" smtClean="0">
              <a:latin typeface="Arial"/>
              <a:cs typeface="Arial"/>
            </a:endParaRPr>
          </a:p>
          <a:p>
            <a:pPr marL="339020" marR="665977" indent="-326323">
              <a:buFont typeface="Tahoma"/>
              <a:buChar char="•"/>
              <a:tabLst>
                <a:tab pos="338385" algn="l"/>
                <a:tab pos="339020" algn="l"/>
              </a:tabLst>
            </a:pPr>
            <a:r>
              <a:rPr lang="fr-FR" sz="2400" spc="-6" dirty="0" smtClean="0">
                <a:latin typeface="Arial"/>
                <a:cs typeface="Arial"/>
              </a:rPr>
              <a:t>The SIM </a:t>
            </a:r>
            <a:r>
              <a:rPr lang="fr-FR" sz="2400" spc="-6" dirty="0" err="1" smtClean="0">
                <a:latin typeface="Arial"/>
                <a:cs typeface="Arial"/>
              </a:rPr>
              <a:t>Card</a:t>
            </a:r>
            <a:r>
              <a:rPr lang="fr-FR" sz="2400" spc="-6" dirty="0" smtClean="0">
                <a:latin typeface="Arial"/>
                <a:cs typeface="Arial"/>
              </a:rPr>
              <a:t> </a:t>
            </a:r>
            <a:r>
              <a:rPr lang="fr-FR" sz="2400" spc="-6" dirty="0" err="1" smtClean="0">
                <a:latin typeface="Arial"/>
                <a:cs typeface="Arial"/>
              </a:rPr>
              <a:t>contains</a:t>
            </a:r>
            <a:r>
              <a:rPr lang="fr-FR" sz="2400" spc="-6" dirty="0" smtClean="0">
                <a:latin typeface="Arial"/>
                <a:cs typeface="Arial"/>
              </a:rPr>
              <a:t> network </a:t>
            </a:r>
            <a:r>
              <a:rPr lang="fr-FR" sz="2400" spc="-6" dirty="0" err="1" smtClean="0">
                <a:latin typeface="Arial"/>
                <a:cs typeface="Arial"/>
              </a:rPr>
              <a:t>operator</a:t>
            </a:r>
            <a:r>
              <a:rPr lang="fr-FR" sz="2400" spc="-6" dirty="0" smtClean="0">
                <a:latin typeface="Arial"/>
                <a:cs typeface="Arial"/>
              </a:rPr>
              <a:t> configuration</a:t>
            </a:r>
          </a:p>
          <a:p>
            <a:pPr marL="12697" marR="665977">
              <a:tabLst>
                <a:tab pos="338385" algn="l"/>
                <a:tab pos="339020" algn="l"/>
              </a:tabLst>
            </a:pPr>
            <a:endParaRPr lang="fr-FR" sz="2400" spc="-6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71139" y="4231642"/>
            <a:ext cx="1948180" cy="1303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9260" y="2373629"/>
            <a:ext cx="2174240" cy="21958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079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58"/>
            <a:ext cx="9418319" cy="919091"/>
          </a:xfrm>
          <a:prstGeom prst="rect">
            <a:avLst/>
          </a:prstGeom>
        </p:spPr>
        <p:txBody>
          <a:bodyPr vert="horz" wrap="square" lIns="0" tIns="171414" rIns="0" bIns="0" rtlCol="0">
            <a:spAutoFit/>
          </a:bodyPr>
          <a:lstStyle/>
          <a:p>
            <a:pPr marL="5026887"/>
            <a:r>
              <a:rPr spc="-6" dirty="0"/>
              <a:t>Proactives</a:t>
            </a:r>
            <a:r>
              <a:rPr spc="-60" dirty="0"/>
              <a:t> </a:t>
            </a:r>
            <a:r>
              <a:rPr dirty="0"/>
              <a:t>SIM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743">
              <a:lnSpc>
                <a:spcPts val="1505"/>
              </a:lnSpc>
            </a:pPr>
            <a:fld id="{81D60167-4931-47E6-BA6A-407CBD079E47}" type="slidenum">
              <a:rPr dirty="0"/>
              <a:pPr marL="31743">
                <a:lnSpc>
                  <a:spcPts val="1505"/>
                </a:lnSpc>
              </a:pPr>
              <a:t>119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277361" y="2230122"/>
            <a:ext cx="4693285" cy="2115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9020" marR="5078" indent="-326323">
              <a:buFont typeface="Tahoma"/>
              <a:buChar char="•"/>
              <a:tabLst>
                <a:tab pos="338385" algn="l"/>
                <a:tab pos="339020" algn="l"/>
              </a:tabLst>
            </a:pPr>
            <a:r>
              <a:rPr sz="2400" spc="-6" dirty="0">
                <a:latin typeface="Arial"/>
                <a:cs typeface="Arial"/>
              </a:rPr>
              <a:t>Using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6" dirty="0">
                <a:latin typeface="Arial"/>
                <a:cs typeface="Arial"/>
              </a:rPr>
              <a:t>SIM </a:t>
            </a:r>
            <a:r>
              <a:rPr sz="2400" spc="-40" dirty="0">
                <a:latin typeface="Arial"/>
                <a:cs typeface="Arial"/>
              </a:rPr>
              <a:t>Toolkit, </a:t>
            </a:r>
            <a:r>
              <a:rPr sz="2400" spc="-6" dirty="0">
                <a:latin typeface="Arial"/>
                <a:cs typeface="Arial"/>
              </a:rPr>
              <a:t>possibility  </a:t>
            </a:r>
            <a:r>
              <a:rPr sz="2400" dirty="0">
                <a:latin typeface="Arial"/>
                <a:cs typeface="Arial"/>
              </a:rPr>
              <a:t>to</a:t>
            </a:r>
            <a:endParaRPr sz="2400">
              <a:latin typeface="Arial"/>
              <a:cs typeface="Arial"/>
            </a:endParaRPr>
          </a:p>
          <a:p>
            <a:pPr marL="738986" lvl="1" indent="-269185">
              <a:spcBef>
                <a:spcPts val="500"/>
              </a:spcBef>
              <a:buFont typeface="Tahoma"/>
              <a:buChar char="–"/>
              <a:tabLst>
                <a:tab pos="738353" algn="l"/>
                <a:tab pos="738986" algn="l"/>
              </a:tabLst>
            </a:pPr>
            <a:r>
              <a:rPr sz="2000" dirty="0">
                <a:latin typeface="Arial"/>
                <a:cs typeface="Arial"/>
              </a:rPr>
              <a:t>Program </a:t>
            </a:r>
            <a:r>
              <a:rPr sz="2000" spc="-6" dirty="0">
                <a:latin typeface="Arial"/>
                <a:cs typeface="Arial"/>
              </a:rPr>
              <a:t>the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-6" dirty="0">
                <a:latin typeface="Arial"/>
                <a:cs typeface="Arial"/>
              </a:rPr>
              <a:t>SIM</a:t>
            </a:r>
            <a:endParaRPr sz="2000">
              <a:latin typeface="Arial"/>
              <a:cs typeface="Arial"/>
            </a:endParaRPr>
          </a:p>
          <a:p>
            <a:pPr marL="738986" marR="526305" lvl="1" indent="-269185">
              <a:spcBef>
                <a:spcPts val="500"/>
              </a:spcBef>
              <a:buFont typeface="Tahoma"/>
              <a:buChar char="–"/>
              <a:tabLst>
                <a:tab pos="738353" algn="l"/>
                <a:tab pos="738986" algn="l"/>
              </a:tabLst>
            </a:pPr>
            <a:r>
              <a:rPr sz="2000" dirty="0">
                <a:latin typeface="Arial"/>
                <a:cs typeface="Arial"/>
              </a:rPr>
              <a:t>Make </a:t>
            </a:r>
            <a:r>
              <a:rPr sz="2000" spc="-6" dirty="0">
                <a:latin typeface="Arial"/>
                <a:cs typeface="Arial"/>
              </a:rPr>
              <a:t>the SIM </a:t>
            </a:r>
            <a:r>
              <a:rPr sz="2000" dirty="0">
                <a:latin typeface="Arial"/>
                <a:cs typeface="Arial"/>
              </a:rPr>
              <a:t>card </a:t>
            </a:r>
            <a:r>
              <a:rPr sz="2000" spc="-6" dirty="0">
                <a:latin typeface="Arial"/>
                <a:cs typeface="Arial"/>
              </a:rPr>
              <a:t>application  </a:t>
            </a:r>
            <a:r>
              <a:rPr sz="2000" dirty="0">
                <a:latin typeface="Arial"/>
                <a:cs typeface="Arial"/>
              </a:rPr>
              <a:t>driving </a:t>
            </a:r>
            <a:r>
              <a:rPr sz="2000" spc="-6" dirty="0">
                <a:latin typeface="Arial"/>
                <a:cs typeface="Arial"/>
              </a:rPr>
              <a:t>the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phone</a:t>
            </a:r>
            <a:endParaRPr sz="2000">
              <a:latin typeface="Arial"/>
              <a:cs typeface="Arial"/>
            </a:endParaRPr>
          </a:p>
          <a:p>
            <a:pPr marL="1155461" lvl="2" indent="-228552">
              <a:spcBef>
                <a:spcPts val="450"/>
              </a:spcBef>
              <a:buFont typeface="Tahoma"/>
              <a:buChar char="•"/>
              <a:tabLst>
                <a:tab pos="1155461" algn="l"/>
              </a:tabLst>
            </a:pPr>
            <a:r>
              <a:rPr spc="-6" dirty="0">
                <a:latin typeface="Arial"/>
                <a:cs typeface="Arial"/>
              </a:rPr>
              <a:t>Access to </a:t>
            </a:r>
            <a:r>
              <a:rPr spc="-10" dirty="0">
                <a:latin typeface="Arial"/>
                <a:cs typeface="Arial"/>
              </a:rPr>
              <a:t>keyboard, </a:t>
            </a:r>
            <a:r>
              <a:rPr spc="-30" dirty="0">
                <a:latin typeface="Arial"/>
                <a:cs typeface="Arial"/>
              </a:rPr>
              <a:t>display,</a:t>
            </a:r>
            <a:r>
              <a:rPr dirty="0">
                <a:latin typeface="Arial"/>
                <a:cs typeface="Arial"/>
              </a:rPr>
              <a:t> …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71139" y="4231642"/>
            <a:ext cx="1948180" cy="1303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9260" y="2373629"/>
            <a:ext cx="2174240" cy="21958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1"/>
            <a:ext cx="9418319" cy="1013931"/>
          </a:xfrm>
          <a:prstGeom prst="rect">
            <a:avLst/>
          </a:prstGeom>
        </p:spPr>
        <p:txBody>
          <a:bodyPr vert="horz" wrap="square" lIns="0" tIns="265375" rIns="0" bIns="0" rtlCol="0">
            <a:spAutoFit/>
          </a:bodyPr>
          <a:lstStyle/>
          <a:p>
            <a:pPr marL="5320197"/>
            <a:r>
              <a:rPr spc="-6" dirty="0"/>
              <a:t>Conclusion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12</a:t>
            </a:fld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442" y="1873252"/>
            <a:ext cx="170815" cy="220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400" spc="295" dirty="0">
                <a:latin typeface="Calibri"/>
                <a:cs typeface="Calibri"/>
              </a:rPr>
              <a:t>●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91" y="1731010"/>
            <a:ext cx="5281930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3200" spc="-6" dirty="0">
                <a:latin typeface="Arial"/>
                <a:cs typeface="Arial"/>
              </a:rPr>
              <a:t>In </a:t>
            </a:r>
            <a:r>
              <a:rPr sz="3200" spc="-10" dirty="0">
                <a:latin typeface="Arial"/>
                <a:cs typeface="Arial"/>
              </a:rPr>
              <a:t>this </a:t>
            </a:r>
            <a:r>
              <a:rPr sz="3200" spc="-30" dirty="0">
                <a:latin typeface="Arial"/>
                <a:cs typeface="Arial"/>
              </a:rPr>
              <a:t>chapter, </a:t>
            </a:r>
            <a:r>
              <a:rPr sz="3200" spc="-6" dirty="0">
                <a:latin typeface="Arial"/>
                <a:cs typeface="Arial"/>
              </a:rPr>
              <a:t>we have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-6" dirty="0">
                <a:latin typeface="Arial"/>
                <a:cs typeface="Arial"/>
              </a:rPr>
              <a:t>seen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1239" y="2491743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1239" y="3030221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1239" y="3568703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55091" y="2367279"/>
            <a:ext cx="7323455" cy="1514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2800" dirty="0">
                <a:latin typeface="Arial"/>
                <a:cs typeface="Arial"/>
              </a:rPr>
              <a:t>A brief </a:t>
            </a:r>
            <a:r>
              <a:rPr sz="2800" spc="-6" dirty="0">
                <a:latin typeface="Arial"/>
                <a:cs typeface="Arial"/>
              </a:rPr>
              <a:t>history of the smart</a:t>
            </a:r>
            <a:r>
              <a:rPr sz="2800" spc="-175" dirty="0">
                <a:latin typeface="Arial"/>
                <a:cs typeface="Arial"/>
              </a:rPr>
              <a:t> </a:t>
            </a:r>
            <a:r>
              <a:rPr sz="2800" spc="-6" dirty="0">
                <a:latin typeface="Arial"/>
                <a:cs typeface="Arial"/>
              </a:rPr>
              <a:t>cards</a:t>
            </a:r>
            <a:endParaRPr sz="2800">
              <a:latin typeface="Arial"/>
              <a:cs typeface="Arial"/>
            </a:endParaRPr>
          </a:p>
          <a:p>
            <a:pPr marL="12696" marR="5078">
              <a:lnSpc>
                <a:spcPct val="126200"/>
              </a:lnSpc>
              <a:spcBef>
                <a:spcPts val="10"/>
              </a:spcBef>
            </a:pPr>
            <a:r>
              <a:rPr sz="2800" spc="-6" dirty="0">
                <a:latin typeface="Arial"/>
                <a:cs typeface="Arial"/>
              </a:rPr>
              <a:t>The applications supported by the smart cards  The standards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spc="-6" dirty="0">
                <a:latin typeface="Arial"/>
                <a:cs typeface="Arial"/>
              </a:rPr>
              <a:t>supported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46700" y="222262"/>
            <a:ext cx="3506469" cy="1508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5078" indent="591698"/>
            <a:r>
              <a:rPr spc="-6" dirty="0"/>
              <a:t>Internal  organi</a:t>
            </a:r>
            <a:r>
              <a:rPr dirty="0"/>
              <a:t>z</a:t>
            </a:r>
            <a:r>
              <a:rPr spc="-6" dirty="0"/>
              <a:t>ation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743">
              <a:lnSpc>
                <a:spcPts val="1505"/>
              </a:lnSpc>
            </a:pPr>
            <a:fld id="{81D60167-4931-47E6-BA6A-407CBD079E47}" type="slidenum">
              <a:rPr dirty="0"/>
              <a:pPr marL="31743">
                <a:lnSpc>
                  <a:spcPts val="1505"/>
                </a:lnSpc>
              </a:pPr>
              <a:t>120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200651" y="2230120"/>
            <a:ext cx="3975100" cy="2286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0290" marR="5078" indent="-327593">
              <a:buFont typeface="Tahoma"/>
              <a:buChar char="•"/>
              <a:tabLst>
                <a:tab pos="339655" algn="l"/>
                <a:tab pos="340290" algn="l"/>
              </a:tabLst>
            </a:pPr>
            <a:r>
              <a:rPr sz="2400" spc="-10" dirty="0">
                <a:latin typeface="Arial"/>
                <a:cs typeface="Arial"/>
              </a:rPr>
              <a:t>The </a:t>
            </a:r>
            <a:r>
              <a:rPr sz="2400" spc="-6" dirty="0">
                <a:latin typeface="Arial"/>
                <a:cs typeface="Arial"/>
              </a:rPr>
              <a:t>SIM contains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6" dirty="0">
                <a:latin typeface="Arial"/>
                <a:cs typeface="Arial"/>
              </a:rPr>
              <a:t>certain  number of "files" grouped  into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"directories"</a:t>
            </a:r>
            <a:endParaRPr sz="2400">
              <a:latin typeface="Arial"/>
              <a:cs typeface="Arial"/>
            </a:endParaRPr>
          </a:p>
          <a:p>
            <a:pPr marL="340290" indent="-327593">
              <a:spcBef>
                <a:spcPts val="600"/>
              </a:spcBef>
              <a:buFont typeface="Tahoma"/>
              <a:buChar char="•"/>
              <a:tabLst>
                <a:tab pos="339655" algn="l"/>
                <a:tab pos="340290" algn="l"/>
              </a:tabLst>
            </a:pPr>
            <a:r>
              <a:rPr sz="2400" spc="-30" dirty="0">
                <a:latin typeface="Arial"/>
                <a:cs typeface="Arial"/>
              </a:rPr>
              <a:t>Terminology:</a:t>
            </a:r>
            <a:endParaRPr sz="2400">
              <a:latin typeface="Arial"/>
              <a:cs typeface="Arial"/>
            </a:endParaRPr>
          </a:p>
          <a:p>
            <a:pPr marL="738986" lvl="1" indent="-269185">
              <a:spcBef>
                <a:spcPts val="500"/>
              </a:spcBef>
              <a:buFont typeface="Tahoma"/>
              <a:buChar char="–"/>
              <a:tabLst>
                <a:tab pos="738353" algn="l"/>
                <a:tab pos="738986" algn="l"/>
              </a:tabLst>
            </a:pPr>
            <a:r>
              <a:rPr sz="2000" b="1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lement </a:t>
            </a:r>
            <a:r>
              <a:rPr sz="2000" b="1" dirty="0">
                <a:latin typeface="Arial"/>
                <a:cs typeface="Arial"/>
              </a:rPr>
              <a:t>F</a:t>
            </a:r>
            <a:r>
              <a:rPr sz="2000" dirty="0">
                <a:latin typeface="Arial"/>
                <a:cs typeface="Arial"/>
              </a:rPr>
              <a:t>ile: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6" dirty="0">
                <a:latin typeface="Arial"/>
                <a:cs typeface="Arial"/>
              </a:rPr>
              <a:t>file</a:t>
            </a:r>
            <a:endParaRPr sz="2000">
              <a:latin typeface="Arial"/>
              <a:cs typeface="Arial"/>
            </a:endParaRPr>
          </a:p>
          <a:p>
            <a:pPr marL="738986" lvl="1" indent="-269185">
              <a:spcBef>
                <a:spcPts val="500"/>
              </a:spcBef>
              <a:buFont typeface="Tahoma"/>
              <a:buChar char="–"/>
              <a:tabLst>
                <a:tab pos="738353" algn="l"/>
                <a:tab pos="738986" algn="l"/>
              </a:tabLst>
            </a:pPr>
            <a:r>
              <a:rPr sz="2000" b="1" dirty="0">
                <a:latin typeface="Arial"/>
                <a:cs typeface="Arial"/>
              </a:rPr>
              <a:t>D</a:t>
            </a:r>
            <a:r>
              <a:rPr sz="2000" dirty="0">
                <a:latin typeface="Arial"/>
                <a:cs typeface="Arial"/>
              </a:rPr>
              <a:t>edicated </a:t>
            </a:r>
            <a:r>
              <a:rPr sz="2000" b="1" dirty="0">
                <a:latin typeface="Arial"/>
                <a:cs typeface="Arial"/>
              </a:rPr>
              <a:t>F</a:t>
            </a:r>
            <a:r>
              <a:rPr sz="2000" dirty="0">
                <a:latin typeface="Arial"/>
                <a:cs typeface="Arial"/>
              </a:rPr>
              <a:t>ile: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directory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02179" y="2710179"/>
            <a:ext cx="502920" cy="93980"/>
          </a:xfrm>
          <a:custGeom>
            <a:avLst/>
            <a:gdLst/>
            <a:ahLst/>
            <a:cxnLst/>
            <a:rect l="l" t="t" r="r" b="b"/>
            <a:pathLst>
              <a:path w="502919" h="93980">
                <a:moveTo>
                  <a:pt x="0" y="93980"/>
                </a:moveTo>
                <a:lnTo>
                  <a:pt x="93980" y="0"/>
                </a:lnTo>
                <a:lnTo>
                  <a:pt x="408939" y="0"/>
                </a:lnTo>
                <a:lnTo>
                  <a:pt x="502919" y="93980"/>
                </a:lnTo>
                <a:lnTo>
                  <a:pt x="0" y="9398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02181" y="2804160"/>
            <a:ext cx="1004569" cy="475511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 marL="172684" marR="166970" indent="107927">
              <a:lnSpc>
                <a:spcPts val="1839"/>
              </a:lnSpc>
              <a:spcBef>
                <a:spcPts val="30"/>
              </a:spcBef>
            </a:pPr>
            <a:r>
              <a:rPr sz="1500" b="1" spc="6" dirty="0">
                <a:latin typeface="Arial"/>
                <a:cs typeface="Arial"/>
              </a:rPr>
              <a:t>Root  </a:t>
            </a:r>
            <a:r>
              <a:rPr sz="1500" b="1" spc="10" dirty="0">
                <a:latin typeface="Arial"/>
                <a:cs typeface="Arial"/>
              </a:rPr>
              <a:t>0</a:t>
            </a:r>
            <a:r>
              <a:rPr sz="1500" b="1" dirty="0">
                <a:latin typeface="Arial"/>
                <a:cs typeface="Arial"/>
              </a:rPr>
              <a:t>x</a:t>
            </a:r>
            <a:r>
              <a:rPr sz="1500" b="1" spc="10" dirty="0">
                <a:latin typeface="Arial"/>
                <a:cs typeface="Arial"/>
              </a:rPr>
              <a:t>3</a:t>
            </a:r>
            <a:r>
              <a:rPr sz="1500" b="1" dirty="0">
                <a:latin typeface="Arial"/>
                <a:cs typeface="Arial"/>
              </a:rPr>
              <a:t>F0</a:t>
            </a:r>
            <a:r>
              <a:rPr sz="1500" b="1" spc="25" dirty="0">
                <a:latin typeface="Arial"/>
                <a:cs typeface="Arial"/>
              </a:rPr>
              <a:t>0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49069" y="3810000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60" h="251460">
                <a:moveTo>
                  <a:pt x="0" y="0"/>
                </a:moveTo>
                <a:lnTo>
                  <a:pt x="251460" y="251460"/>
                </a:lnTo>
                <a:lnTo>
                  <a:pt x="0" y="25146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46152" y="3810000"/>
            <a:ext cx="754381" cy="1004569"/>
          </a:xfrm>
          <a:custGeom>
            <a:avLst/>
            <a:gdLst/>
            <a:ahLst/>
            <a:cxnLst/>
            <a:rect l="l" t="t" r="r" b="b"/>
            <a:pathLst>
              <a:path w="754380" h="1004570">
                <a:moveTo>
                  <a:pt x="0" y="0"/>
                </a:moveTo>
                <a:lnTo>
                  <a:pt x="0" y="1004569"/>
                </a:lnTo>
                <a:lnTo>
                  <a:pt x="754380" y="1004569"/>
                </a:lnTo>
                <a:lnTo>
                  <a:pt x="754380" y="251460"/>
                </a:lnTo>
                <a:lnTo>
                  <a:pt x="502919" y="251460"/>
                </a:lnTo>
                <a:lnTo>
                  <a:pt x="502919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88060" y="4053892"/>
            <a:ext cx="671830" cy="4843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5078" indent="157448">
              <a:lnSpc>
                <a:spcPct val="102200"/>
              </a:lnSpc>
            </a:pPr>
            <a:r>
              <a:rPr sz="1500" b="1" spc="6" dirty="0">
                <a:latin typeface="Arial"/>
                <a:cs typeface="Arial"/>
              </a:rPr>
              <a:t>File  </a:t>
            </a:r>
            <a:r>
              <a:rPr sz="1500" b="1" dirty="0">
                <a:latin typeface="Arial"/>
                <a:cs typeface="Arial"/>
              </a:rPr>
              <a:t>0</a:t>
            </a:r>
            <a:r>
              <a:rPr sz="1500" b="1" spc="10" dirty="0">
                <a:latin typeface="Arial"/>
                <a:cs typeface="Arial"/>
              </a:rPr>
              <a:t>x2</a:t>
            </a:r>
            <a:r>
              <a:rPr sz="1500" b="1" dirty="0">
                <a:latin typeface="Arial"/>
                <a:cs typeface="Arial"/>
              </a:rPr>
              <a:t>2</a:t>
            </a:r>
            <a:r>
              <a:rPr sz="1500" b="1" spc="10" dirty="0">
                <a:latin typeface="Arial"/>
                <a:cs typeface="Arial"/>
              </a:rPr>
              <a:t>2</a:t>
            </a:r>
            <a:r>
              <a:rPr sz="1500" b="1" spc="25" dirty="0">
                <a:latin typeface="Arial"/>
                <a:cs typeface="Arial"/>
              </a:rPr>
              <a:t>2</a:t>
            </a:r>
            <a:endParaRPr sz="15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079750" y="3716020"/>
            <a:ext cx="502920" cy="93980"/>
          </a:xfrm>
          <a:custGeom>
            <a:avLst/>
            <a:gdLst/>
            <a:ahLst/>
            <a:cxnLst/>
            <a:rect l="l" t="t" r="r" b="b"/>
            <a:pathLst>
              <a:path w="502920" h="93979">
                <a:moveTo>
                  <a:pt x="0" y="93979"/>
                </a:moveTo>
                <a:lnTo>
                  <a:pt x="93980" y="0"/>
                </a:lnTo>
                <a:lnTo>
                  <a:pt x="408939" y="0"/>
                </a:lnTo>
                <a:lnTo>
                  <a:pt x="502920" y="93979"/>
                </a:lnTo>
                <a:lnTo>
                  <a:pt x="0" y="9397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079752" y="3810000"/>
            <a:ext cx="1004569" cy="475344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 marL="180937" marR="62852" indent="-100308">
              <a:lnSpc>
                <a:spcPts val="1850"/>
              </a:lnSpc>
              <a:spcBef>
                <a:spcPts val="15"/>
              </a:spcBef>
            </a:pPr>
            <a:r>
              <a:rPr sz="1500" b="1" spc="6" dirty="0">
                <a:latin typeface="Arial"/>
                <a:cs typeface="Arial"/>
              </a:rPr>
              <a:t>D</a:t>
            </a:r>
            <a:r>
              <a:rPr sz="1500" b="1" spc="10" dirty="0">
                <a:latin typeface="Arial"/>
                <a:cs typeface="Arial"/>
              </a:rPr>
              <a:t>ire</a:t>
            </a:r>
            <a:r>
              <a:rPr sz="1500" b="1" dirty="0">
                <a:latin typeface="Arial"/>
                <a:cs typeface="Arial"/>
              </a:rPr>
              <a:t>c</a:t>
            </a:r>
            <a:r>
              <a:rPr sz="1500" b="1" spc="6" dirty="0">
                <a:latin typeface="Arial"/>
                <a:cs typeface="Arial"/>
              </a:rPr>
              <a:t>t</a:t>
            </a:r>
            <a:r>
              <a:rPr sz="1500" b="1" spc="-15" dirty="0">
                <a:latin typeface="Arial"/>
                <a:cs typeface="Arial"/>
              </a:rPr>
              <a:t>o</a:t>
            </a:r>
            <a:r>
              <a:rPr sz="1500" b="1" spc="25" dirty="0">
                <a:latin typeface="Arial"/>
                <a:cs typeface="Arial"/>
              </a:rPr>
              <a:t>r</a:t>
            </a:r>
            <a:r>
              <a:rPr sz="1500" b="1" spc="15" dirty="0">
                <a:latin typeface="Arial"/>
                <a:cs typeface="Arial"/>
              </a:rPr>
              <a:t>y  </a:t>
            </a:r>
            <a:r>
              <a:rPr sz="1500" b="1" spc="6" dirty="0">
                <a:latin typeface="Arial"/>
                <a:cs typeface="Arial"/>
              </a:rPr>
              <a:t>0x2345</a:t>
            </a:r>
            <a:endParaRPr sz="15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956561" y="5190490"/>
            <a:ext cx="250191" cy="251460"/>
          </a:xfrm>
          <a:custGeom>
            <a:avLst/>
            <a:gdLst/>
            <a:ahLst/>
            <a:cxnLst/>
            <a:rect l="l" t="t" r="r" b="b"/>
            <a:pathLst>
              <a:path w="250189" h="251460">
                <a:moveTo>
                  <a:pt x="0" y="0"/>
                </a:moveTo>
                <a:lnTo>
                  <a:pt x="250189" y="251460"/>
                </a:lnTo>
                <a:lnTo>
                  <a:pt x="0" y="25146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53639" y="5190492"/>
            <a:ext cx="753110" cy="1005840"/>
          </a:xfrm>
          <a:custGeom>
            <a:avLst/>
            <a:gdLst/>
            <a:ahLst/>
            <a:cxnLst/>
            <a:rect l="l" t="t" r="r" b="b"/>
            <a:pathLst>
              <a:path w="753110" h="1005839">
                <a:moveTo>
                  <a:pt x="0" y="0"/>
                </a:moveTo>
                <a:lnTo>
                  <a:pt x="0" y="1005840"/>
                </a:lnTo>
                <a:lnTo>
                  <a:pt x="753110" y="1005840"/>
                </a:lnTo>
                <a:lnTo>
                  <a:pt x="753110" y="251460"/>
                </a:lnTo>
                <a:lnTo>
                  <a:pt x="502920" y="251460"/>
                </a:lnTo>
                <a:lnTo>
                  <a:pt x="502920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481581" y="5435550"/>
            <a:ext cx="699135" cy="486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5078" indent="170144">
              <a:lnSpc>
                <a:spcPct val="102800"/>
              </a:lnSpc>
            </a:pPr>
            <a:r>
              <a:rPr sz="1500" b="1" spc="6" dirty="0">
                <a:latin typeface="Arial"/>
                <a:cs typeface="Arial"/>
              </a:rPr>
              <a:t>File  </a:t>
            </a:r>
            <a:r>
              <a:rPr sz="1500" b="1" dirty="0">
                <a:latin typeface="Arial"/>
                <a:cs typeface="Arial"/>
              </a:rPr>
              <a:t>0</a:t>
            </a:r>
            <a:r>
              <a:rPr sz="1500" b="1" spc="10" dirty="0">
                <a:latin typeface="Arial"/>
                <a:cs typeface="Arial"/>
              </a:rPr>
              <a:t>x</a:t>
            </a:r>
            <a:r>
              <a:rPr sz="1500" b="1" dirty="0">
                <a:latin typeface="Arial"/>
                <a:cs typeface="Arial"/>
              </a:rPr>
              <a:t>2</a:t>
            </a:r>
            <a:r>
              <a:rPr sz="1500" b="1" spc="-20" dirty="0">
                <a:latin typeface="Arial"/>
                <a:cs typeface="Arial"/>
              </a:rPr>
              <a:t>A</a:t>
            </a:r>
            <a:r>
              <a:rPr sz="1500" b="1" dirty="0">
                <a:latin typeface="Arial"/>
                <a:cs typeface="Arial"/>
              </a:rPr>
              <a:t>3</a:t>
            </a:r>
            <a:r>
              <a:rPr sz="1500" b="1" spc="25" dirty="0">
                <a:latin typeface="Arial"/>
                <a:cs typeface="Arial"/>
              </a:rPr>
              <a:t>4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22069" y="3307079"/>
            <a:ext cx="2260600" cy="502920"/>
          </a:xfrm>
          <a:custGeom>
            <a:avLst/>
            <a:gdLst/>
            <a:ahLst/>
            <a:cxnLst/>
            <a:rect l="l" t="t" r="r" b="b"/>
            <a:pathLst>
              <a:path w="2260600" h="502920">
                <a:moveTo>
                  <a:pt x="2260600" y="502920"/>
                </a:moveTo>
                <a:lnTo>
                  <a:pt x="1383030" y="0"/>
                </a:lnTo>
                <a:lnTo>
                  <a:pt x="0" y="502920"/>
                </a:lnTo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28290" y="4312922"/>
            <a:ext cx="754381" cy="877569"/>
          </a:xfrm>
          <a:custGeom>
            <a:avLst/>
            <a:gdLst/>
            <a:ahLst/>
            <a:cxnLst/>
            <a:rect l="l" t="t" r="r" b="b"/>
            <a:pathLst>
              <a:path w="754379" h="877570">
                <a:moveTo>
                  <a:pt x="754380" y="0"/>
                </a:moveTo>
                <a:lnTo>
                  <a:pt x="0" y="877569"/>
                </a:lnTo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28642" y="58431"/>
            <a:ext cx="3378835" cy="1508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tabLst>
                <a:tab pos="1068484" algn="l"/>
              </a:tabLst>
            </a:pPr>
            <a:r>
              <a:rPr spc="-6" dirty="0"/>
              <a:t>Fi</a:t>
            </a:r>
            <a:r>
              <a:rPr spc="10" dirty="0"/>
              <a:t>l</a:t>
            </a:r>
            <a:r>
              <a:rPr dirty="0"/>
              <a:t>e	</a:t>
            </a:r>
            <a:r>
              <a:rPr spc="-6" dirty="0"/>
              <a:t>hierar</a:t>
            </a:r>
            <a:r>
              <a:rPr dirty="0"/>
              <a:t>c</a:t>
            </a:r>
            <a:r>
              <a:rPr spc="-6" dirty="0"/>
              <a:t>hy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743">
              <a:lnSpc>
                <a:spcPts val="1505"/>
              </a:lnSpc>
            </a:pPr>
            <a:fld id="{81D60167-4931-47E6-BA6A-407CBD079E47}" type="slidenum">
              <a:rPr dirty="0"/>
              <a:pPr marL="31743">
                <a:lnSpc>
                  <a:spcPts val="1505"/>
                </a:lnSpc>
              </a:pPr>
              <a:t>121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420371" y="2099310"/>
            <a:ext cx="8652510" cy="40373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28642" y="58431"/>
            <a:ext cx="3378835" cy="1508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tabLst>
                <a:tab pos="1068484" algn="l"/>
              </a:tabLst>
            </a:pPr>
            <a:r>
              <a:rPr spc="-6" dirty="0"/>
              <a:t>Fi</a:t>
            </a:r>
            <a:r>
              <a:rPr spc="10" dirty="0"/>
              <a:t>l</a:t>
            </a:r>
            <a:r>
              <a:rPr dirty="0"/>
              <a:t>e	</a:t>
            </a:r>
            <a:r>
              <a:rPr spc="-6" dirty="0"/>
              <a:t>hierar</a:t>
            </a:r>
            <a:r>
              <a:rPr dirty="0"/>
              <a:t>c</a:t>
            </a:r>
            <a:r>
              <a:rPr spc="-6" dirty="0"/>
              <a:t>hy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743">
              <a:lnSpc>
                <a:spcPts val="1505"/>
              </a:lnSpc>
            </a:pPr>
            <a:fld id="{81D60167-4931-47E6-BA6A-407CBD079E47}" type="slidenum">
              <a:rPr dirty="0"/>
              <a:pPr marL="31743">
                <a:lnSpc>
                  <a:spcPts val="1505"/>
                </a:lnSpc>
              </a:pPr>
              <a:t>122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784350" y="1659891"/>
            <a:ext cx="6972300" cy="48755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58"/>
            <a:ext cx="9418319" cy="919091"/>
          </a:xfrm>
          <a:prstGeom prst="rect">
            <a:avLst/>
          </a:prstGeom>
        </p:spPr>
        <p:txBody>
          <a:bodyPr vert="horz" wrap="square" lIns="0" tIns="171414" rIns="0" bIns="0" rtlCol="0">
            <a:spAutoFit/>
          </a:bodyPr>
          <a:lstStyle/>
          <a:p>
            <a:pPr marL="5245282"/>
            <a:r>
              <a:rPr spc="-6" dirty="0"/>
              <a:t>Proactive</a:t>
            </a:r>
            <a:r>
              <a:rPr spc="-75" dirty="0"/>
              <a:t> </a:t>
            </a:r>
            <a:r>
              <a:rPr dirty="0"/>
              <a:t>SIM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743">
              <a:lnSpc>
                <a:spcPts val="1505"/>
              </a:lnSpc>
            </a:pPr>
            <a:fld id="{81D60167-4931-47E6-BA6A-407CBD079E47}" type="slidenum">
              <a:rPr dirty="0"/>
              <a:pPr marL="31743">
                <a:lnSpc>
                  <a:spcPts val="1505"/>
                </a:lnSpc>
              </a:pPr>
              <a:t>123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200652" y="2236216"/>
            <a:ext cx="4317365" cy="36448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0290" marR="5078" indent="-327593">
              <a:lnSpc>
                <a:spcPts val="2588"/>
              </a:lnSpc>
              <a:buFont typeface="Tahoma"/>
              <a:buChar char="•"/>
              <a:tabLst>
                <a:tab pos="339655" algn="l"/>
                <a:tab pos="340290" algn="l"/>
              </a:tabLst>
            </a:pPr>
            <a:r>
              <a:rPr sz="2400" spc="-10" dirty="0">
                <a:latin typeface="Arial"/>
                <a:cs typeface="Arial"/>
              </a:rPr>
              <a:t>The </a:t>
            </a:r>
            <a:r>
              <a:rPr sz="2400" spc="-6" dirty="0">
                <a:latin typeface="Arial"/>
                <a:cs typeface="Arial"/>
              </a:rPr>
              <a:t>ISO7816 standard </a:t>
            </a:r>
            <a:r>
              <a:rPr sz="2400" spc="-10" dirty="0">
                <a:latin typeface="Arial"/>
                <a:cs typeface="Arial"/>
              </a:rPr>
              <a:t>does  not </a:t>
            </a:r>
            <a:r>
              <a:rPr sz="2400" spc="-6" dirty="0">
                <a:latin typeface="Arial"/>
                <a:cs typeface="Arial"/>
              </a:rPr>
              <a:t>permit that the card </a:t>
            </a:r>
            <a:r>
              <a:rPr sz="2400" dirty="0">
                <a:latin typeface="Arial"/>
                <a:cs typeface="Arial"/>
              </a:rPr>
              <a:t>starts  </a:t>
            </a:r>
            <a:r>
              <a:rPr sz="2400" spc="-6" dirty="0">
                <a:latin typeface="Arial"/>
                <a:cs typeface="Arial"/>
              </a:rPr>
              <a:t>talking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first</a:t>
            </a:r>
            <a:endParaRPr sz="2400">
              <a:latin typeface="Arial"/>
              <a:cs typeface="Arial"/>
            </a:endParaRPr>
          </a:p>
          <a:p>
            <a:pPr marL="740256" marR="133322" indent="-270454">
              <a:lnSpc>
                <a:spcPts val="2158"/>
              </a:lnSpc>
              <a:spcBef>
                <a:spcPts val="489"/>
              </a:spcBef>
              <a:tabLst>
                <a:tab pos="739621" algn="l"/>
              </a:tabLst>
            </a:pPr>
            <a:r>
              <a:rPr sz="2000" dirty="0">
                <a:latin typeface="Tahoma"/>
                <a:cs typeface="Tahoma"/>
              </a:rPr>
              <a:t>–	</a:t>
            </a:r>
            <a:r>
              <a:rPr sz="2000" dirty="0">
                <a:latin typeface="Arial"/>
                <a:cs typeface="Arial"/>
              </a:rPr>
              <a:t>A card </a:t>
            </a:r>
            <a:r>
              <a:rPr sz="2000" spc="-6" dirty="0">
                <a:latin typeface="Arial"/>
                <a:cs typeface="Arial"/>
              </a:rPr>
              <a:t>is </a:t>
            </a:r>
            <a:r>
              <a:rPr sz="2000" dirty="0">
                <a:latin typeface="Arial"/>
                <a:cs typeface="Arial"/>
              </a:rPr>
              <a:t>waiting </a:t>
            </a:r>
            <a:r>
              <a:rPr sz="2000" spc="-6" dirty="0">
                <a:latin typeface="Arial"/>
                <a:cs typeface="Arial"/>
              </a:rPr>
              <a:t>for</a:t>
            </a:r>
            <a:r>
              <a:rPr sz="2000" spc="-185" dirty="0">
                <a:latin typeface="Arial"/>
                <a:cs typeface="Arial"/>
              </a:rPr>
              <a:t> </a:t>
            </a:r>
            <a:r>
              <a:rPr sz="2000" spc="-6" dirty="0">
                <a:latin typeface="Arial"/>
                <a:cs typeface="Arial"/>
              </a:rPr>
              <a:t>an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APDU  and responds when </a:t>
            </a:r>
            <a:r>
              <a:rPr sz="2000" spc="-6" dirty="0">
                <a:latin typeface="Arial"/>
                <a:cs typeface="Arial"/>
              </a:rPr>
              <a:t>it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-6" dirty="0">
                <a:latin typeface="Arial"/>
                <a:cs typeface="Arial"/>
              </a:rPr>
              <a:t>receives  the</a:t>
            </a:r>
            <a:r>
              <a:rPr sz="2000" spc="-190" dirty="0">
                <a:latin typeface="Arial"/>
                <a:cs typeface="Arial"/>
              </a:rPr>
              <a:t> </a:t>
            </a:r>
            <a:r>
              <a:rPr sz="2000" spc="-6" dirty="0">
                <a:latin typeface="Arial"/>
                <a:cs typeface="Arial"/>
              </a:rPr>
              <a:t>APDU</a:t>
            </a:r>
            <a:endParaRPr sz="2000">
              <a:latin typeface="Arial"/>
              <a:cs typeface="Arial"/>
            </a:endParaRPr>
          </a:p>
          <a:p>
            <a:pPr marL="340290" marR="74280" indent="-327593">
              <a:lnSpc>
                <a:spcPct val="90000"/>
              </a:lnSpc>
              <a:spcBef>
                <a:spcPts val="554"/>
              </a:spcBef>
              <a:buFont typeface="Tahoma"/>
              <a:buChar char="•"/>
              <a:tabLst>
                <a:tab pos="339655" algn="l"/>
                <a:tab pos="340290" algn="l"/>
              </a:tabLst>
            </a:pPr>
            <a:r>
              <a:rPr sz="2400" spc="-6" dirty="0">
                <a:latin typeface="Arial"/>
                <a:cs typeface="Arial"/>
              </a:rPr>
              <a:t>Proactive </a:t>
            </a:r>
            <a:r>
              <a:rPr sz="2400" dirty="0">
                <a:latin typeface="Arial"/>
                <a:cs typeface="Arial"/>
              </a:rPr>
              <a:t>SIM </a:t>
            </a:r>
            <a:r>
              <a:rPr sz="2400" spc="-6" dirty="0">
                <a:latin typeface="Arial"/>
                <a:cs typeface="Arial"/>
              </a:rPr>
              <a:t>cards use </a:t>
            </a:r>
            <a:r>
              <a:rPr sz="2400" dirty="0">
                <a:latin typeface="Arial"/>
                <a:cs typeface="Arial"/>
              </a:rPr>
              <a:t>a  </a:t>
            </a:r>
            <a:r>
              <a:rPr sz="2400" spc="-6" dirty="0">
                <a:latin typeface="Arial"/>
                <a:cs typeface="Arial"/>
              </a:rPr>
              <a:t>specific status word </a:t>
            </a:r>
            <a:r>
              <a:rPr sz="2400" dirty="0">
                <a:latin typeface="Arial"/>
                <a:cs typeface="Arial"/>
              </a:rPr>
              <a:t>to  </a:t>
            </a:r>
            <a:r>
              <a:rPr sz="2400" spc="-6" dirty="0">
                <a:latin typeface="Arial"/>
                <a:cs typeface="Arial"/>
              </a:rPr>
              <a:t>indicate </a:t>
            </a:r>
            <a:r>
              <a:rPr sz="2400" dirty="0">
                <a:latin typeface="Arial"/>
                <a:cs typeface="Arial"/>
              </a:rPr>
              <a:t>to the </a:t>
            </a:r>
            <a:r>
              <a:rPr sz="2400" b="1" spc="-6" dirty="0">
                <a:latin typeface="Arial"/>
                <a:cs typeface="Arial"/>
              </a:rPr>
              <a:t>Mobile  Equipment </a:t>
            </a:r>
            <a:r>
              <a:rPr sz="2400" spc="-6" dirty="0">
                <a:latin typeface="Arial"/>
                <a:cs typeface="Arial"/>
              </a:rPr>
              <a:t>that they want </a:t>
            </a:r>
            <a:r>
              <a:rPr sz="2400" dirty="0">
                <a:latin typeface="Arial"/>
                <a:cs typeface="Arial"/>
              </a:rPr>
              <a:t>to  </a:t>
            </a:r>
            <a:r>
              <a:rPr sz="2400" spc="-6" dirty="0">
                <a:latin typeface="Arial"/>
                <a:cs typeface="Arial"/>
              </a:rPr>
              <a:t>talk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it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5300" y="2579370"/>
            <a:ext cx="4664710" cy="33743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7"/>
            <a:ext cx="9418319" cy="1084419"/>
          </a:xfrm>
          <a:prstGeom prst="rect">
            <a:avLst/>
          </a:prstGeom>
        </p:spPr>
        <p:txBody>
          <a:bodyPr vert="horz" wrap="square" lIns="0" tIns="335211" rIns="0" bIns="0" rtlCol="0">
            <a:spAutoFit/>
          </a:bodyPr>
          <a:lstStyle/>
          <a:p>
            <a:pPr marL="4747545"/>
            <a:r>
              <a:rPr spc="-6" dirty="0"/>
              <a:t>Proactive</a:t>
            </a:r>
            <a:r>
              <a:rPr spc="-75" dirty="0"/>
              <a:t> </a:t>
            </a:r>
            <a:r>
              <a:rPr spc="-6" dirty="0"/>
              <a:t>protocol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743">
              <a:lnSpc>
                <a:spcPts val="1505"/>
              </a:lnSpc>
            </a:pPr>
            <a:fld id="{81D60167-4931-47E6-BA6A-407CBD079E47}" type="slidenum">
              <a:rPr dirty="0"/>
              <a:pPr marL="31743">
                <a:lnSpc>
                  <a:spcPts val="1505"/>
                </a:lnSpc>
              </a:pPr>
              <a:t>124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189989" y="1983739"/>
            <a:ext cx="7143750" cy="4457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302260"/>
            <a:ext cx="9418319" cy="1392844"/>
          </a:xfrm>
          <a:prstGeom prst="rect">
            <a:avLst/>
          </a:prstGeom>
        </p:spPr>
        <p:txBody>
          <a:bodyPr vert="horz" wrap="square" lIns="0" tIns="41139" rIns="0" bIns="0" rtlCol="0">
            <a:spAutoFit/>
          </a:bodyPr>
          <a:lstStyle/>
          <a:p>
            <a:pPr marL="5220523" marR="5078" indent="-1057690">
              <a:lnSpc>
                <a:spcPts val="5269"/>
              </a:lnSpc>
            </a:pPr>
            <a:r>
              <a:rPr spc="-6" dirty="0"/>
              <a:t>Allowed</a:t>
            </a:r>
            <a:r>
              <a:rPr spc="-60" dirty="0"/>
              <a:t> </a:t>
            </a:r>
            <a:r>
              <a:rPr spc="-6" dirty="0"/>
              <a:t>commands  </a:t>
            </a:r>
            <a:r>
              <a:rPr dirty="0"/>
              <a:t>for </a:t>
            </a:r>
            <a:r>
              <a:rPr spc="-10" dirty="0"/>
              <a:t>the</a:t>
            </a:r>
            <a:r>
              <a:rPr spc="-80" dirty="0"/>
              <a:t> </a:t>
            </a:r>
            <a:r>
              <a:rPr spc="-6" dirty="0"/>
              <a:t>SIM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743">
              <a:lnSpc>
                <a:spcPts val="1505"/>
              </a:lnSpc>
            </a:pPr>
            <a:fld id="{81D60167-4931-47E6-BA6A-407CBD079E47}" type="slidenum">
              <a:rPr dirty="0"/>
              <a:pPr marL="31743">
                <a:lnSpc>
                  <a:spcPts val="1505"/>
                </a:lnSpc>
              </a:pPr>
              <a:t>125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200652" y="2230120"/>
            <a:ext cx="4001770" cy="3216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0290" indent="-327593">
              <a:buFont typeface="Tahoma"/>
              <a:buChar char="•"/>
              <a:tabLst>
                <a:tab pos="339655" algn="l"/>
                <a:tab pos="340290" algn="l"/>
              </a:tabLst>
            </a:pPr>
            <a:r>
              <a:rPr sz="2400" spc="-10" dirty="0">
                <a:latin typeface="Arial"/>
                <a:cs typeface="Arial"/>
              </a:rPr>
              <a:t>The </a:t>
            </a:r>
            <a:r>
              <a:rPr sz="2400" spc="-6" dirty="0">
                <a:latin typeface="Arial"/>
                <a:cs typeface="Arial"/>
              </a:rPr>
              <a:t>SIM card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can</a:t>
            </a:r>
            <a:endParaRPr sz="2400" dirty="0">
              <a:latin typeface="Arial"/>
              <a:cs typeface="Arial"/>
            </a:endParaRPr>
          </a:p>
          <a:p>
            <a:pPr marL="738986" marR="386635" lvl="1" indent="-269185">
              <a:spcBef>
                <a:spcPts val="500"/>
              </a:spcBef>
              <a:buFont typeface="Tahoma"/>
              <a:buChar char="–"/>
              <a:tabLst>
                <a:tab pos="738353" algn="l"/>
                <a:tab pos="738986" algn="l"/>
              </a:tabLst>
            </a:pPr>
            <a:r>
              <a:rPr sz="2000" dirty="0">
                <a:latin typeface="Arial"/>
                <a:cs typeface="Arial"/>
              </a:rPr>
              <a:t>Display </a:t>
            </a:r>
            <a:r>
              <a:rPr sz="2000" spc="-6" dirty="0">
                <a:latin typeface="Arial"/>
                <a:cs typeface="Arial"/>
              </a:rPr>
              <a:t>text </a:t>
            </a:r>
            <a:r>
              <a:rPr sz="2000" dirty="0">
                <a:latin typeface="Arial"/>
                <a:cs typeface="Arial"/>
              </a:rPr>
              <a:t>on </a:t>
            </a:r>
            <a:r>
              <a:rPr sz="2000" spc="-6" dirty="0">
                <a:latin typeface="Arial"/>
                <a:cs typeface="Arial"/>
              </a:rPr>
              <a:t>the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phone  display</a:t>
            </a:r>
          </a:p>
          <a:p>
            <a:pPr marL="738986" lvl="1" indent="-269185">
              <a:spcBef>
                <a:spcPts val="500"/>
              </a:spcBef>
              <a:buFont typeface="Tahoma"/>
              <a:buChar char="–"/>
              <a:tabLst>
                <a:tab pos="738353" algn="l"/>
                <a:tab pos="738986" algn="l"/>
              </a:tabLst>
            </a:pPr>
            <a:r>
              <a:rPr lang="en-US" sz="2000" spc="-6" dirty="0" smtClean="0">
                <a:latin typeface="Arial"/>
                <a:cs typeface="Arial"/>
              </a:rPr>
              <a:t>Prompt User to </a:t>
            </a:r>
            <a:r>
              <a:rPr lang="en-US" sz="2000" spc="-6" dirty="0">
                <a:latin typeface="Arial"/>
                <a:cs typeface="Arial"/>
              </a:rPr>
              <a:t>i</a:t>
            </a:r>
            <a:r>
              <a:rPr sz="2000" spc="-6" dirty="0" smtClean="0">
                <a:latin typeface="Arial"/>
                <a:cs typeface="Arial"/>
              </a:rPr>
              <a:t>nput </a:t>
            </a:r>
            <a:r>
              <a:rPr sz="2000" spc="-6" dirty="0">
                <a:latin typeface="Arial"/>
                <a:cs typeface="Arial"/>
              </a:rPr>
              <a:t>data from the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keyboard</a:t>
            </a:r>
          </a:p>
          <a:p>
            <a:pPr marL="738986" lvl="1" indent="-269185">
              <a:spcBef>
                <a:spcPts val="500"/>
              </a:spcBef>
              <a:buFont typeface="Tahoma"/>
              <a:buChar char="–"/>
              <a:tabLst>
                <a:tab pos="738353" algn="l"/>
                <a:tab pos="738986" algn="l"/>
              </a:tabLst>
            </a:pPr>
            <a:r>
              <a:rPr sz="2000" dirty="0">
                <a:latin typeface="Arial"/>
                <a:cs typeface="Arial"/>
              </a:rPr>
              <a:t>Play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tone</a:t>
            </a:r>
          </a:p>
          <a:p>
            <a:pPr marL="738986" lvl="1" indent="-269185">
              <a:spcBef>
                <a:spcPts val="500"/>
              </a:spcBef>
              <a:buFont typeface="Tahoma"/>
              <a:buChar char="–"/>
              <a:tabLst>
                <a:tab pos="738353" algn="l"/>
                <a:tab pos="738986" algn="l"/>
              </a:tabLst>
            </a:pPr>
            <a:r>
              <a:rPr sz="2000" dirty="0">
                <a:latin typeface="Arial"/>
                <a:cs typeface="Arial"/>
              </a:rPr>
              <a:t>Send a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SMS</a:t>
            </a:r>
          </a:p>
          <a:p>
            <a:pPr marL="738986" lvl="1" indent="-269185">
              <a:spcBef>
                <a:spcPts val="500"/>
              </a:spcBef>
              <a:buFont typeface="Tahoma"/>
              <a:buChar char="–"/>
              <a:tabLst>
                <a:tab pos="738353" algn="l"/>
                <a:tab pos="738986" algn="l"/>
              </a:tabLst>
            </a:pPr>
            <a:r>
              <a:rPr sz="2000" dirty="0">
                <a:latin typeface="Arial"/>
                <a:cs typeface="Arial"/>
              </a:rPr>
              <a:t>Process </a:t>
            </a:r>
            <a:r>
              <a:rPr sz="2000" spc="-6" dirty="0">
                <a:latin typeface="Arial"/>
                <a:cs typeface="Arial"/>
              </a:rPr>
              <a:t>an incoming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6" dirty="0">
                <a:latin typeface="Arial"/>
                <a:cs typeface="Arial"/>
              </a:rPr>
              <a:t>SMS</a:t>
            </a:r>
            <a:endParaRPr sz="2000" dirty="0">
              <a:latin typeface="Arial"/>
              <a:cs typeface="Arial"/>
            </a:endParaRPr>
          </a:p>
          <a:p>
            <a:pPr marL="469802">
              <a:spcBef>
                <a:spcPts val="500"/>
              </a:spcBef>
              <a:tabLst>
                <a:tab pos="738353" algn="l"/>
              </a:tabLst>
            </a:pPr>
            <a:r>
              <a:rPr sz="2000" dirty="0">
                <a:latin typeface="Tahoma"/>
                <a:cs typeface="Tahoma"/>
              </a:rPr>
              <a:t>–	</a:t>
            </a:r>
            <a:r>
              <a:rPr sz="2000" dirty="0">
                <a:latin typeface="Arial"/>
                <a:cs typeface="Arial"/>
              </a:rPr>
              <a:t>…</a:t>
            </a:r>
          </a:p>
        </p:txBody>
      </p:sp>
      <p:sp>
        <p:nvSpPr>
          <p:cNvPr id="4" name="object 4"/>
          <p:cNvSpPr/>
          <p:nvPr/>
        </p:nvSpPr>
        <p:spPr>
          <a:xfrm>
            <a:off x="839469" y="2603502"/>
            <a:ext cx="3175000" cy="14846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5180" y="4367529"/>
            <a:ext cx="4364990" cy="1833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3"/>
            <a:ext cx="9418319" cy="1019057"/>
          </a:xfrm>
          <a:prstGeom prst="rect">
            <a:avLst/>
          </a:prstGeom>
        </p:spPr>
        <p:txBody>
          <a:bodyPr vert="horz" wrap="square" lIns="0" tIns="270454" rIns="0" bIns="0" rtlCol="0">
            <a:spAutoFit/>
          </a:bodyPr>
          <a:lstStyle/>
          <a:p>
            <a:pPr marL="4411066"/>
            <a:r>
              <a:rPr spc="-6" dirty="0"/>
              <a:t>SIM </a:t>
            </a:r>
            <a:r>
              <a:rPr spc="-75" dirty="0"/>
              <a:t>Toolkit</a:t>
            </a:r>
            <a:r>
              <a:rPr spc="-155" dirty="0"/>
              <a:t> </a:t>
            </a:r>
            <a:r>
              <a:rPr spc="-6" dirty="0"/>
              <a:t>applet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126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1492" y="1734821"/>
            <a:ext cx="8762365" cy="2745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6638" indent="-333941">
              <a:buChar char="•"/>
              <a:tabLst>
                <a:tab pos="346004" algn="l"/>
                <a:tab pos="346638" algn="l"/>
              </a:tabLst>
            </a:pPr>
            <a:r>
              <a:rPr sz="3200" dirty="0">
                <a:latin typeface="Arial"/>
                <a:cs typeface="Arial"/>
              </a:rPr>
              <a:t>A </a:t>
            </a:r>
            <a:r>
              <a:rPr sz="3200" spc="-6" dirty="0">
                <a:latin typeface="Arial"/>
                <a:cs typeface="Arial"/>
              </a:rPr>
              <a:t>SIM </a:t>
            </a:r>
            <a:r>
              <a:rPr sz="3200" spc="-55" dirty="0">
                <a:latin typeface="Arial"/>
                <a:cs typeface="Arial"/>
              </a:rPr>
              <a:t>Toolkit </a:t>
            </a:r>
            <a:r>
              <a:rPr sz="3200" spc="-10" dirty="0">
                <a:latin typeface="Arial"/>
                <a:cs typeface="Arial"/>
              </a:rPr>
              <a:t>applet</a:t>
            </a:r>
            <a:r>
              <a:rPr sz="3200" spc="-270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must</a:t>
            </a:r>
            <a:endParaRPr sz="3200">
              <a:latin typeface="Arial"/>
              <a:cs typeface="Arial"/>
            </a:endParaRPr>
          </a:p>
          <a:p>
            <a:pPr marL="746605" lvl="1" indent="-276803">
              <a:spcBef>
                <a:spcPts val="459"/>
              </a:spcBef>
              <a:buChar char="–"/>
              <a:tabLst>
                <a:tab pos="746605" algn="l"/>
              </a:tabLst>
            </a:pPr>
            <a:r>
              <a:rPr sz="2800" spc="-6" dirty="0">
                <a:latin typeface="Arial"/>
                <a:cs typeface="Arial"/>
              </a:rPr>
              <a:t>Import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b="1" spc="-6" dirty="0">
                <a:latin typeface="Courier New"/>
                <a:cs typeface="Courier New"/>
              </a:rPr>
              <a:t>sim.access</a:t>
            </a:r>
            <a:r>
              <a:rPr sz="2800" b="1" spc="-919" dirty="0">
                <a:latin typeface="Courier New"/>
                <a:cs typeface="Courier New"/>
              </a:rPr>
              <a:t> </a:t>
            </a:r>
            <a:r>
              <a:rPr sz="2800" spc="-6" dirty="0">
                <a:latin typeface="Arial"/>
                <a:cs typeface="Arial"/>
              </a:rPr>
              <a:t>and </a:t>
            </a:r>
            <a:r>
              <a:rPr sz="2800" b="1" spc="-6" dirty="0">
                <a:latin typeface="Courier New"/>
                <a:cs typeface="Courier New"/>
              </a:rPr>
              <a:t>sim.toolkit</a:t>
            </a:r>
            <a:r>
              <a:rPr sz="2800" b="1" spc="-930" dirty="0">
                <a:latin typeface="Courier New"/>
                <a:cs typeface="Courier New"/>
              </a:rPr>
              <a:t> </a:t>
            </a:r>
            <a:r>
              <a:rPr sz="2800" spc="-6" dirty="0">
                <a:latin typeface="Arial"/>
                <a:cs typeface="Arial"/>
              </a:rPr>
              <a:t>packages</a:t>
            </a:r>
            <a:endParaRPr sz="2800">
              <a:latin typeface="Arial"/>
              <a:cs typeface="Arial"/>
            </a:endParaRPr>
          </a:p>
          <a:p>
            <a:pPr marL="746605" lvl="1" indent="-276803">
              <a:spcBef>
                <a:spcPts val="459"/>
              </a:spcBef>
              <a:buChar char="–"/>
              <a:tabLst>
                <a:tab pos="746605" algn="l"/>
              </a:tabLst>
            </a:pPr>
            <a:r>
              <a:rPr sz="2800" spc="-6" dirty="0">
                <a:latin typeface="Arial"/>
                <a:cs typeface="Arial"/>
              </a:rPr>
              <a:t>Extend the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b="1" spc="-6" dirty="0">
                <a:latin typeface="Courier New"/>
                <a:cs typeface="Courier New"/>
              </a:rPr>
              <a:t>javacard.framework.Applet</a:t>
            </a:r>
            <a:endParaRPr sz="2800">
              <a:latin typeface="Courier New"/>
              <a:cs typeface="Courier New"/>
            </a:endParaRPr>
          </a:p>
          <a:p>
            <a:pPr marL="746605" lvl="1" indent="-276803">
              <a:spcBef>
                <a:spcPts val="459"/>
              </a:spcBef>
              <a:buChar char="–"/>
              <a:tabLst>
                <a:tab pos="746605" algn="l"/>
              </a:tabLst>
            </a:pPr>
            <a:r>
              <a:rPr sz="2800" spc="-6" dirty="0">
                <a:latin typeface="Arial"/>
                <a:cs typeface="Arial"/>
              </a:rPr>
              <a:t>Implement the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-6" dirty="0">
                <a:latin typeface="Arial"/>
                <a:cs typeface="Arial"/>
              </a:rPr>
              <a:t>interfaces</a:t>
            </a:r>
            <a:endParaRPr sz="2800">
              <a:latin typeface="Arial"/>
              <a:cs typeface="Arial"/>
            </a:endParaRPr>
          </a:p>
          <a:p>
            <a:pPr marL="1155461" lvl="2" indent="-228552">
              <a:spcBef>
                <a:spcPts val="280"/>
              </a:spcBef>
              <a:buFont typeface="Arial"/>
              <a:buChar char="•"/>
              <a:tabLst>
                <a:tab pos="1155461" algn="l"/>
              </a:tabLst>
            </a:pPr>
            <a:r>
              <a:rPr sz="2400" b="1" spc="-6" dirty="0">
                <a:latin typeface="Courier New"/>
                <a:cs typeface="Courier New"/>
              </a:rPr>
              <a:t>ToolkitInterface</a:t>
            </a:r>
            <a:endParaRPr sz="2400">
              <a:latin typeface="Courier New"/>
              <a:cs typeface="Courier New"/>
            </a:endParaRPr>
          </a:p>
          <a:p>
            <a:pPr marL="1155461" lvl="2" indent="-228552">
              <a:spcBef>
                <a:spcPts val="280"/>
              </a:spcBef>
              <a:buFont typeface="Arial"/>
              <a:buChar char="•"/>
              <a:tabLst>
                <a:tab pos="1155461" algn="l"/>
              </a:tabLst>
            </a:pPr>
            <a:r>
              <a:rPr sz="2400" b="1" spc="-6" dirty="0">
                <a:latin typeface="Courier New"/>
                <a:cs typeface="Courier New"/>
              </a:rPr>
              <a:t>ToolkitConstants</a:t>
            </a:r>
            <a:endParaRPr sz="24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4"/>
            <a:ext cx="9418319" cy="1020339"/>
          </a:xfrm>
          <a:prstGeom prst="rect">
            <a:avLst/>
          </a:prstGeom>
        </p:spPr>
        <p:txBody>
          <a:bodyPr vert="horz" wrap="square" lIns="0" tIns="271724" rIns="0" bIns="0" rtlCol="0">
            <a:spAutoFit/>
          </a:bodyPr>
          <a:lstStyle/>
          <a:p>
            <a:pPr marL="4411066"/>
            <a:r>
              <a:rPr spc="-6" dirty="0"/>
              <a:t>SIM </a:t>
            </a:r>
            <a:r>
              <a:rPr spc="-75" dirty="0"/>
              <a:t>Toolkit</a:t>
            </a:r>
            <a:r>
              <a:rPr spc="-155" dirty="0"/>
              <a:t> </a:t>
            </a:r>
            <a:r>
              <a:rPr spc="-6" dirty="0"/>
              <a:t>applet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127</a:t>
            </a:fld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1490" y="1734820"/>
            <a:ext cx="2052320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6638" indent="-333941">
              <a:buChar char="•"/>
              <a:tabLst>
                <a:tab pos="346004" algn="l"/>
                <a:tab pos="346638" algn="l"/>
              </a:tabLst>
            </a:pPr>
            <a:r>
              <a:rPr sz="3200" dirty="0">
                <a:latin typeface="Arial"/>
                <a:cs typeface="Arial"/>
              </a:rPr>
              <a:t>E</a:t>
            </a:r>
            <a:r>
              <a:rPr sz="3200" spc="6" dirty="0">
                <a:latin typeface="Arial"/>
                <a:cs typeface="Arial"/>
              </a:rPr>
              <a:t>x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dirty="0">
                <a:latin typeface="Arial"/>
                <a:cs typeface="Arial"/>
              </a:rPr>
              <a:t>mp</a:t>
            </a:r>
            <a:r>
              <a:rPr sz="3200" spc="-15" dirty="0">
                <a:latin typeface="Arial"/>
                <a:cs typeface="Arial"/>
              </a:rPr>
              <a:t>l</a:t>
            </a:r>
            <a:r>
              <a:rPr sz="3200" spc="-6" dirty="0">
                <a:latin typeface="Arial"/>
                <a:cs typeface="Arial"/>
              </a:rPr>
              <a:t>e: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1490" y="2221789"/>
            <a:ext cx="892809" cy="1010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5078" algn="just">
              <a:lnSpc>
                <a:spcPct val="130500"/>
              </a:lnSpc>
            </a:pP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import  import  import</a:t>
            </a:r>
            <a:endParaRPr sz="1700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41779" y="2221790"/>
            <a:ext cx="3423921" cy="1010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5078">
              <a:lnSpc>
                <a:spcPct val="130500"/>
              </a:lnSpc>
            </a:pPr>
            <a:r>
              <a:rPr sz="1700" spc="-6" dirty="0">
                <a:latin typeface="Courier New"/>
                <a:cs typeface="Courier New"/>
              </a:rPr>
              <a:t>sim.toolkit.*;  sim.access.*;  </a:t>
            </a:r>
            <a:r>
              <a:rPr sz="1700" spc="-6" dirty="0" smtClean="0">
                <a:latin typeface="Courier New"/>
                <a:cs typeface="Courier New"/>
              </a:rPr>
              <a:t>javacard.framework</a:t>
            </a:r>
            <a:r>
              <a:rPr lang="en-US" sz="1700" spc="-6" dirty="0" smtClean="0">
                <a:latin typeface="Courier New"/>
                <a:cs typeface="Courier New"/>
              </a:rPr>
              <a:t>.</a:t>
            </a:r>
            <a:r>
              <a:rPr sz="1700" spc="-6" dirty="0" smtClean="0">
                <a:latin typeface="Courier New"/>
                <a:cs typeface="Courier New"/>
              </a:rPr>
              <a:t>*</a:t>
            </a:r>
            <a:r>
              <a:rPr sz="1700" spc="-6" dirty="0">
                <a:latin typeface="Courier New"/>
                <a:cs typeface="Courier New"/>
              </a:rPr>
              <a:t>;</a:t>
            </a:r>
            <a:endParaRPr sz="1700" dirty="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1490" y="3567431"/>
            <a:ext cx="816609" cy="26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public</a:t>
            </a:r>
            <a:endParaRPr sz="1700" dirty="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44932" y="3567431"/>
            <a:ext cx="7340599" cy="52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class </a:t>
            </a:r>
            <a:r>
              <a:rPr sz="1700" spc="-6" dirty="0">
                <a:latin typeface="Courier New"/>
                <a:cs typeface="Courier New"/>
              </a:rPr>
              <a:t>MyApplet1 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extends </a:t>
            </a:r>
            <a:r>
              <a:rPr sz="1700" spc="-6" dirty="0">
                <a:latin typeface="Courier New"/>
                <a:cs typeface="Courier New"/>
              </a:rPr>
              <a:t>javacard.framework.Applet</a:t>
            </a:r>
            <a:r>
              <a:rPr sz="1700" spc="-75" dirty="0">
                <a:latin typeface="Courier New"/>
                <a:cs typeface="Courier New"/>
              </a:rPr>
              <a:t> 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implements</a:t>
            </a:r>
            <a:endParaRPr sz="1700" dirty="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1492" y="4078656"/>
            <a:ext cx="5083808" cy="127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700" spc="-6" dirty="0">
                <a:latin typeface="Courier New"/>
                <a:cs typeface="Courier New"/>
              </a:rPr>
              <a:t>ToolkitInterface, ToolkitConstants</a:t>
            </a:r>
            <a:r>
              <a:rPr sz="1700" spc="-85" dirty="0">
                <a:latin typeface="Courier New"/>
                <a:cs typeface="Courier New"/>
              </a:rPr>
              <a:t> </a:t>
            </a:r>
            <a:r>
              <a:rPr sz="1700" dirty="0">
                <a:latin typeface="Courier New"/>
                <a:cs typeface="Courier New"/>
              </a:rPr>
              <a:t>{</a:t>
            </a:r>
          </a:p>
          <a:p>
            <a:pPr marL="12696" marR="980237">
              <a:lnSpc>
                <a:spcPct val="125000"/>
              </a:lnSpc>
              <a:spcBef>
                <a:spcPts val="100"/>
              </a:spcBef>
            </a:pPr>
            <a:r>
              <a:rPr sz="1700" spc="-6" dirty="0">
                <a:solidFill>
                  <a:srgbClr val="3E7E5E"/>
                </a:solidFill>
                <a:latin typeface="Courier New"/>
                <a:cs typeface="Courier New"/>
              </a:rPr>
              <a:t>// Mandatory variables  </a:t>
            </a:r>
            <a:endParaRPr lang="en-US" sz="1700" spc="-6" dirty="0" smtClean="0">
              <a:solidFill>
                <a:srgbClr val="3E7E5E"/>
              </a:solidFill>
              <a:latin typeface="Courier New"/>
              <a:cs typeface="Courier New"/>
            </a:endParaRPr>
          </a:p>
          <a:p>
            <a:pPr marL="12696" marR="980237">
              <a:lnSpc>
                <a:spcPct val="125000"/>
              </a:lnSpc>
              <a:spcBef>
                <a:spcPts val="100"/>
              </a:spcBef>
            </a:pPr>
            <a:r>
              <a:rPr sz="1700" b="1" spc="-6" dirty="0" smtClean="0">
                <a:solidFill>
                  <a:srgbClr val="7E0054"/>
                </a:solidFill>
                <a:latin typeface="Courier New"/>
                <a:cs typeface="Courier New"/>
              </a:rPr>
              <a:t>private </a:t>
            </a:r>
            <a:r>
              <a:rPr sz="1700" spc="-6" dirty="0">
                <a:latin typeface="Courier New"/>
                <a:cs typeface="Courier New"/>
              </a:rPr>
              <a:t>SIMView </a:t>
            </a:r>
            <a:r>
              <a:rPr sz="1700" u="heavy" spc="-6" dirty="0">
                <a:solidFill>
                  <a:srgbClr val="0000BF"/>
                </a:solidFill>
                <a:latin typeface="Courier New"/>
                <a:cs typeface="Courier New"/>
              </a:rPr>
              <a:t>gsmFile</a:t>
            </a:r>
            <a:r>
              <a:rPr sz="1700" spc="-6" dirty="0">
                <a:latin typeface="Courier New"/>
                <a:cs typeface="Courier New"/>
              </a:rPr>
              <a:t>;  </a:t>
            </a:r>
            <a:endParaRPr lang="en-US" sz="1700" spc="-6" dirty="0" smtClean="0">
              <a:latin typeface="Courier New"/>
              <a:cs typeface="Courier New"/>
            </a:endParaRPr>
          </a:p>
          <a:p>
            <a:pPr marL="12696" marR="980237">
              <a:lnSpc>
                <a:spcPct val="125000"/>
              </a:lnSpc>
              <a:spcBef>
                <a:spcPts val="100"/>
              </a:spcBef>
            </a:pPr>
            <a:r>
              <a:rPr sz="1700" b="1" spc="-6" dirty="0" smtClean="0">
                <a:solidFill>
                  <a:srgbClr val="7E0054"/>
                </a:solidFill>
                <a:latin typeface="Courier New"/>
                <a:cs typeface="Courier New"/>
              </a:rPr>
              <a:t>private </a:t>
            </a:r>
            <a:r>
              <a:rPr sz="1700" spc="-6" dirty="0">
                <a:latin typeface="Courier New"/>
                <a:cs typeface="Courier New"/>
              </a:rPr>
              <a:t>ToolkitRegistry</a:t>
            </a:r>
            <a:r>
              <a:rPr sz="1700" spc="-85" dirty="0">
                <a:latin typeface="Courier New"/>
                <a:cs typeface="Courier New"/>
              </a:rPr>
              <a:t> </a:t>
            </a:r>
            <a:r>
              <a:rPr sz="1700" spc="-6" dirty="0">
                <a:solidFill>
                  <a:srgbClr val="0000BF"/>
                </a:solidFill>
                <a:latin typeface="Courier New"/>
                <a:cs typeface="Courier New"/>
              </a:rPr>
              <a:t>reg</a:t>
            </a:r>
            <a:r>
              <a:rPr sz="1700" spc="-6" dirty="0">
                <a:latin typeface="Courier New"/>
                <a:cs typeface="Courier New"/>
              </a:rPr>
              <a:t>;</a:t>
            </a:r>
            <a:endParaRPr sz="1700" dirty="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3"/>
            <a:ext cx="9418319" cy="1006241"/>
          </a:xfrm>
          <a:prstGeom prst="rect">
            <a:avLst/>
          </a:prstGeom>
        </p:spPr>
        <p:txBody>
          <a:bodyPr vert="horz" wrap="square" lIns="0" tIns="257756" rIns="0" bIns="0" rtlCol="0">
            <a:spAutoFit/>
          </a:bodyPr>
          <a:lstStyle/>
          <a:p>
            <a:pPr marL="5440822"/>
            <a:r>
              <a:rPr b="1" spc="-6" dirty="0">
                <a:latin typeface="Courier New"/>
                <a:cs typeface="Courier New"/>
              </a:rPr>
              <a:t>SIMView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128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1489" y="1778508"/>
            <a:ext cx="8943340" cy="281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6638" marR="5078" indent="-333941">
              <a:lnSpc>
                <a:spcPts val="3568"/>
              </a:lnSpc>
              <a:buChar char="•"/>
              <a:tabLst>
                <a:tab pos="346004" algn="l"/>
                <a:tab pos="346638" algn="l"/>
              </a:tabLst>
            </a:pPr>
            <a:r>
              <a:rPr sz="3200" spc="-6" dirty="0">
                <a:latin typeface="Arial"/>
                <a:cs typeface="Arial"/>
              </a:rPr>
              <a:t>The </a:t>
            </a:r>
            <a:r>
              <a:rPr sz="3200" b="1" spc="-6" dirty="0">
                <a:latin typeface="Courier New"/>
                <a:cs typeface="Courier New"/>
              </a:rPr>
              <a:t>SIMView</a:t>
            </a:r>
            <a:r>
              <a:rPr sz="3200" b="1" spc="-1114" dirty="0">
                <a:latin typeface="Courier New"/>
                <a:cs typeface="Courier New"/>
              </a:rPr>
              <a:t> </a:t>
            </a:r>
            <a:r>
              <a:rPr sz="3200" spc="-6" dirty="0">
                <a:latin typeface="Arial"/>
                <a:cs typeface="Arial"/>
              </a:rPr>
              <a:t>interface </a:t>
            </a:r>
            <a:r>
              <a:rPr sz="3200" spc="-10" dirty="0">
                <a:latin typeface="Arial"/>
                <a:cs typeface="Arial"/>
              </a:rPr>
              <a:t>is </a:t>
            </a:r>
            <a:r>
              <a:rPr sz="3200" spc="-6" dirty="0">
                <a:latin typeface="Arial"/>
                <a:cs typeface="Arial"/>
              </a:rPr>
              <a:t>the interface between  the </a:t>
            </a:r>
            <a:r>
              <a:rPr sz="3200" spc="-10" dirty="0">
                <a:latin typeface="Arial"/>
                <a:cs typeface="Arial"/>
              </a:rPr>
              <a:t>applet </a:t>
            </a:r>
            <a:r>
              <a:rPr sz="3200" spc="-6" dirty="0">
                <a:latin typeface="Arial"/>
                <a:cs typeface="Arial"/>
              </a:rPr>
              <a:t>and the </a:t>
            </a:r>
            <a:r>
              <a:rPr sz="3200" dirty="0">
                <a:latin typeface="Arial"/>
                <a:cs typeface="Arial"/>
              </a:rPr>
              <a:t>GSM</a:t>
            </a:r>
            <a:r>
              <a:rPr sz="3200" spc="-85" dirty="0">
                <a:latin typeface="Arial"/>
                <a:cs typeface="Arial"/>
              </a:rPr>
              <a:t> </a:t>
            </a:r>
            <a:r>
              <a:rPr sz="3200" spc="-6" dirty="0">
                <a:latin typeface="Arial"/>
                <a:cs typeface="Arial"/>
              </a:rPr>
              <a:t>filesystem</a:t>
            </a:r>
            <a:endParaRPr sz="3200">
              <a:latin typeface="Arial"/>
              <a:cs typeface="Arial"/>
            </a:endParaRPr>
          </a:p>
          <a:p>
            <a:pPr marL="346638" indent="-333941">
              <a:spcBef>
                <a:spcPts val="445"/>
              </a:spcBef>
              <a:buChar char="•"/>
              <a:tabLst>
                <a:tab pos="346004" algn="l"/>
                <a:tab pos="346638" algn="l"/>
              </a:tabLst>
            </a:pPr>
            <a:r>
              <a:rPr sz="3200" spc="-6" dirty="0">
                <a:latin typeface="Arial"/>
                <a:cs typeface="Arial"/>
              </a:rPr>
              <a:t>It</a:t>
            </a:r>
            <a:r>
              <a:rPr sz="3200" spc="-100" dirty="0">
                <a:latin typeface="Arial"/>
                <a:cs typeface="Arial"/>
              </a:rPr>
              <a:t> </a:t>
            </a:r>
            <a:r>
              <a:rPr sz="3200" spc="-6" dirty="0">
                <a:latin typeface="Arial"/>
                <a:cs typeface="Arial"/>
              </a:rPr>
              <a:t>proposes</a:t>
            </a:r>
            <a:endParaRPr sz="3200">
              <a:latin typeface="Arial"/>
              <a:cs typeface="Arial"/>
            </a:endParaRPr>
          </a:p>
          <a:p>
            <a:pPr marL="746605" marR="637408" lvl="1" indent="-276803">
              <a:lnSpc>
                <a:spcPts val="3120"/>
              </a:lnSpc>
              <a:spcBef>
                <a:spcPts val="775"/>
              </a:spcBef>
              <a:buChar char="–"/>
              <a:tabLst>
                <a:tab pos="746605" algn="l"/>
              </a:tabLst>
            </a:pPr>
            <a:r>
              <a:rPr sz="2800" spc="-6" dirty="0">
                <a:latin typeface="Arial"/>
                <a:cs typeface="Arial"/>
              </a:rPr>
              <a:t>Constants </a:t>
            </a:r>
            <a:r>
              <a:rPr sz="2800" dirty="0">
                <a:latin typeface="Arial"/>
                <a:cs typeface="Arial"/>
              </a:rPr>
              <a:t>to </a:t>
            </a:r>
            <a:r>
              <a:rPr sz="2800" spc="-6" dirty="0">
                <a:latin typeface="Arial"/>
                <a:cs typeface="Arial"/>
              </a:rPr>
              <a:t>identify in </a:t>
            </a:r>
            <a:r>
              <a:rPr sz="2800" dirty="0">
                <a:latin typeface="Arial"/>
                <a:cs typeface="Arial"/>
              </a:rPr>
              <a:t>a </a:t>
            </a:r>
            <a:r>
              <a:rPr sz="2800" spc="-6" dirty="0">
                <a:latin typeface="Arial"/>
                <a:cs typeface="Arial"/>
              </a:rPr>
              <a:t>simple way the regular  </a:t>
            </a:r>
            <a:r>
              <a:rPr sz="2800" spc="-10" dirty="0">
                <a:latin typeface="Arial"/>
                <a:cs typeface="Arial"/>
              </a:rPr>
              <a:t>GSM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spc="-6" dirty="0">
                <a:latin typeface="Arial"/>
                <a:cs typeface="Arial"/>
              </a:rPr>
              <a:t>files</a:t>
            </a:r>
            <a:endParaRPr sz="2800">
              <a:latin typeface="Arial"/>
              <a:cs typeface="Arial"/>
            </a:endParaRPr>
          </a:p>
          <a:p>
            <a:pPr marL="746605" lvl="1" indent="-276803">
              <a:spcBef>
                <a:spcPts val="395"/>
              </a:spcBef>
              <a:buChar char="–"/>
              <a:tabLst>
                <a:tab pos="746605" algn="l"/>
              </a:tabLst>
            </a:pPr>
            <a:r>
              <a:rPr sz="2800" spc="-6" dirty="0">
                <a:latin typeface="Arial"/>
                <a:cs typeface="Arial"/>
              </a:rPr>
              <a:t>Methods </a:t>
            </a:r>
            <a:r>
              <a:rPr sz="2800" dirty="0">
                <a:latin typeface="Arial"/>
                <a:cs typeface="Arial"/>
              </a:rPr>
              <a:t>to access </a:t>
            </a:r>
            <a:r>
              <a:rPr sz="2800" spc="-6" dirty="0">
                <a:latin typeface="Arial"/>
                <a:cs typeface="Arial"/>
              </a:rPr>
              <a:t>these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6" dirty="0">
                <a:latin typeface="Arial"/>
                <a:cs typeface="Arial"/>
              </a:rPr>
              <a:t>files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3"/>
            <a:ext cx="9418319" cy="1006241"/>
          </a:xfrm>
          <a:prstGeom prst="rect">
            <a:avLst/>
          </a:prstGeom>
        </p:spPr>
        <p:txBody>
          <a:bodyPr vert="horz" wrap="square" lIns="0" tIns="257756" rIns="0" bIns="0" rtlCol="0">
            <a:spAutoFit/>
          </a:bodyPr>
          <a:lstStyle/>
          <a:p>
            <a:pPr marL="5440822"/>
            <a:r>
              <a:rPr b="1" spc="-6" dirty="0">
                <a:latin typeface="Courier New"/>
                <a:cs typeface="Courier New"/>
              </a:rPr>
              <a:t>SIMView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129</a:t>
            </a:fld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37582" y="3172460"/>
            <a:ext cx="173228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400" dirty="0">
                <a:latin typeface="Courier New"/>
                <a:cs typeface="Courier New"/>
              </a:rPr>
              <a:t>=</a:t>
            </a:r>
            <a:r>
              <a:rPr sz="1400" spc="-105" dirty="0">
                <a:latin typeface="Courier New"/>
                <a:cs typeface="Courier New"/>
              </a:rPr>
              <a:t> </a:t>
            </a:r>
            <a:r>
              <a:rPr sz="1400" spc="-6" dirty="0">
                <a:latin typeface="Courier New"/>
                <a:cs typeface="Courier New"/>
              </a:rPr>
              <a:t>(short)0x7F10;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50539" y="2881629"/>
            <a:ext cx="2583815" cy="1096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400" dirty="0">
                <a:latin typeface="Courier New"/>
                <a:cs typeface="Courier New"/>
              </a:rPr>
              <a:t>: DF </a:t>
            </a:r>
            <a:r>
              <a:rPr sz="1400" spc="-6" dirty="0">
                <a:latin typeface="Courier New"/>
                <a:cs typeface="Courier New"/>
              </a:rPr>
              <a:t>TELECOM </a:t>
            </a:r>
            <a:r>
              <a:rPr sz="1400" dirty="0">
                <a:latin typeface="Courier New"/>
                <a:cs typeface="Courier New"/>
              </a:rPr>
              <a:t>= </a:t>
            </a:r>
            <a:r>
              <a:rPr sz="1400" spc="-6" dirty="0">
                <a:latin typeface="Courier New"/>
                <a:cs typeface="Courier New"/>
              </a:rPr>
              <a:t>0x7F10</a:t>
            </a:r>
            <a:r>
              <a:rPr sz="1400" spc="-95" dirty="0">
                <a:latin typeface="Courier New"/>
                <a:cs typeface="Courier New"/>
              </a:rPr>
              <a:t> </a:t>
            </a:r>
            <a:r>
              <a:rPr sz="1400" spc="-6" dirty="0">
                <a:latin typeface="Courier New"/>
                <a:cs typeface="Courier New"/>
              </a:rPr>
              <a:t>*/</a:t>
            </a:r>
            <a:endParaRPr sz="1400">
              <a:latin typeface="Courier New"/>
              <a:cs typeface="Courier New"/>
            </a:endParaRPr>
          </a:p>
          <a:p>
            <a:pPr marL="12696">
              <a:spcBef>
                <a:spcPts val="610"/>
              </a:spcBef>
            </a:pPr>
            <a:r>
              <a:rPr sz="1400" spc="-6" dirty="0">
                <a:latin typeface="Courier New"/>
                <a:cs typeface="Courier New"/>
              </a:rPr>
              <a:t>short</a:t>
            </a:r>
            <a:r>
              <a:rPr sz="1400" spc="-95" dirty="0">
                <a:latin typeface="Courier New"/>
                <a:cs typeface="Courier New"/>
              </a:rPr>
              <a:t> </a:t>
            </a:r>
            <a:r>
              <a:rPr sz="1400" spc="-6" dirty="0">
                <a:latin typeface="Courier New"/>
                <a:cs typeface="Courier New"/>
              </a:rPr>
              <a:t>FID_DF_TELECOM</a:t>
            </a:r>
            <a:endParaRPr sz="1400">
              <a:latin typeface="Courier New"/>
              <a:cs typeface="Courier New"/>
            </a:endParaRPr>
          </a:p>
          <a:p>
            <a:pPr marL="12696">
              <a:spcBef>
                <a:spcPts val="610"/>
              </a:spcBef>
            </a:pPr>
            <a:r>
              <a:rPr sz="1400" dirty="0">
                <a:latin typeface="Courier New"/>
                <a:cs typeface="Courier New"/>
              </a:rPr>
              <a:t>: DF </a:t>
            </a:r>
            <a:r>
              <a:rPr sz="1400" spc="-6" dirty="0">
                <a:latin typeface="Courier New"/>
                <a:cs typeface="Courier New"/>
              </a:rPr>
              <a:t>GSM </a:t>
            </a:r>
            <a:r>
              <a:rPr sz="1400" dirty="0">
                <a:latin typeface="Courier New"/>
                <a:cs typeface="Courier New"/>
              </a:rPr>
              <a:t>= </a:t>
            </a:r>
            <a:r>
              <a:rPr sz="1400" spc="-6" dirty="0">
                <a:latin typeface="Courier New"/>
                <a:cs typeface="Courier New"/>
              </a:rPr>
              <a:t>0x7F20</a:t>
            </a:r>
            <a:r>
              <a:rPr sz="1400" spc="-85" dirty="0">
                <a:latin typeface="Courier New"/>
                <a:cs typeface="Courier New"/>
              </a:rPr>
              <a:t> </a:t>
            </a:r>
            <a:r>
              <a:rPr sz="1400" spc="-6" dirty="0">
                <a:latin typeface="Courier New"/>
                <a:cs typeface="Courier New"/>
              </a:rPr>
              <a:t>*/</a:t>
            </a:r>
            <a:endParaRPr sz="1400">
              <a:latin typeface="Courier New"/>
              <a:cs typeface="Courier New"/>
            </a:endParaRPr>
          </a:p>
          <a:p>
            <a:pPr marL="12696">
              <a:spcBef>
                <a:spcPts val="610"/>
              </a:spcBef>
            </a:pPr>
            <a:r>
              <a:rPr sz="1400" spc="-6" dirty="0">
                <a:solidFill>
                  <a:srgbClr val="0000FF"/>
                </a:solidFill>
                <a:latin typeface="Courier New"/>
                <a:cs typeface="Courier New"/>
              </a:rPr>
              <a:t>short</a:t>
            </a:r>
            <a:r>
              <a:rPr sz="1400" spc="-8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400" spc="-6" dirty="0">
                <a:latin typeface="Courier New"/>
                <a:cs typeface="Courier New"/>
              </a:rPr>
              <a:t>FID_DF_GSM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37582" y="3754121"/>
            <a:ext cx="173228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400" dirty="0">
                <a:latin typeface="Courier New"/>
                <a:cs typeface="Courier New"/>
              </a:rPr>
              <a:t>=</a:t>
            </a:r>
            <a:r>
              <a:rPr sz="1400" spc="-105" dirty="0">
                <a:latin typeface="Courier New"/>
                <a:cs typeface="Courier New"/>
              </a:rPr>
              <a:t> </a:t>
            </a:r>
            <a:r>
              <a:rPr sz="1400" spc="-6" dirty="0">
                <a:latin typeface="Courier New"/>
                <a:cs typeface="Courier New"/>
              </a:rPr>
              <a:t>(short)0x7F20;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37582" y="4335779"/>
            <a:ext cx="173228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400" dirty="0">
                <a:latin typeface="Courier New"/>
                <a:cs typeface="Courier New"/>
              </a:rPr>
              <a:t>=</a:t>
            </a:r>
            <a:r>
              <a:rPr sz="1400" spc="-105" dirty="0">
                <a:latin typeface="Courier New"/>
                <a:cs typeface="Courier New"/>
              </a:rPr>
              <a:t> </a:t>
            </a:r>
            <a:r>
              <a:rPr sz="1400" spc="-6" dirty="0">
                <a:latin typeface="Courier New"/>
                <a:cs typeface="Courier New"/>
              </a:rPr>
              <a:t>(short)0x7F21;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45460" y="4044952"/>
            <a:ext cx="2696210" cy="1105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1"/>
            <a:r>
              <a:rPr sz="1400" dirty="0">
                <a:latin typeface="Courier New"/>
                <a:cs typeface="Courier New"/>
              </a:rPr>
              <a:t>: DF </a:t>
            </a:r>
            <a:r>
              <a:rPr sz="1400" spc="-6" dirty="0">
                <a:latin typeface="Courier New"/>
                <a:cs typeface="Courier New"/>
              </a:rPr>
              <a:t>DCS-1800 </a:t>
            </a:r>
            <a:r>
              <a:rPr sz="1400" dirty="0">
                <a:latin typeface="Courier New"/>
                <a:cs typeface="Courier New"/>
              </a:rPr>
              <a:t>= </a:t>
            </a:r>
            <a:r>
              <a:rPr sz="1400" spc="-6" dirty="0">
                <a:latin typeface="Courier New"/>
                <a:cs typeface="Courier New"/>
              </a:rPr>
              <a:t>0x7F21</a:t>
            </a:r>
            <a:r>
              <a:rPr sz="1400" spc="-8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*/</a:t>
            </a:r>
          </a:p>
          <a:p>
            <a:pPr marL="17141">
              <a:spcBef>
                <a:spcPts val="610"/>
              </a:spcBef>
            </a:pPr>
            <a:r>
              <a:rPr sz="1400" spc="-6" dirty="0">
                <a:solidFill>
                  <a:srgbClr val="0000FF"/>
                </a:solidFill>
                <a:latin typeface="Courier New"/>
                <a:cs typeface="Courier New"/>
              </a:rPr>
              <a:t>short</a:t>
            </a:r>
            <a:r>
              <a:rPr sz="1400" spc="-8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400" spc="-6" dirty="0">
                <a:latin typeface="Courier New"/>
                <a:cs typeface="Courier New"/>
              </a:rPr>
              <a:t>FID_DF_DCS_1800</a:t>
            </a:r>
            <a:endParaRPr sz="1400" dirty="0">
              <a:latin typeface="Courier New"/>
              <a:cs typeface="Courier New"/>
            </a:endParaRPr>
          </a:p>
          <a:p>
            <a:pPr marL="17141">
              <a:spcBef>
                <a:spcPts val="610"/>
              </a:spcBef>
            </a:pPr>
            <a:r>
              <a:rPr sz="1400" dirty="0">
                <a:latin typeface="Courier New"/>
                <a:cs typeface="Courier New"/>
              </a:rPr>
              <a:t>: DF </a:t>
            </a:r>
            <a:r>
              <a:rPr sz="1400" spc="-6" dirty="0">
                <a:latin typeface="Courier New"/>
                <a:cs typeface="Courier New"/>
              </a:rPr>
              <a:t>IS-41 </a:t>
            </a:r>
            <a:r>
              <a:rPr sz="1400" dirty="0">
                <a:latin typeface="Courier New"/>
                <a:cs typeface="Courier New"/>
              </a:rPr>
              <a:t>= </a:t>
            </a:r>
            <a:r>
              <a:rPr sz="1400" spc="-6" dirty="0">
                <a:latin typeface="Courier New"/>
                <a:cs typeface="Courier New"/>
              </a:rPr>
              <a:t>0x7F22</a:t>
            </a:r>
            <a:r>
              <a:rPr sz="1400" spc="-9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*/</a:t>
            </a:r>
          </a:p>
          <a:p>
            <a:pPr marL="12696">
              <a:spcBef>
                <a:spcPts val="680"/>
              </a:spcBef>
            </a:pPr>
            <a:r>
              <a:rPr sz="1400" spc="-6" dirty="0">
                <a:solidFill>
                  <a:srgbClr val="0000FF"/>
                </a:solidFill>
                <a:latin typeface="Courier New"/>
                <a:cs typeface="Courier New"/>
              </a:rPr>
              <a:t>short</a:t>
            </a:r>
            <a:r>
              <a:rPr sz="1400" spc="-8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400" spc="-6" dirty="0">
                <a:latin typeface="Courier New"/>
                <a:cs typeface="Courier New"/>
              </a:rPr>
              <a:t>FID_DF_IS_41</a:t>
            </a:r>
            <a:endParaRPr sz="1400" dirty="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31079" y="4926330"/>
            <a:ext cx="173164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400" dirty="0">
                <a:latin typeface="Courier New"/>
                <a:cs typeface="Courier New"/>
              </a:rPr>
              <a:t>=</a:t>
            </a:r>
            <a:r>
              <a:rPr sz="1400" spc="-75" dirty="0">
                <a:latin typeface="Courier New"/>
                <a:cs typeface="Courier New"/>
              </a:rPr>
              <a:t> </a:t>
            </a:r>
            <a:r>
              <a:rPr sz="1400" spc="-6" dirty="0">
                <a:latin typeface="Courier New"/>
                <a:cs typeface="Courier New"/>
              </a:rPr>
              <a:t>(short)0x7F22;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1492" y="1734822"/>
            <a:ext cx="2477136" cy="37308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6638" indent="-333941">
              <a:buChar char="•"/>
              <a:tabLst>
                <a:tab pos="346004" algn="l"/>
                <a:tab pos="346638" algn="l"/>
              </a:tabLst>
            </a:pPr>
            <a:r>
              <a:rPr sz="3200" spc="-6" dirty="0">
                <a:latin typeface="Arial"/>
                <a:cs typeface="Arial"/>
              </a:rPr>
              <a:t>Example:</a:t>
            </a:r>
            <a:endParaRPr sz="3200">
              <a:latin typeface="Arial"/>
              <a:cs typeface="Arial"/>
            </a:endParaRPr>
          </a:p>
          <a:p>
            <a:pPr marL="438060">
              <a:spcBef>
                <a:spcPts val="2900"/>
              </a:spcBef>
            </a:pPr>
            <a:r>
              <a:rPr sz="1400" dirty="0">
                <a:latin typeface="Courier New"/>
                <a:cs typeface="Courier New"/>
              </a:rPr>
              <a:t>/** DF </a:t>
            </a:r>
            <a:r>
              <a:rPr sz="1400" spc="-6" dirty="0">
                <a:latin typeface="Courier New"/>
                <a:cs typeface="Courier New"/>
              </a:rPr>
              <a:t>under </a:t>
            </a:r>
            <a:r>
              <a:rPr sz="1400" dirty="0">
                <a:latin typeface="Courier New"/>
                <a:cs typeface="Courier New"/>
              </a:rPr>
              <a:t>MF</a:t>
            </a:r>
            <a:r>
              <a:rPr sz="1400" spc="-10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*/</a:t>
            </a:r>
            <a:endParaRPr sz="1400">
              <a:latin typeface="Courier New"/>
              <a:cs typeface="Courier New"/>
            </a:endParaRPr>
          </a:p>
          <a:p>
            <a:pPr marL="438060" marR="5078">
              <a:lnSpc>
                <a:spcPct val="136300"/>
              </a:lnSpc>
            </a:pPr>
            <a:r>
              <a:rPr sz="1400" dirty="0">
                <a:latin typeface="Courier New"/>
                <a:cs typeface="Courier New"/>
              </a:rPr>
              <a:t>/** </a:t>
            </a:r>
            <a:r>
              <a:rPr sz="1400" spc="-6" dirty="0">
                <a:latin typeface="Courier New"/>
                <a:cs typeface="Courier New"/>
              </a:rPr>
              <a:t>File</a:t>
            </a:r>
            <a:r>
              <a:rPr sz="1400" spc="-85" dirty="0">
                <a:latin typeface="Courier New"/>
                <a:cs typeface="Courier New"/>
              </a:rPr>
              <a:t> </a:t>
            </a:r>
            <a:r>
              <a:rPr sz="1400" spc="-6" dirty="0">
                <a:latin typeface="Courier New"/>
                <a:cs typeface="Courier New"/>
              </a:rPr>
              <a:t>identifier  </a:t>
            </a:r>
            <a:r>
              <a:rPr sz="1400" spc="-6" dirty="0">
                <a:solidFill>
                  <a:srgbClr val="0000FF"/>
                </a:solidFill>
                <a:latin typeface="Courier New"/>
                <a:cs typeface="Courier New"/>
              </a:rPr>
              <a:t>public static</a:t>
            </a:r>
            <a:r>
              <a:rPr sz="1400" spc="-6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400" spc="-6" dirty="0">
                <a:solidFill>
                  <a:srgbClr val="0000FF"/>
                </a:solidFill>
                <a:latin typeface="Courier New"/>
                <a:cs typeface="Courier New"/>
              </a:rPr>
              <a:t>final</a:t>
            </a:r>
            <a:endParaRPr sz="1400">
              <a:latin typeface="Courier New"/>
              <a:cs typeface="Courier New"/>
            </a:endParaRPr>
          </a:p>
          <a:p>
            <a:pPr marL="438060" marR="5078">
              <a:lnSpc>
                <a:spcPct val="136300"/>
              </a:lnSpc>
            </a:pPr>
            <a:r>
              <a:rPr sz="1400" dirty="0">
                <a:latin typeface="Courier New"/>
                <a:cs typeface="Courier New"/>
              </a:rPr>
              <a:t>/** </a:t>
            </a:r>
            <a:r>
              <a:rPr sz="1400" spc="-6" dirty="0">
                <a:latin typeface="Courier New"/>
                <a:cs typeface="Courier New"/>
              </a:rPr>
              <a:t>File</a:t>
            </a:r>
            <a:r>
              <a:rPr sz="1400" spc="-85" dirty="0">
                <a:latin typeface="Courier New"/>
                <a:cs typeface="Courier New"/>
              </a:rPr>
              <a:t> </a:t>
            </a:r>
            <a:r>
              <a:rPr sz="1400" spc="-6" dirty="0">
                <a:latin typeface="Courier New"/>
                <a:cs typeface="Courier New"/>
              </a:rPr>
              <a:t>identifier  </a:t>
            </a:r>
            <a:r>
              <a:rPr sz="1400" spc="-6" dirty="0">
                <a:solidFill>
                  <a:srgbClr val="0000FF"/>
                </a:solidFill>
                <a:latin typeface="Courier New"/>
                <a:cs typeface="Courier New"/>
              </a:rPr>
              <a:t>public static</a:t>
            </a:r>
            <a:r>
              <a:rPr sz="1400" spc="-6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400" spc="-6" dirty="0">
                <a:solidFill>
                  <a:srgbClr val="0000FF"/>
                </a:solidFill>
                <a:latin typeface="Courier New"/>
                <a:cs typeface="Courier New"/>
              </a:rPr>
              <a:t>final</a:t>
            </a:r>
            <a:endParaRPr sz="1400">
              <a:latin typeface="Courier New"/>
              <a:cs typeface="Courier New"/>
            </a:endParaRPr>
          </a:p>
          <a:p>
            <a:pPr marL="438060" marR="5078">
              <a:lnSpc>
                <a:spcPct val="136300"/>
              </a:lnSpc>
            </a:pPr>
            <a:r>
              <a:rPr sz="1400" dirty="0">
                <a:latin typeface="Courier New"/>
                <a:cs typeface="Courier New"/>
              </a:rPr>
              <a:t>/** </a:t>
            </a:r>
            <a:r>
              <a:rPr sz="1400" spc="-6" dirty="0">
                <a:latin typeface="Courier New"/>
                <a:cs typeface="Courier New"/>
              </a:rPr>
              <a:t>File</a:t>
            </a:r>
            <a:r>
              <a:rPr sz="1400" spc="-85" dirty="0">
                <a:latin typeface="Courier New"/>
                <a:cs typeface="Courier New"/>
              </a:rPr>
              <a:t> </a:t>
            </a:r>
            <a:r>
              <a:rPr sz="1400" spc="-6" dirty="0">
                <a:latin typeface="Courier New"/>
                <a:cs typeface="Courier New"/>
              </a:rPr>
              <a:t>identifier  </a:t>
            </a:r>
            <a:r>
              <a:rPr sz="1400" spc="-6" dirty="0">
                <a:solidFill>
                  <a:srgbClr val="0000FF"/>
                </a:solidFill>
                <a:latin typeface="Courier New"/>
                <a:cs typeface="Courier New"/>
              </a:rPr>
              <a:t>public static</a:t>
            </a:r>
            <a:r>
              <a:rPr sz="1400" spc="-6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400" spc="-6" dirty="0">
                <a:solidFill>
                  <a:srgbClr val="0000FF"/>
                </a:solidFill>
                <a:latin typeface="Courier New"/>
                <a:cs typeface="Courier New"/>
              </a:rPr>
              <a:t>final</a:t>
            </a:r>
            <a:endParaRPr sz="1400">
              <a:latin typeface="Courier New"/>
              <a:cs typeface="Courier New"/>
            </a:endParaRPr>
          </a:p>
          <a:p>
            <a:pPr marL="432344" marR="5078" indent="5078">
              <a:lnSpc>
                <a:spcPts val="2360"/>
              </a:lnSpc>
              <a:spcBef>
                <a:spcPts val="120"/>
              </a:spcBef>
            </a:pPr>
            <a:r>
              <a:rPr sz="1400" dirty="0">
                <a:latin typeface="Courier New"/>
                <a:cs typeface="Courier New"/>
              </a:rPr>
              <a:t>/** </a:t>
            </a:r>
            <a:r>
              <a:rPr sz="1400" spc="-6" dirty="0">
                <a:latin typeface="Courier New"/>
                <a:cs typeface="Courier New"/>
              </a:rPr>
              <a:t>File</a:t>
            </a:r>
            <a:r>
              <a:rPr sz="1400" spc="-85" dirty="0">
                <a:latin typeface="Courier New"/>
                <a:cs typeface="Courier New"/>
              </a:rPr>
              <a:t> </a:t>
            </a:r>
            <a:r>
              <a:rPr sz="1400" spc="-6" dirty="0">
                <a:latin typeface="Courier New"/>
                <a:cs typeface="Courier New"/>
              </a:rPr>
              <a:t>identifier  </a:t>
            </a:r>
            <a:r>
              <a:rPr sz="1400" spc="-6" dirty="0">
                <a:solidFill>
                  <a:srgbClr val="0000FF"/>
                </a:solidFill>
                <a:latin typeface="Courier New"/>
                <a:cs typeface="Courier New"/>
              </a:rPr>
              <a:t>public static</a:t>
            </a:r>
            <a:r>
              <a:rPr sz="1400" spc="-8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400" spc="-6" dirty="0">
                <a:solidFill>
                  <a:srgbClr val="0000FF"/>
                </a:solidFill>
                <a:latin typeface="Courier New"/>
                <a:cs typeface="Courier New"/>
              </a:rPr>
              <a:t>final</a:t>
            </a:r>
            <a:endParaRPr sz="1400">
              <a:latin typeface="Courier New"/>
              <a:cs typeface="Courier New"/>
            </a:endParaRPr>
          </a:p>
          <a:p>
            <a:pPr marL="438060">
              <a:spcBef>
                <a:spcPts val="414"/>
              </a:spcBef>
            </a:pPr>
            <a:r>
              <a:rPr sz="1400" dirty="0">
                <a:latin typeface="Courier New"/>
                <a:cs typeface="Courier New"/>
              </a:rPr>
              <a:t>/** </a:t>
            </a:r>
            <a:r>
              <a:rPr sz="1400" spc="-6" dirty="0">
                <a:latin typeface="Courier New"/>
                <a:cs typeface="Courier New"/>
              </a:rPr>
              <a:t>File</a:t>
            </a:r>
            <a:r>
              <a:rPr sz="1400" spc="-85" dirty="0">
                <a:latin typeface="Courier New"/>
                <a:cs typeface="Courier New"/>
              </a:rPr>
              <a:t> </a:t>
            </a:r>
            <a:r>
              <a:rPr sz="1400" spc="-6" dirty="0">
                <a:latin typeface="Courier New"/>
                <a:cs typeface="Courier New"/>
              </a:rPr>
              <a:t>identifier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50542" y="5217159"/>
            <a:ext cx="2477136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400" dirty="0">
                <a:latin typeface="Courier New"/>
                <a:cs typeface="Courier New"/>
              </a:rPr>
              <a:t>: DF </a:t>
            </a:r>
            <a:r>
              <a:rPr sz="1400" spc="-6" dirty="0">
                <a:latin typeface="Courier New"/>
                <a:cs typeface="Courier New"/>
              </a:rPr>
              <a:t>FP-CTS </a:t>
            </a:r>
            <a:r>
              <a:rPr sz="1400" dirty="0">
                <a:latin typeface="Courier New"/>
                <a:cs typeface="Courier New"/>
              </a:rPr>
              <a:t>= </a:t>
            </a:r>
            <a:r>
              <a:rPr sz="1400" spc="-6" dirty="0">
                <a:latin typeface="Courier New"/>
                <a:cs typeface="Courier New"/>
              </a:rPr>
              <a:t>0x7F23</a:t>
            </a:r>
            <a:r>
              <a:rPr sz="1400" spc="-80" dirty="0">
                <a:latin typeface="Courier New"/>
                <a:cs typeface="Courier New"/>
              </a:rPr>
              <a:t> </a:t>
            </a:r>
            <a:r>
              <a:rPr sz="1400" spc="-6" dirty="0">
                <a:latin typeface="Courier New"/>
                <a:cs typeface="Courier New"/>
              </a:rPr>
              <a:t>*/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19402" y="2776068"/>
            <a:ext cx="4434840" cy="7540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pc="-10" dirty="0"/>
              <a:t>ISO7816</a:t>
            </a:r>
            <a:r>
              <a:rPr spc="-40" dirty="0"/>
              <a:t> </a:t>
            </a:r>
            <a:r>
              <a:rPr spc="-6" dirty="0"/>
              <a:t>Protocol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13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81479" y="4330702"/>
            <a:ext cx="6708140" cy="862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2800" i="1" spc="-6" dirty="0">
                <a:latin typeface="Arial"/>
                <a:cs typeface="Arial"/>
              </a:rPr>
              <a:t>Physical description, communication</a:t>
            </a:r>
            <a:r>
              <a:rPr sz="2800" i="1" spc="25" dirty="0">
                <a:latin typeface="Arial"/>
                <a:cs typeface="Arial"/>
              </a:rPr>
              <a:t> </a:t>
            </a:r>
            <a:r>
              <a:rPr sz="2800" i="1" spc="-30" dirty="0">
                <a:latin typeface="Arial"/>
                <a:cs typeface="Arial"/>
              </a:rPr>
              <a:t>layer,</a:t>
            </a:r>
            <a:endParaRPr sz="2800">
              <a:latin typeface="Arial"/>
              <a:cs typeface="Arial"/>
            </a:endParaRPr>
          </a:p>
          <a:p>
            <a:pPr marL="350448" algn="ctr"/>
            <a:r>
              <a:rPr sz="2800" i="1" spc="-6" dirty="0">
                <a:latin typeface="Arial"/>
                <a:cs typeface="Arial"/>
              </a:rPr>
              <a:t>file</a:t>
            </a:r>
            <a:r>
              <a:rPr sz="2800" i="1" spc="-55" dirty="0">
                <a:latin typeface="Arial"/>
                <a:cs typeface="Arial"/>
              </a:rPr>
              <a:t> </a:t>
            </a:r>
            <a:r>
              <a:rPr sz="2800" i="1" spc="-6" dirty="0">
                <a:latin typeface="Arial"/>
                <a:cs typeface="Arial"/>
              </a:rPr>
              <a:t>system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3"/>
            <a:ext cx="9418319" cy="1006241"/>
          </a:xfrm>
          <a:prstGeom prst="rect">
            <a:avLst/>
          </a:prstGeom>
        </p:spPr>
        <p:txBody>
          <a:bodyPr vert="horz" wrap="square" lIns="0" tIns="257756" rIns="0" bIns="0" rtlCol="0">
            <a:spAutoFit/>
          </a:bodyPr>
          <a:lstStyle/>
          <a:p>
            <a:pPr marL="5440822"/>
            <a:r>
              <a:rPr b="1" spc="-6" dirty="0">
                <a:latin typeface="Courier New"/>
                <a:cs typeface="Courier New"/>
              </a:rPr>
              <a:t>SIMView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130</a:t>
            </a:fld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77692" y="2254250"/>
            <a:ext cx="3331208" cy="1018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858977">
              <a:lnSpc>
                <a:spcPct val="130500"/>
              </a:lnSpc>
            </a:pPr>
            <a:r>
              <a:rPr sz="1700" spc="-6" dirty="0">
                <a:latin typeface="Courier New"/>
                <a:cs typeface="Courier New"/>
              </a:rPr>
              <a:t>fid, </a:t>
            </a:r>
            <a:r>
              <a:rPr lang="en-US" sz="1700" spc="-6" dirty="0" smtClean="0">
                <a:solidFill>
                  <a:srgbClr val="0000FF"/>
                </a:solidFill>
                <a:latin typeface="Courier New"/>
                <a:cs typeface="Courier New"/>
              </a:rPr>
              <a:t>byte </a:t>
            </a:r>
            <a:r>
              <a:rPr sz="1700" spc="-6" dirty="0" smtClean="0">
                <a:latin typeface="Courier New"/>
                <a:cs typeface="Courier New"/>
              </a:rPr>
              <a:t>fci</a:t>
            </a:r>
            <a:r>
              <a:rPr sz="1700" spc="-6" dirty="0">
                <a:latin typeface="Courier New"/>
                <a:cs typeface="Courier New"/>
              </a:rPr>
              <a:t>[],  fciOffset,</a:t>
            </a:r>
            <a:endParaRPr sz="1700" dirty="0">
              <a:latin typeface="Courier New"/>
              <a:cs typeface="Courier New"/>
            </a:endParaRPr>
          </a:p>
          <a:p>
            <a:pPr marL="12696">
              <a:spcBef>
                <a:spcPts val="580"/>
              </a:spcBef>
            </a:pPr>
            <a:r>
              <a:rPr sz="1700" spc="-6" dirty="0">
                <a:latin typeface="Courier New"/>
                <a:cs typeface="Courier New"/>
              </a:rPr>
              <a:t>fciLength)</a:t>
            </a:r>
            <a:r>
              <a:rPr sz="1700" spc="-95" dirty="0">
                <a:latin typeface="Courier New"/>
                <a:cs typeface="Courier New"/>
              </a:rPr>
              <a:t> </a:t>
            </a:r>
            <a:r>
              <a:rPr sz="1700" spc="-6" dirty="0" smtClean="0">
                <a:solidFill>
                  <a:srgbClr val="0000FF"/>
                </a:solidFill>
                <a:latin typeface="Courier New"/>
                <a:cs typeface="Courier New"/>
              </a:rPr>
              <a:t>throws</a:t>
            </a:r>
            <a:endParaRPr sz="1700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1490" y="1734820"/>
            <a:ext cx="3712210" cy="14977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6638" indent="-333941">
              <a:buChar char="•"/>
              <a:tabLst>
                <a:tab pos="346004" algn="l"/>
                <a:tab pos="346638" algn="l"/>
              </a:tabLst>
            </a:pPr>
            <a:r>
              <a:rPr sz="3200" spc="-6" dirty="0">
                <a:latin typeface="Arial"/>
                <a:cs typeface="Arial"/>
              </a:rPr>
              <a:t>Example:</a:t>
            </a:r>
            <a:endParaRPr sz="3200" dirty="0">
              <a:latin typeface="Arial"/>
              <a:cs typeface="Arial"/>
            </a:endParaRPr>
          </a:p>
          <a:p>
            <a:pPr marR="5078" algn="r">
              <a:spcBef>
                <a:spcPts val="580"/>
              </a:spcBef>
            </a:pPr>
            <a:r>
              <a:rPr sz="1700" spc="-6" dirty="0">
                <a:solidFill>
                  <a:srgbClr val="0000FF"/>
                </a:solidFill>
                <a:latin typeface="Courier New"/>
                <a:cs typeface="Courier New"/>
              </a:rPr>
              <a:t>public short</a:t>
            </a:r>
            <a:r>
              <a:rPr sz="1700" spc="-9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700" spc="-6" dirty="0">
                <a:latin typeface="Courier New"/>
                <a:cs typeface="Courier New"/>
              </a:rPr>
              <a:t>select(</a:t>
            </a:r>
            <a:r>
              <a:rPr sz="1700" spc="-6" dirty="0">
                <a:solidFill>
                  <a:srgbClr val="0000FF"/>
                </a:solidFill>
                <a:latin typeface="Courier New"/>
                <a:cs typeface="Courier New"/>
              </a:rPr>
              <a:t>short</a:t>
            </a:r>
            <a:endParaRPr sz="1700" dirty="0">
              <a:latin typeface="Courier New"/>
              <a:cs typeface="Courier New"/>
            </a:endParaRPr>
          </a:p>
          <a:p>
            <a:pPr marL="2938171" marR="5078" algn="r">
              <a:lnSpc>
                <a:spcPct val="130200"/>
              </a:lnSpc>
              <a:spcBef>
                <a:spcPts val="10"/>
              </a:spcBef>
            </a:pPr>
            <a:r>
              <a:rPr sz="1700" spc="-6" dirty="0" smtClean="0">
                <a:solidFill>
                  <a:srgbClr val="0000FF"/>
                </a:solidFill>
                <a:latin typeface="Courier New"/>
                <a:cs typeface="Courier New"/>
              </a:rPr>
              <a:t>short  short</a:t>
            </a:r>
            <a:endParaRPr sz="1700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94100" y="3244850"/>
            <a:ext cx="6226808" cy="8967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5078">
              <a:lnSpc>
                <a:spcPct val="115100"/>
              </a:lnSpc>
            </a:pPr>
            <a:r>
              <a:rPr sz="1700" spc="-6" dirty="0" smtClean="0">
                <a:latin typeface="Courier New"/>
                <a:cs typeface="Courier New"/>
              </a:rPr>
              <a:t>ArrayIndexOutOfBoundsExceptio</a:t>
            </a:r>
            <a:r>
              <a:rPr lang="en-US" sz="1700" spc="-6" dirty="0" smtClean="0">
                <a:latin typeface="Courier New"/>
                <a:cs typeface="Courier New"/>
              </a:rPr>
              <a:t>;</a:t>
            </a:r>
            <a:r>
              <a:rPr sz="1700" spc="-6" dirty="0" smtClean="0">
                <a:latin typeface="Courier New"/>
                <a:cs typeface="Courier New"/>
              </a:rPr>
              <a:t>  SIMViewException</a:t>
            </a:r>
            <a:r>
              <a:rPr lang="en-US" sz="1700" spc="-6" dirty="0">
                <a:latin typeface="Courier New"/>
                <a:cs typeface="Courier New"/>
              </a:rPr>
              <a:t>,</a:t>
            </a:r>
            <a:r>
              <a:rPr lang="en-US" sz="1700" spc="-6" dirty="0" smtClean="0">
                <a:latin typeface="Courier New"/>
                <a:cs typeface="Courier New"/>
              </a:rPr>
              <a:t> </a:t>
            </a:r>
            <a:r>
              <a:rPr lang="en-US" sz="1700" spc="-6" dirty="0">
                <a:latin typeface="Courier New"/>
                <a:cs typeface="Courier New"/>
              </a:rPr>
              <a:t>NullPointerException,</a:t>
            </a:r>
            <a:endParaRPr lang="en-US" sz="1700" dirty="0">
              <a:latin typeface="Courier New"/>
              <a:cs typeface="Courier New"/>
            </a:endParaRPr>
          </a:p>
          <a:p>
            <a:pPr marL="12696" marR="5078">
              <a:lnSpc>
                <a:spcPct val="115100"/>
              </a:lnSpc>
            </a:pPr>
            <a:endParaRPr sz="1700" dirty="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3"/>
            <a:ext cx="9418319" cy="1006241"/>
          </a:xfrm>
          <a:prstGeom prst="rect">
            <a:avLst/>
          </a:prstGeom>
        </p:spPr>
        <p:txBody>
          <a:bodyPr vert="horz" wrap="square" lIns="0" tIns="257756" rIns="0" bIns="0" rtlCol="0">
            <a:spAutoFit/>
          </a:bodyPr>
          <a:lstStyle/>
          <a:p>
            <a:pPr marL="5105611"/>
            <a:r>
              <a:rPr b="1" spc="-6" dirty="0">
                <a:latin typeface="Courier New"/>
                <a:cs typeface="Courier New"/>
              </a:rPr>
              <a:t>SIMSystem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131</a:t>
            </a:fld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1492" y="1778509"/>
            <a:ext cx="8307070" cy="9207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6638" marR="5078" indent="-333941">
              <a:lnSpc>
                <a:spcPts val="3568"/>
              </a:lnSpc>
              <a:buChar char="•"/>
              <a:tabLst>
                <a:tab pos="346004" algn="l"/>
                <a:tab pos="346638" algn="l"/>
              </a:tabLst>
            </a:pPr>
            <a:r>
              <a:rPr sz="3200" spc="-6" dirty="0">
                <a:latin typeface="Arial"/>
                <a:cs typeface="Arial"/>
              </a:rPr>
              <a:t>The </a:t>
            </a:r>
            <a:r>
              <a:rPr sz="3200" b="1" spc="-6" dirty="0">
                <a:latin typeface="Courier New"/>
                <a:cs typeface="Courier New"/>
              </a:rPr>
              <a:t>SIMSystem</a:t>
            </a:r>
            <a:r>
              <a:rPr sz="3200" b="1" spc="-1090" dirty="0">
                <a:latin typeface="Courier New"/>
                <a:cs typeface="Courier New"/>
              </a:rPr>
              <a:t> </a:t>
            </a:r>
            <a:r>
              <a:rPr sz="3200" spc="-6" dirty="0">
                <a:latin typeface="Arial"/>
                <a:cs typeface="Arial"/>
              </a:rPr>
              <a:t>class provides one </a:t>
            </a:r>
            <a:r>
              <a:rPr sz="3200" spc="-10" dirty="0">
                <a:latin typeface="Arial"/>
                <a:cs typeface="Arial"/>
              </a:rPr>
              <a:t>method  </a:t>
            </a:r>
            <a:r>
              <a:rPr sz="3200" spc="-6" dirty="0">
                <a:latin typeface="Arial"/>
                <a:cs typeface="Arial"/>
              </a:rPr>
              <a:t>which</a:t>
            </a:r>
            <a:r>
              <a:rPr sz="3200" spc="-95" dirty="0">
                <a:latin typeface="Arial"/>
                <a:cs typeface="Arial"/>
              </a:rPr>
              <a:t> </a:t>
            </a:r>
            <a:r>
              <a:rPr sz="3200" spc="-6" dirty="0">
                <a:latin typeface="Arial"/>
                <a:cs typeface="Arial"/>
              </a:rPr>
              <a:t>is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8689" y="2716531"/>
            <a:ext cx="1795780" cy="4295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4200" baseline="2976" dirty="0">
                <a:latin typeface="Arial"/>
                <a:cs typeface="Arial"/>
              </a:rPr>
              <a:t>–</a:t>
            </a:r>
            <a:r>
              <a:rPr sz="4200" spc="-390" baseline="2976" dirty="0">
                <a:latin typeface="Arial"/>
                <a:cs typeface="Arial"/>
              </a:rPr>
              <a:t> </a:t>
            </a:r>
            <a:r>
              <a:rPr sz="2800" b="1" spc="-6" dirty="0">
                <a:latin typeface="Courier New"/>
                <a:cs typeface="Courier New"/>
              </a:rPr>
              <a:t>SIMView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32430" y="2716531"/>
            <a:ext cx="32258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2800" b="1" spc="-6" dirty="0">
                <a:latin typeface="Courier New"/>
                <a:cs typeface="Courier New"/>
              </a:rPr>
              <a:t>getTheSIMView()</a:t>
            </a:r>
            <a:endParaRPr sz="28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" y="264321"/>
            <a:ext cx="9751062" cy="1014326"/>
          </a:xfrm>
          <a:prstGeom prst="rect">
            <a:avLst/>
          </a:prstGeom>
        </p:spPr>
        <p:txBody>
          <a:bodyPr vert="horz" wrap="square" lIns="0" tIns="257756" rIns="0" bIns="0" rtlCol="0">
            <a:spAutoFit/>
          </a:bodyPr>
          <a:lstStyle/>
          <a:p>
            <a:pPr marL="4099978"/>
            <a:r>
              <a:rPr b="1" spc="-6" dirty="0">
                <a:latin typeface="Courier New"/>
                <a:cs typeface="Courier New"/>
              </a:rPr>
              <a:t>ToolkitRegistry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132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1492" y="1778508"/>
            <a:ext cx="8679180" cy="3272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6638" marR="5078" indent="-333941">
              <a:lnSpc>
                <a:spcPts val="3568"/>
              </a:lnSpc>
              <a:buChar char="•"/>
              <a:tabLst>
                <a:tab pos="346004" algn="l"/>
                <a:tab pos="346638" algn="l"/>
              </a:tabLst>
            </a:pPr>
            <a:r>
              <a:rPr sz="3200" spc="-6" dirty="0">
                <a:latin typeface="Arial"/>
                <a:cs typeface="Arial"/>
              </a:rPr>
              <a:t>The </a:t>
            </a:r>
            <a:r>
              <a:rPr sz="3200" spc="-10" dirty="0">
                <a:latin typeface="Arial"/>
                <a:cs typeface="Arial"/>
              </a:rPr>
              <a:t>SIM </a:t>
            </a:r>
            <a:r>
              <a:rPr sz="3200" spc="-6" dirty="0">
                <a:latin typeface="Arial"/>
                <a:cs typeface="Arial"/>
              </a:rPr>
              <a:t>Applet communicates with the</a:t>
            </a:r>
            <a:r>
              <a:rPr sz="3200" spc="-250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mobile  equipment through </a:t>
            </a:r>
            <a:r>
              <a:rPr sz="3200" spc="-6" dirty="0">
                <a:latin typeface="Arial"/>
                <a:cs typeface="Arial"/>
              </a:rPr>
              <a:t>the</a:t>
            </a:r>
            <a:r>
              <a:rPr sz="3200" spc="-75" dirty="0">
                <a:latin typeface="Arial"/>
                <a:cs typeface="Arial"/>
              </a:rPr>
              <a:t> </a:t>
            </a:r>
            <a:r>
              <a:rPr sz="3200" spc="-30" dirty="0">
                <a:latin typeface="Arial"/>
                <a:cs typeface="Arial"/>
              </a:rPr>
              <a:t>ToolkitRegistry</a:t>
            </a:r>
            <a:endParaRPr sz="3200" dirty="0">
              <a:latin typeface="Arial"/>
              <a:cs typeface="Arial"/>
            </a:endParaRPr>
          </a:p>
          <a:p>
            <a:pPr marL="346638" indent="-333941">
              <a:lnSpc>
                <a:spcPts val="3704"/>
              </a:lnSpc>
              <a:spcBef>
                <a:spcPts val="445"/>
              </a:spcBef>
              <a:buChar char="•"/>
              <a:tabLst>
                <a:tab pos="346004" algn="l"/>
                <a:tab pos="346638" algn="l"/>
              </a:tabLst>
            </a:pPr>
            <a:r>
              <a:rPr sz="3200" spc="-6" dirty="0">
                <a:latin typeface="Arial"/>
                <a:cs typeface="Arial"/>
              </a:rPr>
              <a:t>The </a:t>
            </a:r>
            <a:r>
              <a:rPr sz="3200" spc="-10" dirty="0">
                <a:latin typeface="Arial"/>
                <a:cs typeface="Arial"/>
              </a:rPr>
              <a:t>SIM </a:t>
            </a:r>
            <a:r>
              <a:rPr sz="3200" spc="-6" dirty="0">
                <a:latin typeface="Arial"/>
                <a:cs typeface="Arial"/>
              </a:rPr>
              <a:t>applet get an entry from</a:t>
            </a:r>
            <a:r>
              <a:rPr sz="3200" spc="-100" dirty="0">
                <a:latin typeface="Arial"/>
                <a:cs typeface="Arial"/>
              </a:rPr>
              <a:t> </a:t>
            </a:r>
            <a:r>
              <a:rPr sz="3200" spc="-6" dirty="0">
                <a:latin typeface="Arial"/>
                <a:cs typeface="Arial"/>
              </a:rPr>
              <a:t>the</a:t>
            </a:r>
            <a:endParaRPr sz="3200" dirty="0">
              <a:latin typeface="Arial"/>
              <a:cs typeface="Arial"/>
            </a:endParaRPr>
          </a:p>
          <a:p>
            <a:pPr marL="346004">
              <a:lnSpc>
                <a:spcPts val="3704"/>
              </a:lnSpc>
            </a:pPr>
            <a:r>
              <a:rPr sz="3200" b="1" spc="-6" dirty="0">
                <a:latin typeface="Courier New"/>
                <a:cs typeface="Courier New"/>
              </a:rPr>
              <a:t>ToolkitRegistry</a:t>
            </a:r>
            <a:r>
              <a:rPr sz="3200" b="1" spc="-1110" dirty="0">
                <a:latin typeface="Courier New"/>
                <a:cs typeface="Courier New"/>
              </a:rPr>
              <a:t> </a:t>
            </a:r>
            <a:r>
              <a:rPr sz="3200" spc="-6" dirty="0">
                <a:latin typeface="Arial"/>
                <a:cs typeface="Arial"/>
              </a:rPr>
              <a:t>in </a:t>
            </a:r>
            <a:r>
              <a:rPr sz="3200" spc="-10" dirty="0">
                <a:latin typeface="Arial"/>
                <a:cs typeface="Arial"/>
              </a:rPr>
              <a:t>order</a:t>
            </a:r>
            <a:endParaRPr sz="3200" dirty="0">
              <a:latin typeface="Arial"/>
              <a:cs typeface="Arial"/>
            </a:endParaRPr>
          </a:p>
          <a:p>
            <a:pPr marL="746605" marR="685658" lvl="1" indent="-276803">
              <a:lnSpc>
                <a:spcPts val="3128"/>
              </a:lnSpc>
              <a:spcBef>
                <a:spcPts val="755"/>
              </a:spcBef>
              <a:buChar char="–"/>
              <a:tabLst>
                <a:tab pos="746605" algn="l"/>
              </a:tabLst>
            </a:pPr>
            <a:r>
              <a:rPr sz="2800" spc="-165" dirty="0">
                <a:latin typeface="Arial"/>
                <a:cs typeface="Arial"/>
              </a:rPr>
              <a:t>To </a:t>
            </a:r>
            <a:r>
              <a:rPr sz="2800" spc="-6" dirty="0">
                <a:latin typeface="Arial"/>
                <a:cs typeface="Arial"/>
              </a:rPr>
              <a:t>receive and process the events </a:t>
            </a:r>
            <a:r>
              <a:rPr sz="2800" dirty="0">
                <a:latin typeface="Arial"/>
                <a:cs typeface="Arial"/>
              </a:rPr>
              <a:t>sent </a:t>
            </a:r>
            <a:r>
              <a:rPr sz="2800" spc="-6" dirty="0">
                <a:latin typeface="Arial"/>
                <a:cs typeface="Arial"/>
              </a:rPr>
              <a:t>by </a:t>
            </a:r>
            <a:r>
              <a:rPr sz="2800" dirty="0">
                <a:latin typeface="Arial"/>
                <a:cs typeface="Arial"/>
              </a:rPr>
              <a:t>the  </a:t>
            </a:r>
            <a:r>
              <a:rPr sz="2800" spc="-6" dirty="0">
                <a:latin typeface="Arial"/>
                <a:cs typeface="Arial"/>
              </a:rPr>
              <a:t>mobile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spc="-6" dirty="0">
                <a:latin typeface="Arial"/>
                <a:cs typeface="Arial"/>
              </a:rPr>
              <a:t>equipment</a:t>
            </a:r>
            <a:endParaRPr sz="2800" dirty="0">
              <a:latin typeface="Arial"/>
              <a:cs typeface="Arial"/>
            </a:endParaRPr>
          </a:p>
          <a:p>
            <a:pPr marL="746605" lvl="1" indent="-276803">
              <a:spcBef>
                <a:spcPts val="395"/>
              </a:spcBef>
              <a:buChar char="–"/>
              <a:tabLst>
                <a:tab pos="746605" algn="l"/>
              </a:tabLst>
            </a:pPr>
            <a:r>
              <a:rPr sz="2800" spc="-165" dirty="0">
                <a:latin typeface="Arial"/>
                <a:cs typeface="Arial"/>
              </a:rPr>
              <a:t>To </a:t>
            </a:r>
            <a:r>
              <a:rPr sz="2800" spc="-6" dirty="0">
                <a:latin typeface="Arial"/>
                <a:cs typeface="Arial"/>
              </a:rPr>
              <a:t>send command </a:t>
            </a:r>
            <a:r>
              <a:rPr sz="2800" dirty="0">
                <a:latin typeface="Arial"/>
                <a:cs typeface="Arial"/>
              </a:rPr>
              <a:t>to </a:t>
            </a:r>
            <a:r>
              <a:rPr sz="2800" spc="-6" dirty="0">
                <a:latin typeface="Arial"/>
                <a:cs typeface="Arial"/>
              </a:rPr>
              <a:t>the mobile</a:t>
            </a:r>
            <a:r>
              <a:rPr sz="2800" spc="150" dirty="0">
                <a:latin typeface="Arial"/>
                <a:cs typeface="Arial"/>
              </a:rPr>
              <a:t> </a:t>
            </a:r>
            <a:r>
              <a:rPr sz="2800" spc="-6" dirty="0">
                <a:latin typeface="Arial"/>
                <a:cs typeface="Arial"/>
              </a:rPr>
              <a:t>equipment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4"/>
            <a:ext cx="9418319" cy="1020339"/>
          </a:xfrm>
          <a:prstGeom prst="rect">
            <a:avLst/>
          </a:prstGeom>
        </p:spPr>
        <p:txBody>
          <a:bodyPr vert="horz" wrap="square" lIns="0" tIns="271724" rIns="0" bIns="0" rtlCol="0">
            <a:spAutoFit/>
          </a:bodyPr>
          <a:lstStyle/>
          <a:p>
            <a:pPr marL="4411066"/>
            <a:r>
              <a:rPr spc="-6" dirty="0"/>
              <a:t>SIM </a:t>
            </a:r>
            <a:r>
              <a:rPr spc="-75" dirty="0"/>
              <a:t>Toolkit</a:t>
            </a:r>
            <a:r>
              <a:rPr spc="-155" dirty="0"/>
              <a:t> </a:t>
            </a:r>
            <a:r>
              <a:rPr spc="-6" dirty="0"/>
              <a:t>applet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133</a:t>
            </a:fld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1492" y="1734820"/>
            <a:ext cx="1939289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6638" indent="-333941">
              <a:buChar char="•"/>
              <a:tabLst>
                <a:tab pos="346004" algn="l"/>
                <a:tab pos="346638" algn="l"/>
              </a:tabLst>
            </a:pPr>
            <a:r>
              <a:rPr sz="3200" dirty="0">
                <a:latin typeface="Arial"/>
                <a:cs typeface="Arial"/>
              </a:rPr>
              <a:t>E</a:t>
            </a:r>
            <a:r>
              <a:rPr sz="3200" spc="6" dirty="0">
                <a:latin typeface="Arial"/>
                <a:cs typeface="Arial"/>
              </a:rPr>
              <a:t>x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dirty="0">
                <a:latin typeface="Arial"/>
                <a:cs typeface="Arial"/>
              </a:rPr>
              <a:t>m</a:t>
            </a:r>
            <a:r>
              <a:rPr sz="3200" spc="-10" dirty="0">
                <a:latin typeface="Arial"/>
                <a:cs typeface="Arial"/>
              </a:rPr>
              <a:t>p</a:t>
            </a:r>
            <a:r>
              <a:rPr sz="3200" spc="-6" dirty="0">
                <a:latin typeface="Arial"/>
                <a:cs typeface="Arial"/>
              </a:rPr>
              <a:t>le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1490" y="2223129"/>
            <a:ext cx="665480" cy="813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5078" algn="just">
              <a:lnSpc>
                <a:spcPct val="144100"/>
              </a:lnSpc>
            </a:pPr>
            <a:r>
              <a:rPr sz="1200" spc="-6" dirty="0">
                <a:solidFill>
                  <a:srgbClr val="3E7E5E"/>
                </a:solidFill>
                <a:latin typeface="Courier New"/>
                <a:cs typeface="Courier New"/>
              </a:rPr>
              <a:t>//</a:t>
            </a:r>
            <a:r>
              <a:rPr sz="1200" spc="-95" dirty="0">
                <a:solidFill>
                  <a:srgbClr val="3E7E5E"/>
                </a:solidFill>
                <a:latin typeface="Courier New"/>
                <a:cs typeface="Courier New"/>
              </a:rPr>
              <a:t> </a:t>
            </a:r>
            <a:r>
              <a:rPr sz="1200" spc="-6" dirty="0">
                <a:solidFill>
                  <a:srgbClr val="3E7E5E"/>
                </a:solidFill>
                <a:latin typeface="Courier New"/>
                <a:cs typeface="Courier New"/>
              </a:rPr>
              <a:t>Main  </a:t>
            </a:r>
            <a:r>
              <a:rPr sz="1200" b="1" spc="-6" dirty="0">
                <a:solidFill>
                  <a:srgbClr val="7E0054"/>
                </a:solidFill>
                <a:latin typeface="Courier New"/>
                <a:cs typeface="Courier New"/>
              </a:rPr>
              <a:t>private  private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23012" y="2303781"/>
            <a:ext cx="1214755" cy="732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-6" dirty="0">
                <a:solidFill>
                  <a:srgbClr val="3E7E5E"/>
                </a:solidFill>
                <a:latin typeface="Courier New"/>
                <a:cs typeface="Courier New"/>
              </a:rPr>
              <a:t>Menu</a:t>
            </a:r>
            <a:endParaRPr sz="1200">
              <a:latin typeface="Courier New"/>
              <a:cs typeface="Courier New"/>
            </a:endParaRPr>
          </a:p>
          <a:p>
            <a:pPr marL="12696">
              <a:spcBef>
                <a:spcPts val="629"/>
              </a:spcBef>
            </a:pPr>
            <a:r>
              <a:rPr sz="1200" b="1" spc="-6" dirty="0">
                <a:solidFill>
                  <a:srgbClr val="7E0054"/>
                </a:solidFill>
                <a:latin typeface="Courier New"/>
                <a:cs typeface="Courier New"/>
              </a:rPr>
              <a:t>byte</a:t>
            </a:r>
            <a:r>
              <a:rPr sz="1200" b="1" spc="-95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200" spc="-6" dirty="0">
                <a:solidFill>
                  <a:srgbClr val="0000BF"/>
                </a:solidFill>
                <a:latin typeface="Courier New"/>
                <a:cs typeface="Courier New"/>
              </a:rPr>
              <a:t>idMenu1</a:t>
            </a:r>
            <a:r>
              <a:rPr sz="1200" spc="-6" dirty="0">
                <a:latin typeface="Courier New"/>
                <a:cs typeface="Courier New"/>
              </a:rPr>
              <a:t>;</a:t>
            </a:r>
            <a:endParaRPr sz="1200">
              <a:latin typeface="Courier New"/>
              <a:cs typeface="Courier New"/>
            </a:endParaRPr>
          </a:p>
          <a:p>
            <a:pPr marL="12696">
              <a:spcBef>
                <a:spcPts val="640"/>
              </a:spcBef>
            </a:pPr>
            <a:r>
              <a:rPr sz="1200" b="1" spc="-6" dirty="0">
                <a:solidFill>
                  <a:srgbClr val="7E0054"/>
                </a:solidFill>
                <a:latin typeface="Courier New"/>
                <a:cs typeface="Courier New"/>
              </a:rPr>
              <a:t>byte</a:t>
            </a:r>
            <a:r>
              <a:rPr sz="1200" spc="-6" dirty="0">
                <a:latin typeface="Courier New"/>
                <a:cs typeface="Courier New"/>
              </a:rPr>
              <a:t>[]</a:t>
            </a:r>
            <a:r>
              <a:rPr sz="1200" spc="-95" dirty="0">
                <a:latin typeface="Courier New"/>
                <a:cs typeface="Courier New"/>
              </a:rPr>
              <a:t> </a:t>
            </a:r>
            <a:r>
              <a:rPr sz="1200" spc="-6" dirty="0">
                <a:solidFill>
                  <a:srgbClr val="0000BF"/>
                </a:solidFill>
                <a:latin typeface="Courier New"/>
                <a:cs typeface="Courier New"/>
              </a:rPr>
              <a:t>Menu1</a:t>
            </a:r>
            <a:r>
              <a:rPr sz="1200" spc="-6" dirty="0">
                <a:latin typeface="Courier New"/>
                <a:cs typeface="Courier New"/>
              </a:rPr>
              <a:t>;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1492" y="3359149"/>
            <a:ext cx="6243955" cy="17440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b="1" spc="-6" dirty="0">
                <a:solidFill>
                  <a:srgbClr val="7E0054"/>
                </a:solidFill>
                <a:latin typeface="Courier New"/>
                <a:cs typeface="Courier New"/>
              </a:rPr>
              <a:t>public </a:t>
            </a:r>
            <a:r>
              <a:rPr sz="1200" spc="-6" dirty="0">
                <a:latin typeface="Courier New"/>
                <a:cs typeface="Courier New"/>
              </a:rPr>
              <a:t>MyApplet1()</a:t>
            </a:r>
            <a:r>
              <a:rPr sz="1200" spc="-90" dirty="0"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12696" marR="2930552">
              <a:lnSpc>
                <a:spcPct val="137500"/>
              </a:lnSpc>
              <a:spcBef>
                <a:spcPts val="90"/>
              </a:spcBef>
            </a:pPr>
            <a:r>
              <a:rPr sz="1200" spc="-6" dirty="0">
                <a:solidFill>
                  <a:srgbClr val="3E7E5E"/>
                </a:solidFill>
                <a:latin typeface="Courier New"/>
                <a:cs typeface="Courier New"/>
              </a:rPr>
              <a:t>// Get the GSM application reference  </a:t>
            </a:r>
            <a:r>
              <a:rPr sz="1200" spc="-6" dirty="0">
                <a:solidFill>
                  <a:srgbClr val="0000BF"/>
                </a:solidFill>
                <a:latin typeface="Courier New"/>
                <a:cs typeface="Courier New"/>
              </a:rPr>
              <a:t>gsmFile </a:t>
            </a:r>
            <a:r>
              <a:rPr sz="1200" dirty="0">
                <a:latin typeface="Courier New"/>
                <a:cs typeface="Courier New"/>
              </a:rPr>
              <a:t>=</a:t>
            </a:r>
            <a:r>
              <a:rPr sz="1200" spc="-100" dirty="0">
                <a:latin typeface="Courier New"/>
                <a:cs typeface="Courier New"/>
              </a:rPr>
              <a:t> </a:t>
            </a:r>
            <a:r>
              <a:rPr sz="1200" spc="-6" dirty="0">
                <a:latin typeface="Courier New"/>
                <a:cs typeface="Courier New"/>
              </a:rPr>
              <a:t>SIMSystem.</a:t>
            </a:r>
            <a:r>
              <a:rPr sz="1200" i="1" spc="-6" dirty="0">
                <a:latin typeface="Courier New"/>
                <a:cs typeface="Courier New"/>
              </a:rPr>
              <a:t>getTheSIMView</a:t>
            </a:r>
            <a:r>
              <a:rPr sz="1200" spc="-6" dirty="0">
                <a:latin typeface="Courier New"/>
                <a:cs typeface="Courier New"/>
              </a:rPr>
              <a:t>();</a:t>
            </a:r>
            <a:endParaRPr sz="1200">
              <a:latin typeface="Courier New"/>
              <a:cs typeface="Courier New"/>
            </a:endParaRPr>
          </a:p>
          <a:p>
            <a:pPr marL="12696" marR="1010710">
              <a:lnSpc>
                <a:spcPct val="136800"/>
              </a:lnSpc>
              <a:spcBef>
                <a:spcPts val="110"/>
              </a:spcBef>
            </a:pPr>
            <a:r>
              <a:rPr sz="1200" spc="-6" dirty="0">
                <a:solidFill>
                  <a:srgbClr val="3E7E5E"/>
                </a:solidFill>
                <a:latin typeface="Courier New"/>
                <a:cs typeface="Courier New"/>
              </a:rPr>
              <a:t>// Get the reference of the </a:t>
            </a:r>
            <a:r>
              <a:rPr sz="1200" u="sng" spc="-6" dirty="0">
                <a:solidFill>
                  <a:srgbClr val="3E7E5E"/>
                </a:solidFill>
                <a:latin typeface="Courier New"/>
                <a:cs typeface="Courier New"/>
              </a:rPr>
              <a:t>applet </a:t>
            </a:r>
            <a:r>
              <a:rPr sz="1200" spc="-6" dirty="0">
                <a:solidFill>
                  <a:srgbClr val="3E7E5E"/>
                </a:solidFill>
                <a:latin typeface="Courier New"/>
                <a:cs typeface="Courier New"/>
              </a:rPr>
              <a:t>ToolkitRegistry object  </a:t>
            </a:r>
            <a:r>
              <a:rPr sz="1200" spc="-6" dirty="0">
                <a:solidFill>
                  <a:srgbClr val="0000BF"/>
                </a:solidFill>
                <a:latin typeface="Courier New"/>
                <a:cs typeface="Courier New"/>
              </a:rPr>
              <a:t>reg </a:t>
            </a:r>
            <a:r>
              <a:rPr sz="1200" dirty="0">
                <a:latin typeface="Courier New"/>
                <a:cs typeface="Courier New"/>
              </a:rPr>
              <a:t>=</a:t>
            </a:r>
            <a:r>
              <a:rPr sz="1200" spc="-100" dirty="0">
                <a:latin typeface="Courier New"/>
                <a:cs typeface="Courier New"/>
              </a:rPr>
              <a:t> </a:t>
            </a:r>
            <a:r>
              <a:rPr sz="1200" spc="-6" dirty="0">
                <a:latin typeface="Courier New"/>
                <a:cs typeface="Courier New"/>
              </a:rPr>
              <a:t>ToolkitRegistry.</a:t>
            </a:r>
            <a:r>
              <a:rPr sz="1200" i="1" spc="-6" dirty="0">
                <a:latin typeface="Courier New"/>
                <a:cs typeface="Courier New"/>
              </a:rPr>
              <a:t>getEntry</a:t>
            </a:r>
            <a:r>
              <a:rPr sz="1200" spc="-6" dirty="0">
                <a:latin typeface="Courier New"/>
                <a:cs typeface="Courier New"/>
              </a:rPr>
              <a:t>();</a:t>
            </a:r>
            <a:endParaRPr sz="1200">
              <a:latin typeface="Courier New"/>
              <a:cs typeface="Courier New"/>
            </a:endParaRPr>
          </a:p>
          <a:p>
            <a:pPr marL="12696">
              <a:spcBef>
                <a:spcPts val="640"/>
              </a:spcBef>
            </a:pPr>
            <a:r>
              <a:rPr sz="1200" spc="-6" dirty="0">
                <a:solidFill>
                  <a:srgbClr val="3E5EBE"/>
                </a:solidFill>
                <a:latin typeface="Courier New"/>
                <a:cs typeface="Courier New"/>
              </a:rPr>
              <a:t>/**</a:t>
            </a:r>
            <a:r>
              <a:rPr sz="1200" b="1" u="sng" spc="-6" dirty="0">
                <a:solidFill>
                  <a:srgbClr val="7E9EBE"/>
                </a:solidFill>
                <a:latin typeface="Courier New"/>
                <a:cs typeface="Courier New"/>
              </a:rPr>
              <a:t>@todo</a:t>
            </a:r>
            <a:r>
              <a:rPr sz="1200" spc="-6" dirty="0">
                <a:solidFill>
                  <a:srgbClr val="3E5EBE"/>
                </a:solidFill>
                <a:latin typeface="Courier New"/>
                <a:cs typeface="Courier New"/>
              </a:rPr>
              <a:t>: Customize your menu titles</a:t>
            </a:r>
            <a:r>
              <a:rPr sz="1200" spc="-80" dirty="0">
                <a:solidFill>
                  <a:srgbClr val="3E5EBE"/>
                </a:solidFill>
                <a:latin typeface="Courier New"/>
                <a:cs typeface="Courier New"/>
              </a:rPr>
              <a:t> </a:t>
            </a:r>
            <a:r>
              <a:rPr sz="1200" spc="-6" dirty="0">
                <a:solidFill>
                  <a:srgbClr val="3E5EBE"/>
                </a:solidFill>
                <a:latin typeface="Courier New"/>
                <a:cs typeface="Courier New"/>
              </a:rPr>
              <a:t>here*/</a:t>
            </a:r>
            <a:endParaRPr sz="1200">
              <a:latin typeface="Courier New"/>
              <a:cs typeface="Courier New"/>
            </a:endParaRPr>
          </a:p>
          <a:p>
            <a:pPr marL="12696">
              <a:spcBef>
                <a:spcPts val="540"/>
              </a:spcBef>
            </a:pPr>
            <a:r>
              <a:rPr sz="1200" spc="-6" dirty="0">
                <a:solidFill>
                  <a:srgbClr val="0000BF"/>
                </a:solidFill>
                <a:latin typeface="Courier New"/>
                <a:cs typeface="Courier New"/>
              </a:rPr>
              <a:t>Menu1 </a:t>
            </a:r>
            <a:r>
              <a:rPr sz="1200" dirty="0">
                <a:latin typeface="Courier New"/>
                <a:cs typeface="Courier New"/>
              </a:rPr>
              <a:t>= </a:t>
            </a:r>
            <a:r>
              <a:rPr sz="1200" b="1" spc="-6" dirty="0">
                <a:solidFill>
                  <a:srgbClr val="7E0054"/>
                </a:solidFill>
                <a:latin typeface="Courier New"/>
                <a:cs typeface="Courier New"/>
              </a:rPr>
              <a:t>new byte</a:t>
            </a:r>
            <a:r>
              <a:rPr sz="1200" spc="-6" dirty="0">
                <a:latin typeface="Courier New"/>
                <a:cs typeface="Courier New"/>
              </a:rPr>
              <a:t>[] </a:t>
            </a:r>
            <a:r>
              <a:rPr sz="1200" dirty="0">
                <a:latin typeface="Courier New"/>
                <a:cs typeface="Courier New"/>
              </a:rPr>
              <a:t>{ </a:t>
            </a:r>
            <a:r>
              <a:rPr sz="1200" spc="-6" dirty="0">
                <a:latin typeface="Courier New"/>
                <a:cs typeface="Courier New"/>
              </a:rPr>
              <a:t>(</a:t>
            </a:r>
            <a:r>
              <a:rPr sz="1200" b="1" spc="-6" dirty="0">
                <a:solidFill>
                  <a:srgbClr val="7E0054"/>
                </a:solidFill>
                <a:latin typeface="Courier New"/>
                <a:cs typeface="Courier New"/>
              </a:rPr>
              <a:t>byte</a:t>
            </a:r>
            <a:r>
              <a:rPr sz="1200" spc="-6" dirty="0">
                <a:latin typeface="Courier New"/>
                <a:cs typeface="Courier New"/>
              </a:rPr>
              <a:t>) </a:t>
            </a:r>
            <a:r>
              <a:rPr sz="1200" spc="-6" dirty="0">
                <a:solidFill>
                  <a:srgbClr val="2900FF"/>
                </a:solidFill>
                <a:latin typeface="Courier New"/>
                <a:cs typeface="Courier New"/>
              </a:rPr>
              <a:t>'1'</a:t>
            </a:r>
            <a:r>
              <a:rPr sz="1200" spc="-6" dirty="0">
                <a:latin typeface="Courier New"/>
                <a:cs typeface="Courier New"/>
              </a:rPr>
              <a:t>, (</a:t>
            </a:r>
            <a:r>
              <a:rPr sz="1200" b="1" spc="-6" dirty="0">
                <a:solidFill>
                  <a:srgbClr val="7E0054"/>
                </a:solidFill>
                <a:latin typeface="Courier New"/>
                <a:cs typeface="Courier New"/>
              </a:rPr>
              <a:t>byte</a:t>
            </a:r>
            <a:r>
              <a:rPr sz="1200" spc="-6" dirty="0">
                <a:latin typeface="Courier New"/>
                <a:cs typeface="Courier New"/>
              </a:rPr>
              <a:t>) </a:t>
            </a:r>
            <a:r>
              <a:rPr sz="1200" dirty="0">
                <a:solidFill>
                  <a:srgbClr val="2900FF"/>
                </a:solidFill>
                <a:latin typeface="Courier New"/>
                <a:cs typeface="Courier New"/>
              </a:rPr>
              <a:t>' </a:t>
            </a:r>
            <a:r>
              <a:rPr sz="1200" spc="-6" dirty="0">
                <a:solidFill>
                  <a:srgbClr val="2900FF"/>
                </a:solidFill>
                <a:latin typeface="Courier New"/>
                <a:cs typeface="Courier New"/>
              </a:rPr>
              <a:t>'</a:t>
            </a:r>
            <a:r>
              <a:rPr sz="1200" spc="-6" dirty="0">
                <a:latin typeface="Courier New"/>
                <a:cs typeface="Courier New"/>
              </a:rPr>
              <a:t>, (</a:t>
            </a:r>
            <a:r>
              <a:rPr sz="1200" b="1" spc="-6" dirty="0">
                <a:solidFill>
                  <a:srgbClr val="7E0054"/>
                </a:solidFill>
                <a:latin typeface="Courier New"/>
                <a:cs typeface="Courier New"/>
              </a:rPr>
              <a:t>byte</a:t>
            </a:r>
            <a:r>
              <a:rPr sz="1200" spc="-6" dirty="0">
                <a:latin typeface="Courier New"/>
                <a:cs typeface="Courier New"/>
              </a:rPr>
              <a:t>) </a:t>
            </a:r>
            <a:r>
              <a:rPr sz="1200" spc="-6" dirty="0">
                <a:solidFill>
                  <a:srgbClr val="2900FF"/>
                </a:solidFill>
                <a:latin typeface="Courier New"/>
                <a:cs typeface="Courier New"/>
              </a:rPr>
              <a:t>'M'</a:t>
            </a:r>
            <a:r>
              <a:rPr sz="1200" spc="-6" dirty="0">
                <a:latin typeface="Courier New"/>
                <a:cs typeface="Courier New"/>
              </a:rPr>
              <a:t>, (</a:t>
            </a:r>
            <a:r>
              <a:rPr sz="1200" b="1" spc="-6" dirty="0">
                <a:solidFill>
                  <a:srgbClr val="7E0054"/>
                </a:solidFill>
                <a:latin typeface="Courier New"/>
                <a:cs typeface="Courier New"/>
              </a:rPr>
              <a:t>byte</a:t>
            </a:r>
            <a:r>
              <a:rPr sz="1200" spc="-6" dirty="0">
                <a:latin typeface="Courier New"/>
                <a:cs typeface="Courier New"/>
              </a:rPr>
              <a:t>)</a:t>
            </a:r>
            <a:r>
              <a:rPr sz="1200" spc="-65" dirty="0">
                <a:latin typeface="Courier New"/>
                <a:cs typeface="Courier New"/>
              </a:rPr>
              <a:t> </a:t>
            </a:r>
            <a:r>
              <a:rPr sz="1200" spc="-6" dirty="0">
                <a:solidFill>
                  <a:srgbClr val="2900FF"/>
                </a:solidFill>
                <a:latin typeface="Courier New"/>
                <a:cs typeface="Courier New"/>
              </a:rPr>
              <a:t>'e'</a:t>
            </a:r>
            <a:r>
              <a:rPr sz="1200" spc="-6" dirty="0">
                <a:latin typeface="Courier New"/>
                <a:cs typeface="Courier New"/>
              </a:rPr>
              <a:t>,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91892" y="5600722"/>
            <a:ext cx="2952115" cy="4537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5078">
              <a:lnSpc>
                <a:spcPct val="123600"/>
              </a:lnSpc>
            </a:pPr>
            <a:r>
              <a:rPr sz="1200" spc="-6" dirty="0">
                <a:latin typeface="Courier New"/>
                <a:cs typeface="Courier New"/>
              </a:rPr>
              <a:t>(</a:t>
            </a:r>
            <a:r>
              <a:rPr sz="1200" b="1" spc="-6" dirty="0">
                <a:solidFill>
                  <a:srgbClr val="7E0054"/>
                </a:solidFill>
                <a:latin typeface="Courier New"/>
                <a:cs typeface="Courier New"/>
              </a:rPr>
              <a:t>short</a:t>
            </a:r>
            <a:r>
              <a:rPr sz="1200" spc="-6" dirty="0">
                <a:latin typeface="Courier New"/>
                <a:cs typeface="Courier New"/>
              </a:rPr>
              <a:t>) 0, (</a:t>
            </a:r>
            <a:r>
              <a:rPr sz="1200" b="1" spc="-6" dirty="0">
                <a:solidFill>
                  <a:srgbClr val="7E0054"/>
                </a:solidFill>
                <a:latin typeface="Courier New"/>
                <a:cs typeface="Courier New"/>
              </a:rPr>
              <a:t>short</a:t>
            </a:r>
            <a:r>
              <a:rPr sz="1200" spc="-6" dirty="0">
                <a:latin typeface="Courier New"/>
                <a:cs typeface="Courier New"/>
              </a:rPr>
              <a:t>) </a:t>
            </a:r>
            <a:r>
              <a:rPr sz="1200" spc="-6" dirty="0">
                <a:solidFill>
                  <a:srgbClr val="0000BF"/>
                </a:solidFill>
                <a:latin typeface="Courier New"/>
                <a:cs typeface="Courier New"/>
              </a:rPr>
              <a:t>Menu1</a:t>
            </a:r>
            <a:r>
              <a:rPr sz="1200" spc="-6" dirty="0">
                <a:latin typeface="Courier New"/>
                <a:cs typeface="Courier New"/>
              </a:rPr>
              <a:t>.</a:t>
            </a:r>
            <a:r>
              <a:rPr sz="1200" spc="-6" dirty="0">
                <a:solidFill>
                  <a:srgbClr val="0000BF"/>
                </a:solidFill>
                <a:latin typeface="Courier New"/>
                <a:cs typeface="Courier New"/>
              </a:rPr>
              <a:t>length</a:t>
            </a:r>
            <a:r>
              <a:rPr sz="1200" spc="-6" dirty="0">
                <a:latin typeface="Courier New"/>
                <a:cs typeface="Courier New"/>
              </a:rPr>
              <a:t>,  0, (</a:t>
            </a:r>
            <a:r>
              <a:rPr sz="1200" b="1" spc="-6" dirty="0">
                <a:solidFill>
                  <a:srgbClr val="7E0054"/>
                </a:solidFill>
                <a:latin typeface="Courier New"/>
                <a:cs typeface="Courier New"/>
              </a:rPr>
              <a:t>short</a:t>
            </a:r>
            <a:r>
              <a:rPr sz="1200" spc="-6" dirty="0">
                <a:latin typeface="Courier New"/>
                <a:cs typeface="Courier New"/>
              </a:rPr>
              <a:t>)</a:t>
            </a:r>
            <a:r>
              <a:rPr sz="1200" spc="-95" dirty="0">
                <a:latin typeface="Courier New"/>
                <a:cs typeface="Courier New"/>
              </a:rPr>
              <a:t> </a:t>
            </a:r>
            <a:r>
              <a:rPr sz="1200" spc="-6" dirty="0">
                <a:latin typeface="Courier New"/>
                <a:cs typeface="Courier New"/>
              </a:rPr>
              <a:t>0);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1492" y="5128259"/>
            <a:ext cx="3408679" cy="11991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-6" dirty="0">
                <a:latin typeface="Courier New"/>
                <a:cs typeface="Courier New"/>
              </a:rPr>
              <a:t>(</a:t>
            </a:r>
            <a:r>
              <a:rPr sz="1200" b="1" spc="-6" dirty="0">
                <a:solidFill>
                  <a:srgbClr val="7E0054"/>
                </a:solidFill>
                <a:latin typeface="Courier New"/>
                <a:cs typeface="Courier New"/>
              </a:rPr>
              <a:t>byte</a:t>
            </a:r>
            <a:r>
              <a:rPr sz="1200" spc="-6" dirty="0">
                <a:latin typeface="Courier New"/>
                <a:cs typeface="Courier New"/>
              </a:rPr>
              <a:t>) </a:t>
            </a:r>
            <a:r>
              <a:rPr sz="1200" spc="-6" dirty="0">
                <a:solidFill>
                  <a:srgbClr val="2900FF"/>
                </a:solidFill>
                <a:latin typeface="Courier New"/>
                <a:cs typeface="Courier New"/>
              </a:rPr>
              <a:t>'n'</a:t>
            </a:r>
            <a:r>
              <a:rPr sz="1200" spc="-6" dirty="0">
                <a:latin typeface="Courier New"/>
                <a:cs typeface="Courier New"/>
              </a:rPr>
              <a:t>, (</a:t>
            </a:r>
            <a:r>
              <a:rPr sz="1200" b="1" spc="-6" dirty="0">
                <a:solidFill>
                  <a:srgbClr val="7E0054"/>
                </a:solidFill>
                <a:latin typeface="Courier New"/>
                <a:cs typeface="Courier New"/>
              </a:rPr>
              <a:t>byte</a:t>
            </a:r>
            <a:r>
              <a:rPr sz="1200" spc="-6" dirty="0">
                <a:latin typeface="Courier New"/>
                <a:cs typeface="Courier New"/>
              </a:rPr>
              <a:t>) </a:t>
            </a:r>
            <a:r>
              <a:rPr sz="1200" spc="-6" dirty="0">
                <a:solidFill>
                  <a:srgbClr val="2900FF"/>
                </a:solidFill>
                <a:latin typeface="Courier New"/>
                <a:cs typeface="Courier New"/>
              </a:rPr>
              <a:t>'u'</a:t>
            </a:r>
            <a:r>
              <a:rPr sz="1200" spc="-6" dirty="0">
                <a:latin typeface="Courier New"/>
                <a:cs typeface="Courier New"/>
              </a:rPr>
              <a:t>, (</a:t>
            </a:r>
            <a:r>
              <a:rPr sz="1200" b="1" spc="-6" dirty="0">
                <a:solidFill>
                  <a:srgbClr val="7E0054"/>
                </a:solidFill>
                <a:latin typeface="Courier New"/>
                <a:cs typeface="Courier New"/>
              </a:rPr>
              <a:t>byte</a:t>
            </a:r>
            <a:r>
              <a:rPr sz="1200" spc="-6" dirty="0">
                <a:latin typeface="Courier New"/>
                <a:cs typeface="Courier New"/>
              </a:rPr>
              <a:t>) </a:t>
            </a:r>
            <a:r>
              <a:rPr sz="1200" spc="-6" dirty="0">
                <a:solidFill>
                  <a:srgbClr val="2900FF"/>
                </a:solidFill>
                <a:latin typeface="Courier New"/>
                <a:cs typeface="Courier New"/>
              </a:rPr>
              <a:t>'1'</a:t>
            </a:r>
            <a:r>
              <a:rPr sz="1200" spc="-75" dirty="0">
                <a:solidFill>
                  <a:srgbClr val="2900FF"/>
                </a:solidFill>
                <a:latin typeface="Courier New"/>
                <a:cs typeface="Courier New"/>
              </a:rPr>
              <a:t> </a:t>
            </a:r>
            <a:r>
              <a:rPr sz="1200" spc="-6" dirty="0">
                <a:latin typeface="Courier New"/>
                <a:cs typeface="Courier New"/>
              </a:rPr>
              <a:t>};</a:t>
            </a:r>
            <a:endParaRPr sz="1200" dirty="0">
              <a:latin typeface="Courier New"/>
              <a:cs typeface="Courier New"/>
            </a:endParaRPr>
          </a:p>
          <a:p>
            <a:pPr marL="12696" marR="278707">
              <a:lnSpc>
                <a:spcPct val="130600"/>
              </a:lnSpc>
              <a:spcBef>
                <a:spcPts val="200"/>
              </a:spcBef>
            </a:pPr>
            <a:r>
              <a:rPr sz="1200" spc="-6" dirty="0">
                <a:solidFill>
                  <a:srgbClr val="3E7E5E"/>
                </a:solidFill>
                <a:latin typeface="Courier New"/>
                <a:cs typeface="Courier New"/>
              </a:rPr>
              <a:t>// Define the </a:t>
            </a:r>
            <a:r>
              <a:rPr sz="1200" u="sng" spc="-6" dirty="0">
                <a:solidFill>
                  <a:srgbClr val="3E7E5E"/>
                </a:solidFill>
                <a:latin typeface="Courier New"/>
                <a:cs typeface="Courier New"/>
              </a:rPr>
              <a:t>applet </a:t>
            </a:r>
            <a:r>
              <a:rPr sz="1200" spc="-6" dirty="0">
                <a:solidFill>
                  <a:srgbClr val="3E7E5E"/>
                </a:solidFill>
                <a:latin typeface="Courier New"/>
                <a:cs typeface="Courier New"/>
              </a:rPr>
              <a:t>Menu Entry  </a:t>
            </a:r>
            <a:r>
              <a:rPr sz="1200" spc="-6" dirty="0">
                <a:solidFill>
                  <a:srgbClr val="0000BF"/>
                </a:solidFill>
                <a:latin typeface="Courier New"/>
                <a:cs typeface="Courier New"/>
              </a:rPr>
              <a:t>idMenu1 </a:t>
            </a:r>
            <a:r>
              <a:rPr sz="1200" dirty="0">
                <a:latin typeface="Courier New"/>
                <a:cs typeface="Courier New"/>
              </a:rPr>
              <a:t>= </a:t>
            </a:r>
            <a:r>
              <a:rPr sz="1200" spc="-6" dirty="0">
                <a:solidFill>
                  <a:srgbClr val="0000BF"/>
                </a:solidFill>
                <a:latin typeface="Courier New"/>
                <a:cs typeface="Courier New"/>
              </a:rPr>
              <a:t>reg</a:t>
            </a:r>
            <a:r>
              <a:rPr sz="1200" spc="-6" dirty="0">
                <a:latin typeface="Courier New"/>
                <a:cs typeface="Courier New"/>
              </a:rPr>
              <a:t>.initMenuEntry(</a:t>
            </a:r>
            <a:r>
              <a:rPr sz="1200" spc="-6" dirty="0">
                <a:solidFill>
                  <a:srgbClr val="0000BF"/>
                </a:solidFill>
                <a:latin typeface="Courier New"/>
                <a:cs typeface="Courier New"/>
              </a:rPr>
              <a:t>Menu1</a:t>
            </a:r>
            <a:r>
              <a:rPr sz="1200" spc="-6" dirty="0">
                <a:latin typeface="Courier New"/>
                <a:cs typeface="Courier New"/>
              </a:rPr>
              <a:t>,  </a:t>
            </a:r>
            <a:r>
              <a:rPr sz="1200" i="1" spc="-6" dirty="0">
                <a:solidFill>
                  <a:srgbClr val="0000BF"/>
                </a:solidFill>
                <a:latin typeface="Courier New"/>
                <a:cs typeface="Courier New"/>
              </a:rPr>
              <a:t>PRO_CMD_SELECT_ITEM</a:t>
            </a:r>
            <a:r>
              <a:rPr sz="1200" spc="-6" dirty="0">
                <a:latin typeface="Courier New"/>
                <a:cs typeface="Courier New"/>
              </a:rPr>
              <a:t>, </a:t>
            </a:r>
            <a:r>
              <a:rPr sz="1200" b="1" spc="-6" dirty="0">
                <a:solidFill>
                  <a:srgbClr val="7E0054"/>
                </a:solidFill>
                <a:latin typeface="Courier New"/>
                <a:cs typeface="Courier New"/>
              </a:rPr>
              <a:t>false</a:t>
            </a:r>
            <a:r>
              <a:rPr sz="1200" spc="-6" dirty="0">
                <a:latin typeface="Courier New"/>
                <a:cs typeface="Courier New"/>
              </a:rPr>
              <a:t>,</a:t>
            </a:r>
            <a:r>
              <a:rPr sz="1200" spc="-90" dirty="0">
                <a:latin typeface="Courier New"/>
                <a:cs typeface="Courier New"/>
              </a:rPr>
              <a:t> </a:t>
            </a:r>
            <a:r>
              <a:rPr sz="1200" spc="-6" dirty="0">
                <a:latin typeface="Courier New"/>
                <a:cs typeface="Courier New"/>
              </a:rPr>
              <a:t>(</a:t>
            </a:r>
            <a:r>
              <a:rPr sz="1200" b="1" spc="-6" dirty="0">
                <a:solidFill>
                  <a:srgbClr val="7E0054"/>
                </a:solidFill>
                <a:latin typeface="Courier New"/>
                <a:cs typeface="Courier New"/>
              </a:rPr>
              <a:t>byte</a:t>
            </a:r>
            <a:r>
              <a:rPr sz="1200" spc="-6" dirty="0">
                <a:latin typeface="Courier New"/>
                <a:cs typeface="Courier New"/>
              </a:rPr>
              <a:t>)</a:t>
            </a:r>
            <a:endParaRPr sz="1200" dirty="0">
              <a:latin typeface="Courier New"/>
              <a:cs typeface="Courier New"/>
            </a:endParaRPr>
          </a:p>
          <a:p>
            <a:pPr marL="12696">
              <a:spcBef>
                <a:spcPts val="629"/>
              </a:spcBef>
            </a:pPr>
            <a:r>
              <a:rPr sz="1200" dirty="0">
                <a:latin typeface="Courier New"/>
                <a:cs typeface="Courier New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4"/>
            <a:ext cx="9418319" cy="1020339"/>
          </a:xfrm>
          <a:prstGeom prst="rect">
            <a:avLst/>
          </a:prstGeom>
        </p:spPr>
        <p:txBody>
          <a:bodyPr vert="horz" wrap="square" lIns="0" tIns="271724" rIns="0" bIns="0" rtlCol="0">
            <a:spAutoFit/>
          </a:bodyPr>
          <a:lstStyle/>
          <a:p>
            <a:pPr marL="4903724"/>
            <a:r>
              <a:rPr spc="-6" dirty="0"/>
              <a:t>initMenuEntry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134</a:t>
            </a:fld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2760" y="1741171"/>
            <a:ext cx="3195320" cy="52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700" b="1" spc="-6" dirty="0">
                <a:solidFill>
                  <a:srgbClr val="0000FF"/>
                </a:solidFill>
                <a:latin typeface="Courier New"/>
                <a:cs typeface="Courier New"/>
              </a:rPr>
              <a:t>public byte</a:t>
            </a:r>
            <a:r>
              <a:rPr sz="1700" b="1" spc="-9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700" b="1" spc="-6" dirty="0">
                <a:latin typeface="Courier New"/>
                <a:cs typeface="Courier New"/>
              </a:rPr>
              <a:t>initMenuEntry(</a:t>
            </a:r>
            <a:endParaRPr sz="1700" dirty="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51100" y="1949450"/>
            <a:ext cx="3200400" cy="2938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5078">
              <a:lnSpc>
                <a:spcPct val="125000"/>
              </a:lnSpc>
            </a:pPr>
            <a:r>
              <a:rPr sz="1700" b="1" spc="-6" dirty="0">
                <a:solidFill>
                  <a:srgbClr val="0000FF"/>
                </a:solidFill>
                <a:latin typeface="Courier New"/>
                <a:cs typeface="Courier New"/>
              </a:rPr>
              <a:t>byte[]</a:t>
            </a:r>
            <a:r>
              <a:rPr sz="1700" b="1" spc="-9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700" b="1" spc="-6" dirty="0">
                <a:latin typeface="Courier New"/>
                <a:cs typeface="Courier New"/>
              </a:rPr>
              <a:t>menuEntry,  </a:t>
            </a:r>
            <a:endParaRPr lang="en-US" sz="1700" b="1" spc="-6" dirty="0" smtClean="0">
              <a:latin typeface="Courier New"/>
              <a:cs typeface="Courier New"/>
            </a:endParaRPr>
          </a:p>
          <a:p>
            <a:pPr marL="12696" marR="5078">
              <a:lnSpc>
                <a:spcPct val="125000"/>
              </a:lnSpc>
            </a:pPr>
            <a:r>
              <a:rPr sz="1700" b="1" spc="-6" dirty="0" smtClean="0">
                <a:solidFill>
                  <a:srgbClr val="0000FF"/>
                </a:solidFill>
                <a:latin typeface="Courier New"/>
                <a:cs typeface="Courier New"/>
              </a:rPr>
              <a:t>short</a:t>
            </a:r>
            <a:r>
              <a:rPr sz="1700" b="1" spc="-90" dirty="0" smtClean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700" b="1" spc="-6" dirty="0">
                <a:latin typeface="Courier New"/>
                <a:cs typeface="Courier New"/>
              </a:rPr>
              <a:t>offset,</a:t>
            </a:r>
            <a:endParaRPr sz="1700" dirty="0">
              <a:latin typeface="Courier New"/>
              <a:cs typeface="Courier New"/>
            </a:endParaRPr>
          </a:p>
          <a:p>
            <a:pPr marL="12696" marR="127609">
              <a:lnSpc>
                <a:spcPct val="125000"/>
              </a:lnSpc>
              <a:spcBef>
                <a:spcPts val="10"/>
              </a:spcBef>
            </a:pPr>
            <a:r>
              <a:rPr sz="1700" b="1" spc="-6" dirty="0">
                <a:solidFill>
                  <a:srgbClr val="0000FF"/>
                </a:solidFill>
                <a:latin typeface="Courier New"/>
                <a:cs typeface="Courier New"/>
              </a:rPr>
              <a:t>short </a:t>
            </a:r>
            <a:r>
              <a:rPr sz="1700" b="1" spc="-6" dirty="0">
                <a:latin typeface="Courier New"/>
                <a:cs typeface="Courier New"/>
              </a:rPr>
              <a:t>length,  </a:t>
            </a:r>
            <a:endParaRPr lang="en-US" sz="1700" b="1" spc="-6" dirty="0" smtClean="0">
              <a:latin typeface="Courier New"/>
              <a:cs typeface="Courier New"/>
            </a:endParaRPr>
          </a:p>
          <a:p>
            <a:pPr marL="12696" marR="127609">
              <a:lnSpc>
                <a:spcPct val="125000"/>
              </a:lnSpc>
              <a:spcBef>
                <a:spcPts val="10"/>
              </a:spcBef>
            </a:pPr>
            <a:r>
              <a:rPr sz="1700" b="1" spc="-6" dirty="0" smtClean="0">
                <a:solidFill>
                  <a:srgbClr val="0000FF"/>
                </a:solidFill>
                <a:latin typeface="Courier New"/>
                <a:cs typeface="Courier New"/>
              </a:rPr>
              <a:t>byte</a:t>
            </a:r>
            <a:r>
              <a:rPr sz="1700" b="1" spc="-100" dirty="0" smtClean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1700" b="1" spc="-6" dirty="0">
                <a:latin typeface="Courier New"/>
                <a:cs typeface="Courier New"/>
              </a:rPr>
              <a:t>nextAction</a:t>
            </a:r>
            <a:r>
              <a:rPr sz="1700" b="1" spc="-6" dirty="0" smtClean="0">
                <a:latin typeface="Courier New"/>
                <a:cs typeface="Courier New"/>
              </a:rPr>
              <a:t>,</a:t>
            </a:r>
            <a:endParaRPr lang="en-US" sz="1700" b="1" spc="-6" dirty="0" smtClean="0">
              <a:latin typeface="Courier New"/>
              <a:cs typeface="Courier New"/>
            </a:endParaRPr>
          </a:p>
          <a:p>
            <a:pPr marL="12696" marR="127609">
              <a:lnSpc>
                <a:spcPct val="125000"/>
              </a:lnSpc>
              <a:spcBef>
                <a:spcPts val="10"/>
              </a:spcBef>
            </a:pPr>
            <a:endParaRPr lang="en-US" sz="1700" b="1" spc="-6" dirty="0" smtClean="0">
              <a:latin typeface="Courier New"/>
              <a:cs typeface="Courier New"/>
            </a:endParaRPr>
          </a:p>
          <a:p>
            <a:pPr marL="12696" marR="127609">
              <a:lnSpc>
                <a:spcPct val="125000"/>
              </a:lnSpc>
              <a:spcBef>
                <a:spcPts val="10"/>
              </a:spcBef>
            </a:pPr>
            <a:r>
              <a:rPr lang="en-US" sz="1700" b="1" spc="-6" dirty="0" err="1">
                <a:solidFill>
                  <a:srgbClr val="0000FF"/>
                </a:solidFill>
                <a:latin typeface="Courier New"/>
                <a:cs typeface="Courier New"/>
              </a:rPr>
              <a:t>boolean</a:t>
            </a:r>
            <a:r>
              <a:rPr lang="en-US" sz="1700" b="1" spc="-6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sz="1700" b="1" spc="-6" dirty="0" err="1">
                <a:latin typeface="Courier New"/>
                <a:cs typeface="Courier New"/>
              </a:rPr>
              <a:t>helpSupported</a:t>
            </a:r>
            <a:r>
              <a:rPr lang="en-US" sz="1700" b="1" spc="-6" dirty="0">
                <a:latin typeface="Courier New"/>
                <a:cs typeface="Courier New"/>
              </a:rPr>
              <a:t>,  </a:t>
            </a:r>
            <a:r>
              <a:rPr lang="en-US" sz="1700" b="1" spc="-6" dirty="0">
                <a:solidFill>
                  <a:srgbClr val="0000FF"/>
                </a:solidFill>
                <a:latin typeface="Courier New"/>
                <a:cs typeface="Courier New"/>
              </a:rPr>
              <a:t>byte </a:t>
            </a:r>
            <a:r>
              <a:rPr lang="en-US" sz="1700" b="1" spc="-6" dirty="0" err="1">
                <a:latin typeface="Courier New"/>
                <a:cs typeface="Courier New"/>
              </a:rPr>
              <a:t>iconQualifier</a:t>
            </a:r>
            <a:r>
              <a:rPr lang="en-US" sz="1700" b="1" spc="-6" dirty="0">
                <a:latin typeface="Courier New"/>
                <a:cs typeface="Courier New"/>
              </a:rPr>
              <a:t>,  </a:t>
            </a:r>
            <a:r>
              <a:rPr lang="en-US" sz="1700" b="1" spc="-6" dirty="0">
                <a:solidFill>
                  <a:srgbClr val="0000FF"/>
                </a:solidFill>
                <a:latin typeface="Courier New"/>
                <a:cs typeface="Courier New"/>
              </a:rPr>
              <a:t>short </a:t>
            </a:r>
            <a:r>
              <a:rPr lang="en-US" sz="1700" b="1" spc="-6" dirty="0" err="1">
                <a:latin typeface="Courier New"/>
                <a:cs typeface="Courier New"/>
              </a:rPr>
              <a:t>iconIdentifier</a:t>
            </a:r>
            <a:r>
              <a:rPr lang="en-US" sz="1700" b="1" spc="-290" dirty="0">
                <a:latin typeface="Courier New"/>
                <a:cs typeface="Courier New"/>
              </a:rPr>
              <a:t> </a:t>
            </a:r>
            <a:r>
              <a:rPr lang="en-US" sz="1700" b="1" spc="-6" dirty="0">
                <a:latin typeface="Courier New"/>
                <a:cs typeface="Courier New"/>
              </a:rPr>
              <a:t> </a:t>
            </a:r>
            <a:r>
              <a:rPr lang="en-US" sz="1700" b="1" spc="-6" dirty="0" smtClean="0">
                <a:latin typeface="Courier New"/>
                <a:cs typeface="Courier New"/>
              </a:rPr>
              <a:t> </a:t>
            </a:r>
            <a:endParaRPr lang="en-US" sz="1700" dirty="0">
              <a:latin typeface="Courier New"/>
              <a:cs typeface="Courier New"/>
            </a:endParaRPr>
          </a:p>
          <a:p>
            <a:pPr marL="12696" marR="127609">
              <a:lnSpc>
                <a:spcPct val="125000"/>
              </a:lnSpc>
              <a:spcBef>
                <a:spcPts val="10"/>
              </a:spcBef>
            </a:pPr>
            <a:endParaRPr sz="1700" dirty="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37100" y="2025650"/>
            <a:ext cx="4724400" cy="25306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2184"/>
            <a:r>
              <a:rPr sz="1700" b="1" spc="-6" dirty="0" smtClean="0">
                <a:latin typeface="Courier New"/>
                <a:cs typeface="Courier New"/>
              </a:rPr>
              <a:t>/</a:t>
            </a:r>
            <a:r>
              <a:rPr lang="en-US" sz="1700" b="1" spc="-6" dirty="0" smtClean="0">
                <a:latin typeface="Courier New"/>
                <a:cs typeface="Courier New"/>
              </a:rPr>
              <a:t>/</a:t>
            </a:r>
            <a:r>
              <a:rPr sz="1700" b="1" spc="-6" dirty="0" smtClean="0">
                <a:latin typeface="Courier New"/>
                <a:cs typeface="Courier New"/>
              </a:rPr>
              <a:t> </a:t>
            </a:r>
            <a:r>
              <a:rPr sz="1700" b="1" spc="-6" dirty="0">
                <a:latin typeface="Courier New"/>
                <a:cs typeface="Courier New"/>
              </a:rPr>
              <a:t>the</a:t>
            </a:r>
            <a:r>
              <a:rPr sz="1700" b="1" spc="-90" dirty="0">
                <a:latin typeface="Courier New"/>
                <a:cs typeface="Courier New"/>
              </a:rPr>
              <a:t> </a:t>
            </a:r>
            <a:r>
              <a:rPr sz="1700" b="1" spc="-6" dirty="0" smtClean="0">
                <a:latin typeface="Courier New"/>
                <a:cs typeface="Courier New"/>
              </a:rPr>
              <a:t>menu</a:t>
            </a:r>
            <a:r>
              <a:rPr lang="en-US" sz="1700" b="1" spc="-6" dirty="0" smtClean="0">
                <a:latin typeface="Courier New"/>
                <a:cs typeface="Courier New"/>
              </a:rPr>
              <a:t> entry string </a:t>
            </a:r>
            <a:endParaRPr sz="1700" dirty="0">
              <a:latin typeface="Courier New"/>
              <a:cs typeface="Courier New"/>
            </a:endParaRPr>
          </a:p>
          <a:p>
            <a:pPr marL="12696">
              <a:spcBef>
                <a:spcPts val="480"/>
              </a:spcBef>
            </a:pPr>
            <a:r>
              <a:rPr lang="en-US" sz="1700" b="1" dirty="0" smtClean="0">
                <a:latin typeface="Courier New"/>
                <a:cs typeface="Courier New"/>
              </a:rPr>
              <a:t>   </a:t>
            </a:r>
            <a:r>
              <a:rPr sz="1700" b="1" dirty="0" smtClean="0">
                <a:latin typeface="Courier New"/>
                <a:cs typeface="Courier New"/>
              </a:rPr>
              <a:t>/</a:t>
            </a:r>
            <a:r>
              <a:rPr lang="en-US" sz="1700" b="1" dirty="0">
                <a:latin typeface="Courier New"/>
                <a:cs typeface="Courier New"/>
              </a:rPr>
              <a:t>/</a:t>
            </a:r>
            <a:r>
              <a:rPr sz="1700" b="1" dirty="0" smtClean="0">
                <a:latin typeface="Courier New"/>
                <a:cs typeface="Courier New"/>
              </a:rPr>
              <a:t> </a:t>
            </a:r>
            <a:r>
              <a:rPr sz="1700" b="1" spc="-6" dirty="0">
                <a:latin typeface="Courier New"/>
                <a:cs typeface="Courier New"/>
              </a:rPr>
              <a:t>its</a:t>
            </a:r>
            <a:r>
              <a:rPr sz="1700" b="1" spc="-90" dirty="0">
                <a:latin typeface="Courier New"/>
                <a:cs typeface="Courier New"/>
              </a:rPr>
              <a:t> </a:t>
            </a:r>
            <a:r>
              <a:rPr sz="1700" b="1" spc="-6" dirty="0">
                <a:latin typeface="Courier New"/>
                <a:cs typeface="Courier New"/>
              </a:rPr>
              <a:t>offset</a:t>
            </a:r>
            <a:endParaRPr sz="1700" dirty="0">
              <a:latin typeface="Courier New"/>
              <a:cs typeface="Courier New"/>
            </a:endParaRPr>
          </a:p>
          <a:p>
            <a:pPr marL="12696">
              <a:spcBef>
                <a:spcPts val="489"/>
              </a:spcBef>
            </a:pPr>
            <a:r>
              <a:rPr lang="en-US" sz="1700" b="1" dirty="0" smtClean="0">
                <a:latin typeface="Courier New"/>
                <a:cs typeface="Courier New"/>
              </a:rPr>
              <a:t>   </a:t>
            </a:r>
            <a:r>
              <a:rPr sz="1700" b="1" dirty="0" smtClean="0">
                <a:latin typeface="Courier New"/>
                <a:cs typeface="Courier New"/>
              </a:rPr>
              <a:t>/</a:t>
            </a:r>
            <a:r>
              <a:rPr lang="en-US" sz="1700" b="1" dirty="0">
                <a:latin typeface="Courier New"/>
                <a:cs typeface="Courier New"/>
              </a:rPr>
              <a:t>/</a:t>
            </a:r>
            <a:r>
              <a:rPr sz="1700" b="1" dirty="0" smtClean="0">
                <a:latin typeface="Courier New"/>
                <a:cs typeface="Courier New"/>
              </a:rPr>
              <a:t> </a:t>
            </a:r>
            <a:r>
              <a:rPr sz="1700" b="1" spc="-6" dirty="0">
                <a:latin typeface="Courier New"/>
                <a:cs typeface="Courier New"/>
              </a:rPr>
              <a:t>its</a:t>
            </a:r>
            <a:r>
              <a:rPr sz="1700" b="1" spc="-90" dirty="0">
                <a:latin typeface="Courier New"/>
                <a:cs typeface="Courier New"/>
              </a:rPr>
              <a:t> </a:t>
            </a:r>
            <a:r>
              <a:rPr sz="1700" b="1" spc="-6" dirty="0" smtClean="0">
                <a:latin typeface="Courier New"/>
                <a:cs typeface="Courier New"/>
              </a:rPr>
              <a:t>length</a:t>
            </a:r>
            <a:endParaRPr lang="en-US" sz="1700" dirty="0">
              <a:latin typeface="Courier New"/>
              <a:cs typeface="Courier New"/>
            </a:endParaRPr>
          </a:p>
          <a:p>
            <a:pPr marL="12696">
              <a:spcBef>
                <a:spcPts val="489"/>
              </a:spcBef>
            </a:pPr>
            <a:r>
              <a:rPr lang="en-US" sz="1700" b="1" spc="-6" dirty="0">
                <a:latin typeface="Courier New"/>
                <a:cs typeface="Courier New"/>
              </a:rPr>
              <a:t> </a:t>
            </a:r>
            <a:r>
              <a:rPr lang="en-US" sz="1700" b="1" spc="-6" dirty="0" smtClean="0">
                <a:latin typeface="Courier New"/>
                <a:cs typeface="Courier New"/>
              </a:rPr>
              <a:t>  /</a:t>
            </a:r>
            <a:r>
              <a:rPr sz="1700" b="1" spc="-6" dirty="0" smtClean="0">
                <a:latin typeface="Courier New"/>
                <a:cs typeface="Courier New"/>
              </a:rPr>
              <a:t>/</a:t>
            </a:r>
            <a:r>
              <a:rPr lang="en-US" sz="1700" b="1" spc="-6" dirty="0" smtClean="0">
                <a:latin typeface="Courier New"/>
                <a:cs typeface="Courier New"/>
              </a:rPr>
              <a:t> next action to execute when</a:t>
            </a:r>
          </a:p>
          <a:p>
            <a:pPr marL="12696">
              <a:spcBef>
                <a:spcPts val="489"/>
              </a:spcBef>
            </a:pPr>
            <a:r>
              <a:rPr lang="en-US" sz="1700" b="1" spc="-6" dirty="0">
                <a:latin typeface="Courier New"/>
                <a:cs typeface="Courier New"/>
              </a:rPr>
              <a:t> </a:t>
            </a:r>
            <a:r>
              <a:rPr lang="en-US" sz="1700" b="1" spc="-6" dirty="0" smtClean="0">
                <a:latin typeface="Courier New"/>
                <a:cs typeface="Courier New"/>
              </a:rPr>
              <a:t>  menu is selected</a:t>
            </a:r>
          </a:p>
          <a:p>
            <a:pPr marL="12696">
              <a:spcBef>
                <a:spcPts val="489"/>
              </a:spcBef>
            </a:pPr>
            <a:r>
              <a:rPr lang="en-US" sz="1700" b="1" spc="-6" dirty="0">
                <a:latin typeface="Courier New"/>
                <a:cs typeface="Courier New"/>
              </a:rPr>
              <a:t>     // true if help available</a:t>
            </a:r>
            <a:r>
              <a:rPr lang="en-US" sz="1700" b="1" spc="-65" dirty="0">
                <a:latin typeface="Courier New"/>
                <a:cs typeface="Courier New"/>
              </a:rPr>
              <a:t> </a:t>
            </a:r>
            <a:endParaRPr lang="en-US" sz="1700" b="1" spc="-65" dirty="0" smtClean="0">
              <a:latin typeface="Courier New"/>
              <a:cs typeface="Courier New"/>
            </a:endParaRPr>
          </a:p>
          <a:p>
            <a:pPr marL="12696">
              <a:spcBef>
                <a:spcPts val="489"/>
              </a:spcBef>
            </a:pPr>
            <a:endParaRPr lang="en-US" sz="1700" b="1" spc="-65" dirty="0">
              <a:latin typeface="Courier New"/>
              <a:cs typeface="Courier New"/>
            </a:endParaRPr>
          </a:p>
          <a:p>
            <a:pPr marL="12696">
              <a:spcBef>
                <a:spcPts val="489"/>
              </a:spcBef>
            </a:pPr>
            <a:r>
              <a:rPr lang="en-US" sz="1700" b="1" spc="-65" dirty="0" smtClean="0">
                <a:latin typeface="Courier New"/>
                <a:cs typeface="Courier New"/>
              </a:rPr>
              <a:t>     // 0 is no icon</a:t>
            </a:r>
            <a:endParaRPr sz="1700" dirty="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2760" y="4439562"/>
            <a:ext cx="5999481" cy="14722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700" b="1" dirty="0" smtClean="0">
                <a:latin typeface="Courier New"/>
                <a:cs typeface="Courier New"/>
              </a:rPr>
              <a:t>)</a:t>
            </a:r>
            <a:endParaRPr sz="1700" dirty="0" smtClean="0">
              <a:latin typeface="Courier New"/>
              <a:cs typeface="Courier New"/>
            </a:endParaRPr>
          </a:p>
          <a:p>
            <a:pPr marL="987855" marR="5078" indent="-975157">
              <a:lnSpc>
                <a:spcPct val="114799"/>
              </a:lnSpc>
              <a:spcBef>
                <a:spcPts val="95"/>
              </a:spcBef>
              <a:tabLst>
                <a:tab pos="1027853" algn="l"/>
              </a:tabLst>
            </a:pPr>
            <a:r>
              <a:rPr sz="1700" b="1" spc="-6" dirty="0" smtClean="0">
                <a:solidFill>
                  <a:srgbClr val="0000FF"/>
                </a:solidFill>
                <a:latin typeface="Courier New"/>
                <a:cs typeface="Courier New"/>
              </a:rPr>
              <a:t>throws		</a:t>
            </a:r>
            <a:r>
              <a:rPr sz="1700" b="1" spc="-6" dirty="0" smtClean="0">
                <a:latin typeface="Courier New"/>
                <a:cs typeface="Courier New"/>
              </a:rPr>
              <a:t>java.lang.NullPointerException,  java.lang.ArrayIndexOutOfBoundsException,  ToolkitException,</a:t>
            </a:r>
            <a:endParaRPr sz="1700" dirty="0" smtClean="0">
              <a:latin typeface="Courier New"/>
              <a:cs typeface="Courier New"/>
            </a:endParaRPr>
          </a:p>
          <a:p>
            <a:pPr marL="987855">
              <a:spcBef>
                <a:spcPts val="280"/>
              </a:spcBef>
            </a:pPr>
            <a:r>
              <a:rPr sz="1700" b="1" spc="-6" dirty="0" smtClean="0">
                <a:latin typeface="Courier New"/>
                <a:cs typeface="Courier New"/>
              </a:rPr>
              <a:t>TransactionException</a:t>
            </a:r>
            <a:endParaRPr sz="1700" dirty="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4"/>
            <a:ext cx="9418319" cy="1020339"/>
          </a:xfrm>
          <a:prstGeom prst="rect">
            <a:avLst/>
          </a:prstGeom>
        </p:spPr>
        <p:txBody>
          <a:bodyPr vert="horz" wrap="square" lIns="0" tIns="271724" rIns="0" bIns="0" rtlCol="0">
            <a:spAutoFit/>
          </a:bodyPr>
          <a:lstStyle/>
          <a:p>
            <a:pPr marL="4411066"/>
            <a:r>
              <a:rPr spc="-6" dirty="0"/>
              <a:t>SIM </a:t>
            </a:r>
            <a:r>
              <a:rPr spc="-75" dirty="0"/>
              <a:t>Toolkit</a:t>
            </a:r>
            <a:r>
              <a:rPr spc="-155" dirty="0"/>
              <a:t> </a:t>
            </a:r>
            <a:r>
              <a:rPr spc="-6" dirty="0"/>
              <a:t>applet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135</a:t>
            </a:fld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2758" y="1775696"/>
            <a:ext cx="391160" cy="52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700" spc="-6" dirty="0">
                <a:solidFill>
                  <a:srgbClr val="3E5EBE"/>
                </a:solidFill>
                <a:latin typeface="Courier New"/>
                <a:cs typeface="Courier New"/>
              </a:rPr>
              <a:t>/**</a:t>
            </a:r>
            <a:endParaRPr sz="1700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4680" y="2094468"/>
            <a:ext cx="2369819" cy="12695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6486" indent="-243789">
              <a:buChar char="*"/>
              <a:tabLst>
                <a:tab pos="256486" algn="l"/>
              </a:tabLst>
            </a:pPr>
            <a:r>
              <a:rPr sz="1700" spc="-6" dirty="0">
                <a:solidFill>
                  <a:srgbClr val="3E5EBE"/>
                </a:solidFill>
                <a:latin typeface="Courier New"/>
                <a:cs typeface="Courier New"/>
              </a:rPr>
              <a:t>Method</a:t>
            </a:r>
            <a:endParaRPr sz="1700">
              <a:latin typeface="Courier New"/>
              <a:cs typeface="Courier New"/>
            </a:endParaRPr>
          </a:p>
          <a:p>
            <a:pPr marL="256486" indent="-243789">
              <a:spcBef>
                <a:spcPts val="580"/>
              </a:spcBef>
              <a:buClr>
                <a:srgbClr val="3E5EBE"/>
              </a:buClr>
              <a:buFont typeface="Courier New"/>
              <a:buChar char="*"/>
              <a:tabLst>
                <a:tab pos="256486" algn="l"/>
              </a:tabLst>
            </a:pPr>
            <a:r>
              <a:rPr sz="1700" b="1" spc="-6" dirty="0">
                <a:solidFill>
                  <a:srgbClr val="7E9EBE"/>
                </a:solidFill>
                <a:latin typeface="Courier New"/>
                <a:cs typeface="Courier New"/>
              </a:rPr>
              <a:t>@param</a:t>
            </a:r>
            <a:endParaRPr sz="1700">
              <a:latin typeface="Courier New"/>
              <a:cs typeface="Courier New"/>
            </a:endParaRPr>
          </a:p>
          <a:p>
            <a:pPr marL="256486" indent="-243789">
              <a:spcBef>
                <a:spcPts val="580"/>
              </a:spcBef>
              <a:buClr>
                <a:srgbClr val="3E5EBE"/>
              </a:buClr>
              <a:buFont typeface="Courier New"/>
              <a:buChar char="*"/>
              <a:tabLst>
                <a:tab pos="256486" algn="l"/>
              </a:tabLst>
            </a:pPr>
            <a:r>
              <a:rPr sz="1700" b="1" spc="-6" dirty="0">
                <a:solidFill>
                  <a:srgbClr val="7E9EBE"/>
                </a:solidFill>
                <a:latin typeface="Courier New"/>
                <a:cs typeface="Courier New"/>
              </a:rPr>
              <a:t>@param</a:t>
            </a:r>
            <a:endParaRPr sz="1700">
              <a:latin typeface="Courier New"/>
              <a:cs typeface="Courier New"/>
            </a:endParaRPr>
          </a:p>
          <a:p>
            <a:pPr marL="256486" indent="-243789">
              <a:spcBef>
                <a:spcPts val="580"/>
              </a:spcBef>
              <a:buClr>
                <a:srgbClr val="3E5EBE"/>
              </a:buClr>
              <a:buFont typeface="Courier New"/>
              <a:buChar char="*"/>
              <a:tabLst>
                <a:tab pos="256486" algn="l"/>
              </a:tabLst>
            </a:pPr>
            <a:r>
              <a:rPr sz="1700" b="1" spc="-6" dirty="0">
                <a:solidFill>
                  <a:srgbClr val="7E9EBE"/>
                </a:solidFill>
                <a:latin typeface="Courier New"/>
                <a:cs typeface="Courier New"/>
              </a:rPr>
              <a:t>@param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11960" y="2020827"/>
            <a:ext cx="6366510" cy="13578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5078">
              <a:lnSpc>
                <a:spcPct val="130200"/>
              </a:lnSpc>
            </a:pPr>
            <a:r>
              <a:rPr sz="1700" spc="-6" dirty="0">
                <a:solidFill>
                  <a:srgbClr val="3E5EBE"/>
                </a:solidFill>
                <a:latin typeface="Courier New"/>
                <a:cs typeface="Courier New"/>
              </a:rPr>
              <a:t>called by the JCRE </a:t>
            </a:r>
            <a:r>
              <a:rPr sz="1700" dirty="0">
                <a:solidFill>
                  <a:srgbClr val="3E5EBE"/>
                </a:solidFill>
                <a:latin typeface="Courier New"/>
                <a:cs typeface="Courier New"/>
              </a:rPr>
              <a:t>at </a:t>
            </a:r>
            <a:r>
              <a:rPr sz="1700" spc="-6" dirty="0">
                <a:solidFill>
                  <a:srgbClr val="3E5EBE"/>
                </a:solidFill>
                <a:latin typeface="Courier New"/>
                <a:cs typeface="Courier New"/>
              </a:rPr>
              <a:t>the installation of the </a:t>
            </a:r>
            <a:r>
              <a:rPr sz="1700" u="heavy" spc="-6" dirty="0">
                <a:solidFill>
                  <a:srgbClr val="3E5EBE"/>
                </a:solidFill>
                <a:latin typeface="Courier New"/>
                <a:cs typeface="Courier New"/>
              </a:rPr>
              <a:t>applet  </a:t>
            </a:r>
            <a:r>
              <a:rPr sz="1700" spc="-6" dirty="0">
                <a:solidFill>
                  <a:srgbClr val="3E5EBE"/>
                </a:solidFill>
                <a:latin typeface="Courier New"/>
                <a:cs typeface="Courier New"/>
              </a:rPr>
              <a:t>bArray the byte array containing the AID bytes  bOffset the start of AID bytes </a:t>
            </a:r>
            <a:r>
              <a:rPr sz="1700" dirty="0">
                <a:solidFill>
                  <a:srgbClr val="3E5EBE"/>
                </a:solidFill>
                <a:latin typeface="Courier New"/>
                <a:cs typeface="Courier New"/>
              </a:rPr>
              <a:t>in</a:t>
            </a:r>
            <a:r>
              <a:rPr sz="1700" spc="-50" dirty="0">
                <a:solidFill>
                  <a:srgbClr val="3E5EBE"/>
                </a:solidFill>
                <a:latin typeface="Courier New"/>
                <a:cs typeface="Courier New"/>
              </a:rPr>
              <a:t> </a:t>
            </a:r>
            <a:r>
              <a:rPr sz="1700" spc="-6" dirty="0">
                <a:solidFill>
                  <a:srgbClr val="3E5EBE"/>
                </a:solidFill>
                <a:latin typeface="Courier New"/>
                <a:cs typeface="Courier New"/>
              </a:rPr>
              <a:t>bArray</a:t>
            </a:r>
            <a:endParaRPr sz="1700">
              <a:latin typeface="Courier New"/>
              <a:cs typeface="Courier New"/>
            </a:endParaRPr>
          </a:p>
          <a:p>
            <a:pPr marL="12696">
              <a:spcBef>
                <a:spcPts val="580"/>
              </a:spcBef>
            </a:pPr>
            <a:r>
              <a:rPr sz="1700" spc="-6" dirty="0">
                <a:solidFill>
                  <a:srgbClr val="3E5EBE"/>
                </a:solidFill>
                <a:latin typeface="Courier New"/>
                <a:cs typeface="Courier New"/>
              </a:rPr>
              <a:t>bLength the length </a:t>
            </a:r>
            <a:r>
              <a:rPr sz="1700" dirty="0">
                <a:solidFill>
                  <a:srgbClr val="3E5EBE"/>
                </a:solidFill>
                <a:latin typeface="Courier New"/>
                <a:cs typeface="Courier New"/>
              </a:rPr>
              <a:t>of </a:t>
            </a:r>
            <a:r>
              <a:rPr sz="1700" spc="-6" dirty="0">
                <a:solidFill>
                  <a:srgbClr val="3E5EBE"/>
                </a:solidFill>
                <a:latin typeface="Courier New"/>
                <a:cs typeface="Courier New"/>
              </a:rPr>
              <a:t>the AID bytes in</a:t>
            </a:r>
            <a:r>
              <a:rPr sz="1700" spc="-50" dirty="0">
                <a:solidFill>
                  <a:srgbClr val="3E5EBE"/>
                </a:solidFill>
                <a:latin typeface="Courier New"/>
                <a:cs typeface="Courier New"/>
              </a:rPr>
              <a:t> </a:t>
            </a:r>
            <a:r>
              <a:rPr sz="1700" spc="-6" dirty="0">
                <a:solidFill>
                  <a:srgbClr val="3E5EBE"/>
                </a:solidFill>
                <a:latin typeface="Courier New"/>
                <a:cs typeface="Courier New"/>
              </a:rPr>
              <a:t>bArray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2761" y="3365736"/>
            <a:ext cx="8804275" cy="31557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4592"/>
            <a:r>
              <a:rPr sz="1700" spc="-6" dirty="0">
                <a:solidFill>
                  <a:srgbClr val="3E5EBE"/>
                </a:solidFill>
                <a:latin typeface="Courier New"/>
                <a:cs typeface="Courier New"/>
              </a:rPr>
              <a:t>*/</a:t>
            </a:r>
            <a:endParaRPr sz="1700">
              <a:latin typeface="Courier New"/>
              <a:cs typeface="Courier New"/>
            </a:endParaRPr>
          </a:p>
          <a:p>
            <a:pPr marL="12696">
              <a:spcBef>
                <a:spcPts val="580"/>
              </a:spcBef>
            </a:pP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public static void </a:t>
            </a:r>
            <a:r>
              <a:rPr sz="1700" b="1" spc="-6" dirty="0">
                <a:latin typeface="Courier New"/>
                <a:cs typeface="Courier New"/>
              </a:rPr>
              <a:t>install</a:t>
            </a:r>
            <a:r>
              <a:rPr sz="1700" spc="-6" dirty="0">
                <a:latin typeface="Courier New"/>
                <a:cs typeface="Courier New"/>
              </a:rPr>
              <a:t>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</a:t>
            </a:r>
            <a:r>
              <a:rPr sz="1700" spc="-6" dirty="0">
                <a:latin typeface="Courier New"/>
                <a:cs typeface="Courier New"/>
              </a:rPr>
              <a:t>[] bArray, 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short </a:t>
            </a:r>
            <a:r>
              <a:rPr sz="1700" spc="-6" dirty="0">
                <a:latin typeface="Courier New"/>
                <a:cs typeface="Courier New"/>
              </a:rPr>
              <a:t>bOffset, 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 </a:t>
            </a:r>
            <a:r>
              <a:rPr sz="1700" spc="-6" dirty="0">
                <a:latin typeface="Courier New"/>
                <a:cs typeface="Courier New"/>
              </a:rPr>
              <a:t>bLength)</a:t>
            </a:r>
            <a:r>
              <a:rPr sz="1700" spc="-45" dirty="0">
                <a:latin typeface="Courier New"/>
                <a:cs typeface="Courier New"/>
              </a:rPr>
              <a:t> </a:t>
            </a:r>
            <a:r>
              <a:rPr sz="1700" dirty="0">
                <a:latin typeface="Courier New"/>
                <a:cs typeface="Courier New"/>
              </a:rPr>
              <a:t>{</a:t>
            </a:r>
            <a:endParaRPr sz="1700">
              <a:latin typeface="Courier New"/>
              <a:cs typeface="Courier New"/>
            </a:endParaRPr>
          </a:p>
          <a:p>
            <a:pPr marL="622170">
              <a:spcBef>
                <a:spcPts val="580"/>
              </a:spcBef>
            </a:pPr>
            <a:r>
              <a:rPr sz="1700" spc="-6" dirty="0">
                <a:solidFill>
                  <a:srgbClr val="3E7E5E"/>
                </a:solidFill>
                <a:latin typeface="Courier New"/>
                <a:cs typeface="Courier New"/>
              </a:rPr>
              <a:t>// Create the Java SIM toolkit</a:t>
            </a:r>
            <a:r>
              <a:rPr sz="1700" spc="-50" dirty="0">
                <a:solidFill>
                  <a:srgbClr val="3E7E5E"/>
                </a:solidFill>
                <a:latin typeface="Courier New"/>
                <a:cs typeface="Courier New"/>
              </a:rPr>
              <a:t> </a:t>
            </a:r>
            <a:r>
              <a:rPr sz="1700" u="heavy" spc="-6" dirty="0">
                <a:solidFill>
                  <a:srgbClr val="3E7E5E"/>
                </a:solidFill>
                <a:latin typeface="Courier New"/>
                <a:cs typeface="Courier New"/>
              </a:rPr>
              <a:t>applet</a:t>
            </a:r>
            <a:endParaRPr sz="1700">
              <a:latin typeface="Courier New"/>
              <a:cs typeface="Courier New"/>
            </a:endParaRPr>
          </a:p>
          <a:p>
            <a:pPr marL="622170">
              <a:spcBef>
                <a:spcPts val="480"/>
              </a:spcBef>
            </a:pPr>
            <a:r>
              <a:rPr sz="1700" spc="-6" dirty="0">
                <a:latin typeface="Courier New"/>
                <a:cs typeface="Courier New"/>
              </a:rPr>
              <a:t>MyApplet1 StkCommandsExampleApplet </a:t>
            </a:r>
            <a:r>
              <a:rPr sz="1700" dirty="0">
                <a:latin typeface="Courier New"/>
                <a:cs typeface="Courier New"/>
              </a:rPr>
              <a:t>= 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new</a:t>
            </a:r>
            <a:r>
              <a:rPr sz="1700" b="1" spc="-85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700" spc="-6" dirty="0">
                <a:latin typeface="Courier New"/>
                <a:cs typeface="Courier New"/>
              </a:rPr>
              <a:t>MyApplet1();</a:t>
            </a:r>
            <a:endParaRPr sz="1700">
              <a:latin typeface="Courier New"/>
              <a:cs typeface="Courier New"/>
            </a:endParaRPr>
          </a:p>
          <a:p>
            <a:pPr marL="622170" marR="2442973">
              <a:lnSpc>
                <a:spcPct val="122400"/>
              </a:lnSpc>
              <a:spcBef>
                <a:spcPts val="160"/>
              </a:spcBef>
            </a:pPr>
            <a:r>
              <a:rPr sz="1700" spc="-6" dirty="0">
                <a:solidFill>
                  <a:srgbClr val="3E7E5E"/>
                </a:solidFill>
                <a:latin typeface="Courier New"/>
                <a:cs typeface="Courier New"/>
              </a:rPr>
              <a:t>// Register this </a:t>
            </a:r>
            <a:r>
              <a:rPr sz="1700" u="heavy" spc="-6" dirty="0">
                <a:solidFill>
                  <a:srgbClr val="3E7E5E"/>
                </a:solidFill>
                <a:latin typeface="Courier New"/>
                <a:cs typeface="Courier New"/>
              </a:rPr>
              <a:t>applet  </a:t>
            </a:r>
            <a:r>
              <a:rPr sz="1700" spc="-6" dirty="0">
                <a:latin typeface="Courier New"/>
                <a:cs typeface="Courier New"/>
              </a:rPr>
              <a:t>StkCommandsExampleApplet.register(bArray,  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short</a:t>
            </a:r>
            <a:r>
              <a:rPr sz="1700" spc="-6" dirty="0">
                <a:latin typeface="Courier New"/>
                <a:cs typeface="Courier New"/>
              </a:rPr>
              <a:t>) (bOffset </a:t>
            </a:r>
            <a:r>
              <a:rPr sz="1700" dirty="0">
                <a:latin typeface="Courier New"/>
                <a:cs typeface="Courier New"/>
              </a:rPr>
              <a:t>+ </a:t>
            </a:r>
            <a:r>
              <a:rPr sz="1700" spc="-6" dirty="0">
                <a:latin typeface="Courier New"/>
                <a:cs typeface="Courier New"/>
              </a:rPr>
              <a:t>1), 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</a:t>
            </a:r>
            <a:r>
              <a:rPr sz="1700" spc="-6" dirty="0">
                <a:latin typeface="Courier New"/>
                <a:cs typeface="Courier New"/>
              </a:rPr>
              <a:t>)</a:t>
            </a:r>
            <a:r>
              <a:rPr sz="1700" spc="-80" dirty="0">
                <a:latin typeface="Courier New"/>
                <a:cs typeface="Courier New"/>
              </a:rPr>
              <a:t> </a:t>
            </a:r>
            <a:r>
              <a:rPr sz="1700" spc="-6" dirty="0">
                <a:latin typeface="Courier New"/>
                <a:cs typeface="Courier New"/>
              </a:rPr>
              <a:t>bArray[bOffset]);</a:t>
            </a:r>
            <a:endParaRPr sz="1700">
              <a:latin typeface="Courier New"/>
              <a:cs typeface="Courier New"/>
            </a:endParaRPr>
          </a:p>
          <a:p>
            <a:pPr marL="12696">
              <a:spcBef>
                <a:spcPts val="580"/>
              </a:spcBef>
            </a:pPr>
            <a:r>
              <a:rPr sz="1700" dirty="0">
                <a:latin typeface="Courier New"/>
                <a:cs typeface="Courier New"/>
              </a:rPr>
              <a:t>}</a:t>
            </a:r>
            <a:endParaRPr sz="17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4"/>
            <a:ext cx="9418319" cy="1020339"/>
          </a:xfrm>
          <a:prstGeom prst="rect">
            <a:avLst/>
          </a:prstGeom>
        </p:spPr>
        <p:txBody>
          <a:bodyPr vert="horz" wrap="square" lIns="0" tIns="271724" rIns="0" bIns="0" rtlCol="0">
            <a:spAutoFit/>
          </a:bodyPr>
          <a:lstStyle/>
          <a:p>
            <a:pPr marL="4411066"/>
            <a:r>
              <a:rPr spc="-6" dirty="0"/>
              <a:t>SIM </a:t>
            </a:r>
            <a:r>
              <a:rPr spc="-75" dirty="0"/>
              <a:t>Toolkit</a:t>
            </a:r>
            <a:r>
              <a:rPr spc="-155" dirty="0"/>
              <a:t> </a:t>
            </a:r>
            <a:r>
              <a:rPr spc="-6" dirty="0"/>
              <a:t>applet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492762" y="1741171"/>
            <a:ext cx="9098279" cy="48213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700" spc="-6" dirty="0">
                <a:solidFill>
                  <a:srgbClr val="3E5EBE"/>
                </a:solidFill>
                <a:latin typeface="Courier New"/>
                <a:cs typeface="Courier New"/>
              </a:rPr>
              <a:t>/**</a:t>
            </a:r>
            <a:endParaRPr sz="1700">
              <a:latin typeface="Courier New"/>
              <a:cs typeface="Courier New"/>
            </a:endParaRPr>
          </a:p>
          <a:p>
            <a:pPr marL="378382" indent="-243789">
              <a:spcBef>
                <a:spcPts val="590"/>
              </a:spcBef>
              <a:buChar char="*"/>
              <a:tabLst>
                <a:tab pos="378382" algn="l"/>
              </a:tabLst>
            </a:pPr>
            <a:r>
              <a:rPr sz="1700" spc="-6" dirty="0">
                <a:solidFill>
                  <a:srgbClr val="3E5EBE"/>
                </a:solidFill>
                <a:latin typeface="Courier New"/>
                <a:cs typeface="Courier New"/>
              </a:rPr>
              <a:t>Method called by the SIM Toolkit</a:t>
            </a:r>
            <a:r>
              <a:rPr sz="1700" spc="-55" dirty="0">
                <a:solidFill>
                  <a:srgbClr val="3E5EBE"/>
                </a:solidFill>
                <a:latin typeface="Courier New"/>
                <a:cs typeface="Courier New"/>
              </a:rPr>
              <a:t> </a:t>
            </a:r>
            <a:r>
              <a:rPr sz="1700" spc="-6" dirty="0">
                <a:solidFill>
                  <a:srgbClr val="3E5EBE"/>
                </a:solidFill>
                <a:latin typeface="Courier New"/>
                <a:cs typeface="Courier New"/>
              </a:rPr>
              <a:t>Framework</a:t>
            </a:r>
            <a:endParaRPr sz="1700">
              <a:latin typeface="Courier New"/>
              <a:cs typeface="Courier New"/>
            </a:endParaRPr>
          </a:p>
          <a:p>
            <a:pPr marL="378382" indent="-243789">
              <a:spcBef>
                <a:spcPts val="580"/>
              </a:spcBef>
              <a:buClr>
                <a:srgbClr val="3E5EBE"/>
              </a:buClr>
              <a:buFont typeface="Courier New"/>
              <a:buChar char="*"/>
              <a:tabLst>
                <a:tab pos="378382" algn="l"/>
              </a:tabLst>
            </a:pPr>
            <a:r>
              <a:rPr sz="1700" b="1" spc="-6" dirty="0">
                <a:solidFill>
                  <a:srgbClr val="7E9EBE"/>
                </a:solidFill>
                <a:latin typeface="Courier New"/>
                <a:cs typeface="Courier New"/>
              </a:rPr>
              <a:t>@param </a:t>
            </a:r>
            <a:r>
              <a:rPr sz="1700" spc="-6" dirty="0">
                <a:solidFill>
                  <a:srgbClr val="3E5EBE"/>
                </a:solidFill>
                <a:latin typeface="Courier New"/>
                <a:cs typeface="Courier New"/>
              </a:rPr>
              <a:t>event the byte representation of the event</a:t>
            </a:r>
            <a:r>
              <a:rPr sz="1700" spc="-35" dirty="0">
                <a:solidFill>
                  <a:srgbClr val="3E5EBE"/>
                </a:solidFill>
                <a:latin typeface="Courier New"/>
                <a:cs typeface="Courier New"/>
              </a:rPr>
              <a:t> </a:t>
            </a:r>
            <a:r>
              <a:rPr sz="1700" spc="-6" dirty="0">
                <a:solidFill>
                  <a:srgbClr val="3E5EBE"/>
                </a:solidFill>
                <a:latin typeface="Courier New"/>
                <a:cs typeface="Courier New"/>
              </a:rPr>
              <a:t>triggered</a:t>
            </a:r>
            <a:endParaRPr sz="1700">
              <a:latin typeface="Courier New"/>
              <a:cs typeface="Courier New"/>
            </a:endParaRPr>
          </a:p>
          <a:p>
            <a:pPr marL="134592">
              <a:spcBef>
                <a:spcPts val="580"/>
              </a:spcBef>
            </a:pPr>
            <a:r>
              <a:rPr sz="1700" spc="-6" dirty="0">
                <a:solidFill>
                  <a:srgbClr val="3E5EBE"/>
                </a:solidFill>
                <a:latin typeface="Courier New"/>
                <a:cs typeface="Courier New"/>
              </a:rPr>
              <a:t>*/</a:t>
            </a:r>
            <a:endParaRPr sz="1700">
              <a:latin typeface="Courier New"/>
              <a:cs typeface="Courier New"/>
            </a:endParaRPr>
          </a:p>
          <a:p>
            <a:pPr marL="12696">
              <a:spcBef>
                <a:spcPts val="580"/>
              </a:spcBef>
            </a:pP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public void </a:t>
            </a:r>
            <a:r>
              <a:rPr sz="1700" spc="-6" dirty="0">
                <a:latin typeface="Courier New"/>
                <a:cs typeface="Courier New"/>
              </a:rPr>
              <a:t>processToolkit(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 </a:t>
            </a:r>
            <a:r>
              <a:rPr sz="1700" spc="-6" dirty="0">
                <a:latin typeface="Courier New"/>
                <a:cs typeface="Courier New"/>
              </a:rPr>
              <a:t>event)</a:t>
            </a:r>
            <a:r>
              <a:rPr sz="1700" spc="-80" dirty="0">
                <a:latin typeface="Courier New"/>
                <a:cs typeface="Courier New"/>
              </a:rPr>
              <a:t> </a:t>
            </a:r>
            <a:r>
              <a:rPr sz="1700" dirty="0">
                <a:latin typeface="Courier New"/>
                <a:cs typeface="Courier New"/>
              </a:rPr>
              <a:t>{</a:t>
            </a:r>
            <a:endParaRPr sz="1700">
              <a:latin typeface="Courier New"/>
              <a:cs typeface="Courier New"/>
            </a:endParaRPr>
          </a:p>
          <a:p>
            <a:pPr marL="622170">
              <a:spcBef>
                <a:spcPts val="590"/>
              </a:spcBef>
            </a:pPr>
            <a:r>
              <a:rPr sz="1700" spc="-6" dirty="0">
                <a:solidFill>
                  <a:srgbClr val="3E7E5E"/>
                </a:solidFill>
                <a:latin typeface="Courier New"/>
                <a:cs typeface="Courier New"/>
              </a:rPr>
              <a:t>// Manage the request following the MENU SELECTION event</a:t>
            </a:r>
            <a:r>
              <a:rPr sz="1700" spc="-20" dirty="0">
                <a:solidFill>
                  <a:srgbClr val="3E7E5E"/>
                </a:solidFill>
                <a:latin typeface="Courier New"/>
                <a:cs typeface="Courier New"/>
              </a:rPr>
              <a:t> </a:t>
            </a:r>
            <a:r>
              <a:rPr sz="1700" spc="-6" dirty="0">
                <a:solidFill>
                  <a:srgbClr val="3E7E5E"/>
                </a:solidFill>
                <a:latin typeface="Courier New"/>
                <a:cs typeface="Courier New"/>
              </a:rPr>
              <a:t>type</a:t>
            </a:r>
            <a:endParaRPr sz="1700">
              <a:latin typeface="Courier New"/>
              <a:cs typeface="Courier New"/>
            </a:endParaRPr>
          </a:p>
          <a:p>
            <a:pPr marL="622170">
              <a:spcBef>
                <a:spcPts val="480"/>
              </a:spcBef>
            </a:pP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if </a:t>
            </a:r>
            <a:r>
              <a:rPr sz="1700" spc="-6" dirty="0">
                <a:latin typeface="Courier New"/>
                <a:cs typeface="Courier New"/>
              </a:rPr>
              <a:t>(event </a:t>
            </a:r>
            <a:r>
              <a:rPr sz="1700" dirty="0">
                <a:latin typeface="Courier New"/>
                <a:cs typeface="Courier New"/>
              </a:rPr>
              <a:t>== </a:t>
            </a:r>
            <a:r>
              <a:rPr sz="1700" i="1" spc="-6" dirty="0">
                <a:solidFill>
                  <a:srgbClr val="0000BF"/>
                </a:solidFill>
                <a:latin typeface="Courier New"/>
                <a:cs typeface="Courier New"/>
              </a:rPr>
              <a:t>EVENT_MENU_SELECTION</a:t>
            </a:r>
            <a:r>
              <a:rPr sz="1700" spc="-6" dirty="0">
                <a:latin typeface="Courier New"/>
                <a:cs typeface="Courier New"/>
              </a:rPr>
              <a:t>)</a:t>
            </a:r>
            <a:r>
              <a:rPr sz="1700" spc="-45" dirty="0">
                <a:latin typeface="Courier New"/>
                <a:cs typeface="Courier New"/>
              </a:rPr>
              <a:t> </a:t>
            </a:r>
            <a:r>
              <a:rPr sz="1700" dirty="0">
                <a:latin typeface="Courier New"/>
                <a:cs typeface="Courier New"/>
              </a:rPr>
              <a:t>{</a:t>
            </a:r>
            <a:endParaRPr sz="1700">
              <a:latin typeface="Courier New"/>
              <a:cs typeface="Courier New"/>
            </a:endParaRPr>
          </a:p>
          <a:p>
            <a:pPr marL="622170">
              <a:spcBef>
                <a:spcPts val="580"/>
              </a:spcBef>
            </a:pPr>
            <a:r>
              <a:rPr sz="1700" spc="-6" dirty="0">
                <a:solidFill>
                  <a:srgbClr val="3E7E5E"/>
                </a:solidFill>
                <a:latin typeface="Courier New"/>
                <a:cs typeface="Courier New"/>
              </a:rPr>
              <a:t>// Get the selected</a:t>
            </a:r>
            <a:r>
              <a:rPr sz="1700" spc="-69" dirty="0">
                <a:solidFill>
                  <a:srgbClr val="3E7E5E"/>
                </a:solidFill>
                <a:latin typeface="Courier New"/>
                <a:cs typeface="Courier New"/>
              </a:rPr>
              <a:t> </a:t>
            </a:r>
            <a:r>
              <a:rPr sz="1700" spc="-6" dirty="0">
                <a:solidFill>
                  <a:srgbClr val="3E7E5E"/>
                </a:solidFill>
                <a:latin typeface="Courier New"/>
                <a:cs typeface="Courier New"/>
              </a:rPr>
              <a:t>item</a:t>
            </a:r>
            <a:endParaRPr sz="1700">
              <a:latin typeface="Courier New"/>
              <a:cs typeface="Courier New"/>
            </a:endParaRPr>
          </a:p>
          <a:p>
            <a:pPr marL="622170">
              <a:spcBef>
                <a:spcPts val="380"/>
              </a:spcBef>
            </a:pPr>
            <a:r>
              <a:rPr sz="1700" spc="-6" dirty="0">
                <a:latin typeface="Courier New"/>
                <a:cs typeface="Courier New"/>
              </a:rPr>
              <a:t>EnvelopeHandler envHdlr </a:t>
            </a:r>
            <a:r>
              <a:rPr sz="1700" dirty="0">
                <a:latin typeface="Courier New"/>
                <a:cs typeface="Courier New"/>
              </a:rPr>
              <a:t>=</a:t>
            </a:r>
            <a:r>
              <a:rPr sz="1700" spc="-85" dirty="0">
                <a:latin typeface="Courier New"/>
                <a:cs typeface="Courier New"/>
              </a:rPr>
              <a:t> </a:t>
            </a:r>
            <a:r>
              <a:rPr sz="1700" spc="-6" dirty="0">
                <a:latin typeface="Courier New"/>
                <a:cs typeface="Courier New"/>
              </a:rPr>
              <a:t>EnvelopeHandler.</a:t>
            </a:r>
            <a:r>
              <a:rPr sz="1700" i="1" spc="-6" dirty="0">
                <a:latin typeface="Courier New"/>
                <a:cs typeface="Courier New"/>
              </a:rPr>
              <a:t>getTheHandler</a:t>
            </a:r>
            <a:r>
              <a:rPr sz="1700" spc="-6" dirty="0">
                <a:latin typeface="Courier New"/>
                <a:cs typeface="Courier New"/>
              </a:rPr>
              <a:t>();</a:t>
            </a:r>
            <a:endParaRPr sz="1700">
              <a:latin typeface="Courier New"/>
              <a:cs typeface="Courier New"/>
            </a:endParaRPr>
          </a:p>
          <a:p>
            <a:pPr marL="622170">
              <a:spcBef>
                <a:spcPts val="390"/>
              </a:spcBef>
            </a:pP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 </a:t>
            </a:r>
            <a:r>
              <a:rPr sz="1700" spc="-6" dirty="0">
                <a:latin typeface="Courier New"/>
                <a:cs typeface="Courier New"/>
              </a:rPr>
              <a:t>selectedItemId </a:t>
            </a:r>
            <a:r>
              <a:rPr sz="1700" dirty="0">
                <a:latin typeface="Courier New"/>
                <a:cs typeface="Courier New"/>
              </a:rPr>
              <a:t>=</a:t>
            </a:r>
            <a:r>
              <a:rPr sz="1700" spc="-90" dirty="0">
                <a:latin typeface="Courier New"/>
                <a:cs typeface="Courier New"/>
              </a:rPr>
              <a:t> </a:t>
            </a:r>
            <a:r>
              <a:rPr sz="1700" spc="-6" dirty="0">
                <a:latin typeface="Courier New"/>
                <a:cs typeface="Courier New"/>
              </a:rPr>
              <a:t>envHdlr.getItemIdentifier();</a:t>
            </a:r>
            <a:endParaRPr sz="1700">
              <a:latin typeface="Courier New"/>
              <a:cs typeface="Courier New"/>
            </a:endParaRPr>
          </a:p>
          <a:p>
            <a:pPr marL="622170">
              <a:spcBef>
                <a:spcPts val="580"/>
              </a:spcBef>
            </a:pPr>
            <a:r>
              <a:rPr sz="1700" spc="-6" dirty="0">
                <a:solidFill>
                  <a:srgbClr val="3E7E5E"/>
                </a:solidFill>
                <a:latin typeface="Courier New"/>
                <a:cs typeface="Courier New"/>
              </a:rPr>
              <a:t>// Perform the required service following the Menu1</a:t>
            </a:r>
            <a:r>
              <a:rPr sz="1700" spc="-30" dirty="0">
                <a:solidFill>
                  <a:srgbClr val="3E7E5E"/>
                </a:solidFill>
                <a:latin typeface="Courier New"/>
                <a:cs typeface="Courier New"/>
              </a:rPr>
              <a:t> </a:t>
            </a:r>
            <a:r>
              <a:rPr sz="1700" spc="-6" dirty="0">
                <a:solidFill>
                  <a:srgbClr val="3E7E5E"/>
                </a:solidFill>
                <a:latin typeface="Courier New"/>
                <a:cs typeface="Courier New"/>
              </a:rPr>
              <a:t>selected</a:t>
            </a:r>
            <a:endParaRPr sz="1700">
              <a:latin typeface="Courier New"/>
              <a:cs typeface="Courier New"/>
            </a:endParaRPr>
          </a:p>
          <a:p>
            <a:pPr marL="622170">
              <a:spcBef>
                <a:spcPts val="580"/>
              </a:spcBef>
            </a:pPr>
            <a:r>
              <a:rPr sz="1700" spc="-6" dirty="0">
                <a:solidFill>
                  <a:srgbClr val="3E7E5E"/>
                </a:solidFill>
                <a:latin typeface="Courier New"/>
                <a:cs typeface="Courier New"/>
              </a:rPr>
              <a:t>//</a:t>
            </a:r>
            <a:r>
              <a:rPr sz="1700" spc="-100" dirty="0">
                <a:solidFill>
                  <a:srgbClr val="3E7E5E"/>
                </a:solidFill>
                <a:latin typeface="Courier New"/>
                <a:cs typeface="Courier New"/>
              </a:rPr>
              <a:t> </a:t>
            </a:r>
            <a:r>
              <a:rPr sz="1700" spc="-6" dirty="0">
                <a:solidFill>
                  <a:srgbClr val="3E7E5E"/>
                </a:solidFill>
                <a:latin typeface="Courier New"/>
                <a:cs typeface="Courier New"/>
              </a:rPr>
              <a:t>item</a:t>
            </a:r>
            <a:endParaRPr sz="1700">
              <a:latin typeface="Courier New"/>
              <a:cs typeface="Courier New"/>
            </a:endParaRPr>
          </a:p>
          <a:p>
            <a:pPr marL="1231644" marR="3540660" indent="-609474">
              <a:lnSpc>
                <a:spcPct val="115100"/>
              </a:lnSpc>
              <a:spcBef>
                <a:spcPts val="90"/>
              </a:spcBef>
            </a:pP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if </a:t>
            </a:r>
            <a:r>
              <a:rPr sz="1700" spc="-6" dirty="0">
                <a:latin typeface="Courier New"/>
                <a:cs typeface="Courier New"/>
              </a:rPr>
              <a:t>(selectedItemId </a:t>
            </a:r>
            <a:r>
              <a:rPr sz="1700" dirty="0">
                <a:latin typeface="Courier New"/>
                <a:cs typeface="Courier New"/>
              </a:rPr>
              <a:t>== </a:t>
            </a:r>
            <a:r>
              <a:rPr sz="1700" spc="-6" dirty="0">
                <a:solidFill>
                  <a:srgbClr val="0000BF"/>
                </a:solidFill>
                <a:latin typeface="Courier New"/>
                <a:cs typeface="Courier New"/>
              </a:rPr>
              <a:t>idMenu1</a:t>
            </a:r>
            <a:r>
              <a:rPr sz="1700" spc="-6" dirty="0">
                <a:latin typeface="Courier New"/>
                <a:cs typeface="Courier New"/>
              </a:rPr>
              <a:t>) </a:t>
            </a:r>
            <a:r>
              <a:rPr sz="1700" dirty="0">
                <a:latin typeface="Courier New"/>
                <a:cs typeface="Courier New"/>
              </a:rPr>
              <a:t>{  </a:t>
            </a:r>
            <a:r>
              <a:rPr sz="1700" spc="-6" dirty="0">
                <a:latin typeface="Courier New"/>
                <a:cs typeface="Courier New"/>
              </a:rPr>
              <a:t>menu1Action();</a:t>
            </a:r>
            <a:endParaRPr sz="1700">
              <a:latin typeface="Courier New"/>
              <a:cs typeface="Courier New"/>
            </a:endParaRPr>
          </a:p>
          <a:p>
            <a:pPr marL="622170">
              <a:spcBef>
                <a:spcPts val="380"/>
              </a:spcBef>
            </a:pPr>
            <a:r>
              <a:rPr sz="1700" dirty="0">
                <a:latin typeface="Courier New"/>
                <a:cs typeface="Courier New"/>
              </a:rPr>
              <a:t>}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136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4"/>
            <a:ext cx="9418319" cy="1020339"/>
          </a:xfrm>
          <a:prstGeom prst="rect">
            <a:avLst/>
          </a:prstGeom>
        </p:spPr>
        <p:txBody>
          <a:bodyPr vert="horz" wrap="square" lIns="0" tIns="271724" rIns="0" bIns="0" rtlCol="0">
            <a:spAutoFit/>
          </a:bodyPr>
          <a:lstStyle/>
          <a:p>
            <a:pPr marL="4411066"/>
            <a:r>
              <a:rPr spc="-6" dirty="0"/>
              <a:t>SIM </a:t>
            </a:r>
            <a:r>
              <a:rPr spc="-75" dirty="0"/>
              <a:t>Toolkit</a:t>
            </a:r>
            <a:r>
              <a:rPr spc="-155" dirty="0"/>
              <a:t> </a:t>
            </a:r>
            <a:r>
              <a:rPr spc="-6" dirty="0"/>
              <a:t>applet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492762" y="1741172"/>
            <a:ext cx="9098279" cy="43031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private byte </a:t>
            </a:r>
            <a:r>
              <a:rPr sz="1700" spc="-6" dirty="0">
                <a:latin typeface="Courier New"/>
                <a:cs typeface="Courier New"/>
              </a:rPr>
              <a:t>[]</a:t>
            </a:r>
            <a:r>
              <a:rPr sz="1700" spc="-85" dirty="0">
                <a:latin typeface="Courier New"/>
                <a:cs typeface="Courier New"/>
              </a:rPr>
              <a:t> </a:t>
            </a:r>
            <a:r>
              <a:rPr sz="1700" spc="-6" dirty="0">
                <a:solidFill>
                  <a:srgbClr val="0000BF"/>
                </a:solidFill>
                <a:latin typeface="Courier New"/>
                <a:cs typeface="Courier New"/>
              </a:rPr>
              <a:t>helloWorld</a:t>
            </a:r>
            <a:r>
              <a:rPr sz="1700" spc="-6" dirty="0">
                <a:latin typeface="Courier New"/>
                <a:cs typeface="Courier New"/>
              </a:rPr>
              <a:t>;</a:t>
            </a:r>
            <a:endParaRPr sz="1700">
              <a:latin typeface="Courier New"/>
              <a:cs typeface="Courier New"/>
            </a:endParaRPr>
          </a:p>
          <a:p>
            <a:pPr marL="12696">
              <a:spcBef>
                <a:spcPts val="590"/>
              </a:spcBef>
            </a:pP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private void </a:t>
            </a:r>
            <a:r>
              <a:rPr sz="1700" spc="-6" dirty="0">
                <a:latin typeface="Courier New"/>
                <a:cs typeface="Courier New"/>
              </a:rPr>
              <a:t>menu1Action()</a:t>
            </a:r>
            <a:r>
              <a:rPr sz="1700" spc="-85" dirty="0">
                <a:latin typeface="Courier New"/>
                <a:cs typeface="Courier New"/>
              </a:rPr>
              <a:t> </a:t>
            </a:r>
            <a:r>
              <a:rPr sz="1700" dirty="0">
                <a:latin typeface="Courier New"/>
                <a:cs typeface="Courier New"/>
              </a:rPr>
              <a:t>{</a:t>
            </a:r>
            <a:endParaRPr sz="1700">
              <a:latin typeface="Courier New"/>
              <a:cs typeface="Courier New"/>
            </a:endParaRPr>
          </a:p>
          <a:p>
            <a:pPr marL="12696">
              <a:spcBef>
                <a:spcPts val="580"/>
              </a:spcBef>
            </a:pPr>
            <a:r>
              <a:rPr sz="1700" spc="-6" dirty="0">
                <a:solidFill>
                  <a:srgbClr val="3E7E5E"/>
                </a:solidFill>
                <a:latin typeface="Courier New"/>
                <a:cs typeface="Courier New"/>
              </a:rPr>
              <a:t>// Get the received</a:t>
            </a:r>
            <a:r>
              <a:rPr sz="1700" spc="-69" dirty="0">
                <a:solidFill>
                  <a:srgbClr val="3E7E5E"/>
                </a:solidFill>
                <a:latin typeface="Courier New"/>
                <a:cs typeface="Courier New"/>
              </a:rPr>
              <a:t> </a:t>
            </a:r>
            <a:r>
              <a:rPr sz="1700" spc="-6" dirty="0">
                <a:solidFill>
                  <a:srgbClr val="3E7E5E"/>
                </a:solidFill>
                <a:latin typeface="Courier New"/>
                <a:cs typeface="Courier New"/>
              </a:rPr>
              <a:t>envelope</a:t>
            </a:r>
            <a:endParaRPr sz="1700">
              <a:latin typeface="Courier New"/>
              <a:cs typeface="Courier New"/>
            </a:endParaRPr>
          </a:p>
          <a:p>
            <a:pPr marL="377747" marR="832313" indent="-365684">
              <a:lnSpc>
                <a:spcPct val="125000"/>
              </a:lnSpc>
            </a:pPr>
            <a:r>
              <a:rPr sz="1700" spc="-6" dirty="0">
                <a:latin typeface="Courier New"/>
                <a:cs typeface="Courier New"/>
              </a:rPr>
              <a:t>ProactiveHandler proHdlr </a:t>
            </a:r>
            <a:r>
              <a:rPr sz="1700" dirty="0">
                <a:latin typeface="Courier New"/>
                <a:cs typeface="Courier New"/>
              </a:rPr>
              <a:t>= </a:t>
            </a:r>
            <a:r>
              <a:rPr sz="1700" spc="-6" dirty="0">
                <a:latin typeface="Courier New"/>
                <a:cs typeface="Courier New"/>
              </a:rPr>
              <a:t>ProactiveHandler.</a:t>
            </a:r>
            <a:r>
              <a:rPr sz="1700" i="1" spc="-6" dirty="0">
                <a:latin typeface="Courier New"/>
                <a:cs typeface="Courier New"/>
              </a:rPr>
              <a:t>getTheHandler</a:t>
            </a:r>
            <a:r>
              <a:rPr sz="1700" spc="-6" dirty="0">
                <a:latin typeface="Courier New"/>
                <a:cs typeface="Courier New"/>
              </a:rPr>
              <a:t>();  </a:t>
            </a:r>
            <a:r>
              <a:rPr sz="1700" spc="-6" dirty="0">
                <a:solidFill>
                  <a:srgbClr val="0000BF"/>
                </a:solidFill>
                <a:latin typeface="Courier New"/>
                <a:cs typeface="Courier New"/>
              </a:rPr>
              <a:t>helloWorld </a:t>
            </a:r>
            <a:r>
              <a:rPr sz="1700" dirty="0">
                <a:latin typeface="Courier New"/>
                <a:cs typeface="Courier New"/>
              </a:rPr>
              <a:t>= 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new</a:t>
            </a:r>
            <a:r>
              <a:rPr sz="1700" b="1" spc="-65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</a:t>
            </a:r>
            <a:r>
              <a:rPr sz="1700" spc="-6" dirty="0">
                <a:latin typeface="Courier New"/>
                <a:cs typeface="Courier New"/>
              </a:rPr>
              <a:t>[]{(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</a:t>
            </a:r>
            <a:r>
              <a:rPr sz="1700" spc="-6" dirty="0">
                <a:latin typeface="Courier New"/>
                <a:cs typeface="Courier New"/>
              </a:rPr>
              <a:t>)</a:t>
            </a:r>
            <a:r>
              <a:rPr sz="1700" spc="-6" dirty="0">
                <a:solidFill>
                  <a:srgbClr val="2900FF"/>
                </a:solidFill>
                <a:latin typeface="Courier New"/>
                <a:cs typeface="Courier New"/>
              </a:rPr>
              <a:t>'H'</a:t>
            </a:r>
            <a:r>
              <a:rPr sz="1700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</a:t>
            </a:r>
            <a:r>
              <a:rPr sz="1700" spc="-6" dirty="0">
                <a:latin typeface="Courier New"/>
                <a:cs typeface="Courier New"/>
              </a:rPr>
              <a:t>)</a:t>
            </a:r>
            <a:r>
              <a:rPr sz="1700" spc="-6" dirty="0">
                <a:solidFill>
                  <a:srgbClr val="2900FF"/>
                </a:solidFill>
                <a:latin typeface="Courier New"/>
                <a:cs typeface="Courier New"/>
              </a:rPr>
              <a:t>'e'</a:t>
            </a:r>
            <a:r>
              <a:rPr sz="1700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</a:t>
            </a:r>
            <a:r>
              <a:rPr sz="1700" spc="-6" dirty="0">
                <a:latin typeface="Courier New"/>
                <a:cs typeface="Courier New"/>
              </a:rPr>
              <a:t>)</a:t>
            </a:r>
            <a:r>
              <a:rPr sz="1700" spc="-6" dirty="0">
                <a:solidFill>
                  <a:srgbClr val="2900FF"/>
                </a:solidFill>
                <a:latin typeface="Courier New"/>
                <a:cs typeface="Courier New"/>
              </a:rPr>
              <a:t>'l'</a:t>
            </a:r>
            <a:r>
              <a:rPr sz="1700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</a:t>
            </a:r>
            <a:r>
              <a:rPr sz="1700" spc="-6" dirty="0">
                <a:latin typeface="Courier New"/>
                <a:cs typeface="Courier New"/>
              </a:rPr>
              <a:t>)</a:t>
            </a:r>
            <a:r>
              <a:rPr sz="1700" spc="-6" dirty="0">
                <a:solidFill>
                  <a:srgbClr val="2900FF"/>
                </a:solidFill>
                <a:latin typeface="Courier New"/>
                <a:cs typeface="Courier New"/>
              </a:rPr>
              <a:t>'l'</a:t>
            </a:r>
            <a:r>
              <a:rPr sz="1700" spc="-6" dirty="0">
                <a:latin typeface="Courier New"/>
                <a:cs typeface="Courier New"/>
              </a:rPr>
              <a:t>,</a:t>
            </a:r>
            <a:endParaRPr sz="1700">
              <a:latin typeface="Courier New"/>
              <a:cs typeface="Courier New"/>
            </a:endParaRPr>
          </a:p>
          <a:p>
            <a:pPr marL="352352">
              <a:lnSpc>
                <a:spcPts val="1700"/>
              </a:lnSpc>
            </a:pPr>
            <a:r>
              <a:rPr sz="1700" spc="-6" dirty="0">
                <a:latin typeface="Courier New"/>
                <a:cs typeface="Courier New"/>
              </a:rPr>
              <a:t>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</a:t>
            </a:r>
            <a:r>
              <a:rPr sz="1700" spc="-6" dirty="0">
                <a:latin typeface="Courier New"/>
                <a:cs typeface="Courier New"/>
              </a:rPr>
              <a:t>)</a:t>
            </a:r>
            <a:r>
              <a:rPr sz="1700" spc="-6" dirty="0">
                <a:solidFill>
                  <a:srgbClr val="2900FF"/>
                </a:solidFill>
                <a:latin typeface="Courier New"/>
                <a:cs typeface="Courier New"/>
              </a:rPr>
              <a:t>'o'</a:t>
            </a:r>
            <a:r>
              <a:rPr sz="1700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</a:t>
            </a:r>
            <a:r>
              <a:rPr sz="1700" spc="-6" dirty="0">
                <a:latin typeface="Courier New"/>
                <a:cs typeface="Courier New"/>
              </a:rPr>
              <a:t>)</a:t>
            </a:r>
            <a:r>
              <a:rPr sz="1700" spc="-6" dirty="0">
                <a:solidFill>
                  <a:srgbClr val="2900FF"/>
                </a:solidFill>
                <a:latin typeface="Courier New"/>
                <a:cs typeface="Courier New"/>
              </a:rPr>
              <a:t>'</a:t>
            </a:r>
            <a:r>
              <a:rPr sz="1700" spc="-80" dirty="0">
                <a:solidFill>
                  <a:srgbClr val="2900FF"/>
                </a:solidFill>
                <a:latin typeface="Courier New"/>
                <a:cs typeface="Courier New"/>
              </a:rPr>
              <a:t> </a:t>
            </a:r>
            <a:r>
              <a:rPr sz="1700" spc="-6" dirty="0">
                <a:solidFill>
                  <a:srgbClr val="2900FF"/>
                </a:solidFill>
                <a:latin typeface="Courier New"/>
                <a:cs typeface="Courier New"/>
              </a:rPr>
              <a:t>'</a:t>
            </a:r>
            <a:r>
              <a:rPr sz="1700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</a:t>
            </a:r>
            <a:r>
              <a:rPr sz="1700" spc="-6" dirty="0">
                <a:latin typeface="Courier New"/>
                <a:cs typeface="Courier New"/>
              </a:rPr>
              <a:t>)</a:t>
            </a:r>
            <a:r>
              <a:rPr sz="1700" spc="-6" dirty="0">
                <a:solidFill>
                  <a:srgbClr val="2900FF"/>
                </a:solidFill>
                <a:latin typeface="Courier New"/>
                <a:cs typeface="Courier New"/>
              </a:rPr>
              <a:t>'w'</a:t>
            </a:r>
            <a:r>
              <a:rPr sz="1700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</a:t>
            </a:r>
            <a:r>
              <a:rPr sz="1700" spc="-6" dirty="0">
                <a:latin typeface="Courier New"/>
                <a:cs typeface="Courier New"/>
              </a:rPr>
              <a:t>)</a:t>
            </a:r>
            <a:r>
              <a:rPr sz="1700" spc="-6" dirty="0">
                <a:solidFill>
                  <a:srgbClr val="2900FF"/>
                </a:solidFill>
                <a:latin typeface="Courier New"/>
                <a:cs typeface="Courier New"/>
              </a:rPr>
              <a:t>'o'</a:t>
            </a:r>
            <a:r>
              <a:rPr sz="1700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</a:t>
            </a:r>
            <a:r>
              <a:rPr sz="1700" spc="-6" dirty="0">
                <a:latin typeface="Courier New"/>
                <a:cs typeface="Courier New"/>
              </a:rPr>
              <a:t>)</a:t>
            </a:r>
            <a:r>
              <a:rPr sz="1700" spc="-6" dirty="0">
                <a:solidFill>
                  <a:srgbClr val="2900FF"/>
                </a:solidFill>
                <a:latin typeface="Courier New"/>
                <a:cs typeface="Courier New"/>
              </a:rPr>
              <a:t>'r'</a:t>
            </a:r>
            <a:r>
              <a:rPr sz="1700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</a:t>
            </a:r>
            <a:r>
              <a:rPr sz="1700" spc="-6" dirty="0">
                <a:latin typeface="Courier New"/>
                <a:cs typeface="Courier New"/>
              </a:rPr>
              <a:t>)</a:t>
            </a:r>
            <a:r>
              <a:rPr sz="1700" spc="-6" dirty="0">
                <a:solidFill>
                  <a:srgbClr val="2900FF"/>
                </a:solidFill>
                <a:latin typeface="Courier New"/>
                <a:cs typeface="Courier New"/>
              </a:rPr>
              <a:t>'l'</a:t>
            </a:r>
            <a:r>
              <a:rPr sz="1700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</a:t>
            </a:r>
            <a:r>
              <a:rPr sz="1700" spc="-6" dirty="0">
                <a:latin typeface="Courier New"/>
                <a:cs typeface="Courier New"/>
              </a:rPr>
              <a:t>)</a:t>
            </a:r>
            <a:r>
              <a:rPr sz="1700" spc="-6" dirty="0">
                <a:solidFill>
                  <a:srgbClr val="2900FF"/>
                </a:solidFill>
                <a:latin typeface="Courier New"/>
                <a:cs typeface="Courier New"/>
              </a:rPr>
              <a:t>'d'</a:t>
            </a:r>
            <a:r>
              <a:rPr sz="1700" spc="-6" dirty="0">
                <a:latin typeface="Courier New"/>
                <a:cs typeface="Courier New"/>
              </a:rPr>
              <a:t>};</a:t>
            </a:r>
            <a:endParaRPr sz="1700">
              <a:latin typeface="Courier New"/>
              <a:cs typeface="Courier New"/>
            </a:endParaRPr>
          </a:p>
          <a:p>
            <a:pPr marL="377747">
              <a:spcBef>
                <a:spcPts val="590"/>
              </a:spcBef>
            </a:pPr>
            <a:r>
              <a:rPr sz="1700" spc="-6" dirty="0">
                <a:solidFill>
                  <a:srgbClr val="3E7E5E"/>
                </a:solidFill>
                <a:latin typeface="Courier New"/>
                <a:cs typeface="Courier New"/>
              </a:rPr>
              <a:t>// Initialize the display text</a:t>
            </a:r>
            <a:r>
              <a:rPr sz="1700" spc="-60" dirty="0">
                <a:solidFill>
                  <a:srgbClr val="3E7E5E"/>
                </a:solidFill>
                <a:latin typeface="Courier New"/>
                <a:cs typeface="Courier New"/>
              </a:rPr>
              <a:t> </a:t>
            </a:r>
            <a:r>
              <a:rPr sz="1700" spc="-6" dirty="0">
                <a:solidFill>
                  <a:srgbClr val="3E7E5E"/>
                </a:solidFill>
                <a:latin typeface="Courier New"/>
                <a:cs typeface="Courier New"/>
              </a:rPr>
              <a:t>command</a:t>
            </a:r>
            <a:endParaRPr sz="1700">
              <a:latin typeface="Courier New"/>
              <a:cs typeface="Courier New"/>
            </a:endParaRPr>
          </a:p>
          <a:p>
            <a:pPr marL="352352" marR="833581" indent="25395">
              <a:lnSpc>
                <a:spcPts val="1700"/>
              </a:lnSpc>
              <a:spcBef>
                <a:spcPts val="720"/>
              </a:spcBef>
            </a:pPr>
            <a:r>
              <a:rPr sz="1700" spc="-6" dirty="0">
                <a:latin typeface="Courier New"/>
                <a:cs typeface="Courier New"/>
              </a:rPr>
              <a:t>proHdlr.initDisplayText((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</a:t>
            </a:r>
            <a:r>
              <a:rPr sz="1700" spc="-6" dirty="0">
                <a:latin typeface="Courier New"/>
                <a:cs typeface="Courier New"/>
              </a:rPr>
              <a:t>) 0x00, </a:t>
            </a:r>
            <a:r>
              <a:rPr sz="1700" i="1" spc="-6" dirty="0">
                <a:solidFill>
                  <a:srgbClr val="0000BF"/>
                </a:solidFill>
                <a:latin typeface="Courier New"/>
                <a:cs typeface="Courier New"/>
              </a:rPr>
              <a:t>DCS_8_BIT_DATA</a:t>
            </a:r>
            <a:r>
              <a:rPr sz="1700" spc="-6" dirty="0">
                <a:latin typeface="Courier New"/>
                <a:cs typeface="Courier New"/>
              </a:rPr>
              <a:t>, </a:t>
            </a:r>
            <a:r>
              <a:rPr sz="1700" spc="-6" dirty="0">
                <a:solidFill>
                  <a:srgbClr val="0000BF"/>
                </a:solidFill>
                <a:latin typeface="Courier New"/>
                <a:cs typeface="Courier New"/>
              </a:rPr>
              <a:t>helloWorld</a:t>
            </a:r>
            <a:r>
              <a:rPr sz="1700" spc="-6" dirty="0">
                <a:latin typeface="Courier New"/>
                <a:cs typeface="Courier New"/>
              </a:rPr>
              <a:t>,  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short</a:t>
            </a:r>
            <a:r>
              <a:rPr sz="1700" spc="-6" dirty="0">
                <a:latin typeface="Courier New"/>
                <a:cs typeface="Courier New"/>
              </a:rPr>
              <a:t>) 0, 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short</a:t>
            </a:r>
            <a:r>
              <a:rPr sz="1700" spc="-6" dirty="0">
                <a:latin typeface="Courier New"/>
                <a:cs typeface="Courier New"/>
              </a:rPr>
              <a:t>)</a:t>
            </a:r>
            <a:r>
              <a:rPr sz="1700" spc="-40" dirty="0">
                <a:latin typeface="Courier New"/>
                <a:cs typeface="Courier New"/>
              </a:rPr>
              <a:t> </a:t>
            </a:r>
            <a:r>
              <a:rPr sz="1700" spc="-6" dirty="0">
                <a:latin typeface="Courier New"/>
                <a:cs typeface="Courier New"/>
              </a:rPr>
              <a:t>(</a:t>
            </a:r>
            <a:r>
              <a:rPr sz="1700" spc="-6" dirty="0">
                <a:solidFill>
                  <a:srgbClr val="0000BF"/>
                </a:solidFill>
                <a:latin typeface="Courier New"/>
                <a:cs typeface="Courier New"/>
              </a:rPr>
              <a:t>helloWorld</a:t>
            </a:r>
            <a:r>
              <a:rPr sz="1700" spc="-6" dirty="0">
                <a:latin typeface="Courier New"/>
                <a:cs typeface="Courier New"/>
              </a:rPr>
              <a:t>.</a:t>
            </a:r>
            <a:r>
              <a:rPr sz="1700" spc="-6" dirty="0">
                <a:solidFill>
                  <a:srgbClr val="0000BF"/>
                </a:solidFill>
                <a:latin typeface="Courier New"/>
                <a:cs typeface="Courier New"/>
              </a:rPr>
              <a:t>length</a:t>
            </a:r>
            <a:r>
              <a:rPr sz="1700" spc="-6" dirty="0">
                <a:latin typeface="Courier New"/>
                <a:cs typeface="Courier New"/>
              </a:rPr>
              <a:t>));</a:t>
            </a:r>
            <a:endParaRPr sz="1700">
              <a:latin typeface="Courier New"/>
              <a:cs typeface="Courier New"/>
            </a:endParaRPr>
          </a:p>
          <a:p>
            <a:pPr marL="377747">
              <a:spcBef>
                <a:spcPts val="459"/>
              </a:spcBef>
            </a:pPr>
            <a:r>
              <a:rPr sz="1700" spc="-6" dirty="0">
                <a:latin typeface="Courier New"/>
                <a:cs typeface="Courier New"/>
              </a:rPr>
              <a:t>proHdlr.send();</a:t>
            </a:r>
            <a:endParaRPr sz="1700">
              <a:latin typeface="Courier New"/>
              <a:cs typeface="Courier New"/>
            </a:endParaRPr>
          </a:p>
          <a:p>
            <a:pPr marL="377747">
              <a:spcBef>
                <a:spcPts val="480"/>
              </a:spcBef>
            </a:pP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return</a:t>
            </a:r>
            <a:r>
              <a:rPr sz="1700" spc="-6" dirty="0">
                <a:latin typeface="Courier New"/>
                <a:cs typeface="Courier New"/>
              </a:rPr>
              <a:t>;</a:t>
            </a:r>
            <a:endParaRPr sz="1700">
              <a:latin typeface="Courier New"/>
              <a:cs typeface="Courier New"/>
            </a:endParaRPr>
          </a:p>
          <a:p>
            <a:pPr marL="12696">
              <a:spcBef>
                <a:spcPts val="590"/>
              </a:spcBef>
            </a:pPr>
            <a:r>
              <a:rPr sz="1700" dirty="0">
                <a:latin typeface="Courier New"/>
                <a:cs typeface="Courier New"/>
              </a:rPr>
              <a:t>}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137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3"/>
            <a:ext cx="9418319" cy="1019057"/>
          </a:xfrm>
          <a:prstGeom prst="rect">
            <a:avLst/>
          </a:prstGeom>
        </p:spPr>
        <p:txBody>
          <a:bodyPr vert="horz" wrap="square" lIns="0" tIns="270454" rIns="0" bIns="0" rtlCol="0">
            <a:spAutoFit/>
          </a:bodyPr>
          <a:lstStyle/>
          <a:p>
            <a:pPr marL="5572875"/>
            <a:r>
              <a:rPr spc="-6" dirty="0"/>
              <a:t>Running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138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189989" y="1983741"/>
            <a:ext cx="3171190" cy="20053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15000" y="3173729"/>
            <a:ext cx="3213100" cy="1943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4"/>
            <a:ext cx="9418319" cy="1020339"/>
          </a:xfrm>
          <a:prstGeom prst="rect">
            <a:avLst/>
          </a:prstGeom>
        </p:spPr>
        <p:txBody>
          <a:bodyPr vert="horz" wrap="square" lIns="0" tIns="271724" rIns="0" bIns="0" rtlCol="0">
            <a:spAutoFit/>
          </a:bodyPr>
          <a:lstStyle/>
          <a:p>
            <a:pPr marL="4732308"/>
            <a:r>
              <a:rPr spc="-6" dirty="0"/>
              <a:t>Documentation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139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1492" y="1734821"/>
            <a:ext cx="4486275" cy="9823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6638" indent="-333941">
              <a:buChar char="•"/>
              <a:tabLst>
                <a:tab pos="346004" algn="l"/>
                <a:tab pos="346638" algn="l"/>
              </a:tabLst>
            </a:pPr>
            <a:r>
              <a:rPr sz="3200" spc="-6" dirty="0">
                <a:latin typeface="Arial"/>
                <a:cs typeface="Arial"/>
              </a:rPr>
              <a:t>More </a:t>
            </a:r>
            <a:r>
              <a:rPr sz="3200" spc="-10" dirty="0">
                <a:latin typeface="Arial"/>
                <a:cs typeface="Arial"/>
              </a:rPr>
              <a:t>documentation</a:t>
            </a:r>
            <a:r>
              <a:rPr sz="3200" spc="-50" dirty="0">
                <a:latin typeface="Arial"/>
                <a:cs typeface="Arial"/>
              </a:rPr>
              <a:t> </a:t>
            </a:r>
            <a:r>
              <a:rPr sz="3200" spc="-6" dirty="0">
                <a:latin typeface="Arial"/>
                <a:cs typeface="Arial"/>
              </a:rPr>
              <a:t>in</a:t>
            </a:r>
            <a:endParaRPr sz="3200" dirty="0">
              <a:latin typeface="Arial"/>
              <a:cs typeface="Arial"/>
            </a:endParaRPr>
          </a:p>
          <a:p>
            <a:pPr marL="469802">
              <a:spcBef>
                <a:spcPts val="459"/>
              </a:spcBef>
            </a:pPr>
            <a:r>
              <a:rPr sz="4200" baseline="2976" dirty="0">
                <a:latin typeface="Arial"/>
                <a:cs typeface="Arial"/>
              </a:rPr>
              <a:t>– </a:t>
            </a:r>
            <a:r>
              <a:rPr sz="2800" spc="-6" dirty="0">
                <a:latin typeface="Arial"/>
                <a:cs typeface="Arial"/>
              </a:rPr>
              <a:t>3gpp</a:t>
            </a:r>
            <a:r>
              <a:rPr sz="2800" spc="-245" dirty="0">
                <a:latin typeface="Arial"/>
                <a:cs typeface="Arial"/>
              </a:rPr>
              <a:t> </a:t>
            </a:r>
            <a:r>
              <a:rPr sz="2800" spc="-6" dirty="0">
                <a:latin typeface="Arial"/>
                <a:cs typeface="Arial"/>
              </a:rPr>
              <a:t>43019-560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1"/>
            <a:ext cx="9418319" cy="1013931"/>
          </a:xfrm>
          <a:prstGeom prst="rect">
            <a:avLst/>
          </a:prstGeom>
        </p:spPr>
        <p:txBody>
          <a:bodyPr vert="horz" wrap="square" lIns="0" tIns="265375" rIns="0" bIns="0" rtlCol="0">
            <a:spAutoFit/>
          </a:bodyPr>
          <a:lstStyle/>
          <a:p>
            <a:pPr marL="5242743"/>
            <a:r>
              <a:rPr spc="-6" dirty="0"/>
              <a:t>Introduction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idx="1"/>
          </p:nvPr>
        </p:nvSpPr>
        <p:spPr>
          <a:xfrm>
            <a:off x="622300" y="1797050"/>
            <a:ext cx="9098279" cy="3643086"/>
          </a:xfrm>
          <a:prstGeom prst="rect">
            <a:avLst/>
          </a:prstGeom>
        </p:spPr>
        <p:txBody>
          <a:bodyPr vert="horz" wrap="square" lIns="0" tIns="512922" rIns="0" bIns="0" rtlCol="0">
            <a:spAutoFit/>
          </a:bodyPr>
          <a:lstStyle/>
          <a:p>
            <a:pPr marL="874849" marR="1364331">
              <a:lnSpc>
                <a:spcPct val="126499"/>
              </a:lnSpc>
            </a:pPr>
            <a:r>
              <a:rPr spc="-6" dirty="0"/>
              <a:t>An introduction </a:t>
            </a:r>
            <a:r>
              <a:rPr dirty="0"/>
              <a:t>to </a:t>
            </a:r>
            <a:r>
              <a:rPr spc="-6" dirty="0"/>
              <a:t>the ISO7816 standard  </a:t>
            </a:r>
            <a:endParaRPr lang="en-US" spc="-6" dirty="0" smtClean="0"/>
          </a:p>
          <a:p>
            <a:pPr marL="874849" marR="1364331">
              <a:lnSpc>
                <a:spcPct val="126499"/>
              </a:lnSpc>
            </a:pPr>
            <a:r>
              <a:rPr spc="-6" dirty="0" smtClean="0"/>
              <a:t>What </a:t>
            </a:r>
            <a:r>
              <a:rPr spc="-6" dirty="0"/>
              <a:t>is an</a:t>
            </a:r>
            <a:r>
              <a:rPr spc="-215" dirty="0"/>
              <a:t> </a:t>
            </a:r>
            <a:r>
              <a:rPr spc="-10" dirty="0"/>
              <a:t>APDU</a:t>
            </a:r>
          </a:p>
          <a:p>
            <a:pPr marL="874849" marR="5078">
              <a:lnSpc>
                <a:spcPts val="3110"/>
              </a:lnSpc>
              <a:spcBef>
                <a:spcPts val="1189"/>
              </a:spcBef>
            </a:pPr>
            <a:r>
              <a:rPr spc="-6" dirty="0"/>
              <a:t>How </a:t>
            </a:r>
            <a:r>
              <a:rPr dirty="0"/>
              <a:t>to exchange </a:t>
            </a:r>
            <a:r>
              <a:rPr spc="-6" dirty="0"/>
              <a:t>data between the </a:t>
            </a:r>
            <a:r>
              <a:rPr spc="-10" dirty="0"/>
              <a:t>CAD </a:t>
            </a:r>
            <a:r>
              <a:rPr spc="-6" dirty="0"/>
              <a:t>and the  smart</a:t>
            </a:r>
            <a:r>
              <a:rPr spc="-75" dirty="0"/>
              <a:t> </a:t>
            </a:r>
            <a:r>
              <a:rPr dirty="0"/>
              <a:t>card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14</a:t>
            </a:fld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442" y="1873252"/>
            <a:ext cx="170815" cy="220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400" spc="295" dirty="0">
                <a:latin typeface="Calibri"/>
                <a:cs typeface="Calibri"/>
              </a:rPr>
              <a:t>●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91" y="1731010"/>
            <a:ext cx="4321175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3200" spc="-6" dirty="0">
                <a:latin typeface="Arial"/>
                <a:cs typeface="Arial"/>
              </a:rPr>
              <a:t>In </a:t>
            </a:r>
            <a:r>
              <a:rPr sz="3200" spc="-10" dirty="0">
                <a:latin typeface="Arial"/>
                <a:cs typeface="Arial"/>
              </a:rPr>
              <a:t>this </a:t>
            </a:r>
            <a:r>
              <a:rPr sz="3200" spc="-30" dirty="0">
                <a:latin typeface="Arial"/>
                <a:cs typeface="Arial"/>
              </a:rPr>
              <a:t>chapter, </a:t>
            </a:r>
            <a:r>
              <a:rPr sz="3200" spc="-6" dirty="0">
                <a:latin typeface="Arial"/>
                <a:cs typeface="Arial"/>
              </a:rPr>
              <a:t>we'll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-6" dirty="0">
                <a:latin typeface="Arial"/>
                <a:cs typeface="Arial"/>
              </a:rPr>
              <a:t>see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3"/>
            <a:ext cx="9418319" cy="1012649"/>
          </a:xfrm>
          <a:prstGeom prst="rect">
            <a:avLst/>
          </a:prstGeom>
        </p:spPr>
        <p:txBody>
          <a:bodyPr vert="horz" wrap="square" lIns="0" tIns="264106" rIns="0" bIns="0" rtlCol="0">
            <a:spAutoFit/>
          </a:bodyPr>
          <a:lstStyle/>
          <a:p>
            <a:pPr marL="5320197"/>
            <a:r>
              <a:rPr spc="-6" dirty="0"/>
              <a:t>Conclusion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idx="1"/>
          </p:nvPr>
        </p:nvSpPr>
        <p:spPr>
          <a:xfrm>
            <a:off x="492762" y="1741171"/>
            <a:ext cx="9098279" cy="3746383"/>
          </a:xfrm>
          <a:prstGeom prst="rect">
            <a:avLst/>
          </a:prstGeom>
        </p:spPr>
        <p:txBody>
          <a:bodyPr vert="horz" wrap="square" lIns="0" tIns="665595" rIns="0" bIns="0" rtlCol="0">
            <a:spAutoFit/>
          </a:bodyPr>
          <a:lstStyle/>
          <a:p>
            <a:pPr marL="874849" marR="353622">
              <a:lnSpc>
                <a:spcPts val="3110"/>
              </a:lnSpc>
            </a:pPr>
            <a:r>
              <a:rPr spc="-6" dirty="0"/>
              <a:t>The standards driving the smart </a:t>
            </a:r>
            <a:r>
              <a:rPr dirty="0"/>
              <a:t>cards </a:t>
            </a:r>
            <a:r>
              <a:rPr spc="-6" dirty="0"/>
              <a:t>for mobile  telephony</a:t>
            </a:r>
          </a:p>
          <a:p>
            <a:pPr marL="874849">
              <a:spcBef>
                <a:spcPts val="825"/>
              </a:spcBef>
            </a:pPr>
            <a:r>
              <a:rPr spc="-6" dirty="0"/>
              <a:t>What is the SIM</a:t>
            </a:r>
            <a:r>
              <a:rPr spc="-90" dirty="0"/>
              <a:t> </a:t>
            </a:r>
            <a:r>
              <a:rPr spc="-50" dirty="0"/>
              <a:t>Toolkit</a:t>
            </a:r>
          </a:p>
          <a:p>
            <a:pPr marL="874849">
              <a:spcBef>
                <a:spcPts val="880"/>
              </a:spcBef>
            </a:pPr>
            <a:r>
              <a:rPr spc="-6" dirty="0"/>
              <a:t>How Java Card handles the SIM</a:t>
            </a:r>
            <a:r>
              <a:rPr spc="-20" dirty="0"/>
              <a:t> </a:t>
            </a:r>
            <a:r>
              <a:rPr spc="-6" dirty="0"/>
              <a:t>toolkit</a:t>
            </a:r>
          </a:p>
          <a:p>
            <a:pPr marL="874849" marR="5078">
              <a:lnSpc>
                <a:spcPts val="3110"/>
              </a:lnSpc>
              <a:spcBef>
                <a:spcPts val="1189"/>
              </a:spcBef>
            </a:pPr>
            <a:r>
              <a:rPr dirty="0"/>
              <a:t>A full </a:t>
            </a:r>
            <a:r>
              <a:rPr spc="-6" dirty="0"/>
              <a:t>example of </a:t>
            </a:r>
            <a:r>
              <a:rPr dirty="0"/>
              <a:t>a Java </a:t>
            </a:r>
            <a:r>
              <a:rPr spc="-6" dirty="0"/>
              <a:t>Card applet built using</a:t>
            </a:r>
            <a:r>
              <a:rPr spc="-165" dirty="0"/>
              <a:t> </a:t>
            </a:r>
            <a:r>
              <a:rPr spc="-6" dirty="0"/>
              <a:t>the  SIM </a:t>
            </a:r>
            <a:r>
              <a:rPr spc="-50" dirty="0"/>
              <a:t>Toolkit</a:t>
            </a:r>
            <a:r>
              <a:rPr spc="-125" dirty="0"/>
              <a:t> </a:t>
            </a:r>
            <a:r>
              <a:rPr dirty="0"/>
              <a:t>library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140</a:t>
            </a:fld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442" y="1873252"/>
            <a:ext cx="170815" cy="220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400" spc="295" dirty="0">
                <a:latin typeface="Calibri"/>
                <a:cs typeface="Calibri"/>
              </a:rPr>
              <a:t>●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91" y="1731010"/>
            <a:ext cx="5286375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3200" spc="-6" dirty="0">
                <a:latin typeface="Arial"/>
                <a:cs typeface="Arial"/>
              </a:rPr>
              <a:t>In this </a:t>
            </a:r>
            <a:r>
              <a:rPr sz="3200" spc="-30" dirty="0">
                <a:latin typeface="Arial"/>
                <a:cs typeface="Arial"/>
              </a:rPr>
              <a:t>chapter, </a:t>
            </a:r>
            <a:r>
              <a:rPr sz="3200" spc="-6" dirty="0">
                <a:latin typeface="Arial"/>
                <a:cs typeface="Arial"/>
              </a:rPr>
              <a:t>we have</a:t>
            </a:r>
            <a:r>
              <a:rPr sz="3200" dirty="0">
                <a:latin typeface="Arial"/>
                <a:cs typeface="Arial"/>
              </a:rPr>
              <a:t> </a:t>
            </a:r>
            <a:r>
              <a:rPr sz="3200" spc="-6" dirty="0">
                <a:latin typeface="Arial"/>
                <a:cs typeface="Arial"/>
              </a:rPr>
              <a:t>seen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1239" y="2491743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1239" y="3425192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1239" y="3963671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1239" y="4503421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0591" y="3729992"/>
            <a:ext cx="8248015" cy="1042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78" algn="ctr"/>
            <a:r>
              <a:rPr sz="3500" spc="15" dirty="0">
                <a:latin typeface="Arial"/>
                <a:cs typeface="Arial"/>
              </a:rPr>
              <a:t>Smart </a:t>
            </a:r>
            <a:r>
              <a:rPr sz="3500" spc="10" dirty="0">
                <a:latin typeface="Arial"/>
                <a:cs typeface="Arial"/>
              </a:rPr>
              <a:t>Card </a:t>
            </a:r>
            <a:r>
              <a:rPr sz="3500" spc="-6" dirty="0">
                <a:latin typeface="Arial"/>
                <a:cs typeface="Arial"/>
              </a:rPr>
              <a:t>Web</a:t>
            </a:r>
            <a:r>
              <a:rPr sz="3500" spc="-80" dirty="0">
                <a:latin typeface="Arial"/>
                <a:cs typeface="Arial"/>
              </a:rPr>
              <a:t> </a:t>
            </a:r>
            <a:r>
              <a:rPr sz="3500" spc="10" dirty="0">
                <a:latin typeface="Arial"/>
                <a:cs typeface="Arial"/>
              </a:rPr>
              <a:t>Server</a:t>
            </a:r>
            <a:endParaRPr sz="3500">
              <a:latin typeface="Arial"/>
              <a:cs typeface="Arial"/>
            </a:endParaRPr>
          </a:p>
          <a:p>
            <a:pPr algn="ctr">
              <a:spcBef>
                <a:spcPts val="570"/>
              </a:spcBef>
            </a:pPr>
            <a:r>
              <a:rPr sz="2800" i="1" spc="-10" dirty="0">
                <a:latin typeface="Arial"/>
                <a:cs typeface="Arial"/>
              </a:rPr>
              <a:t>An </a:t>
            </a:r>
            <a:r>
              <a:rPr sz="2800" i="1" spc="-6" dirty="0">
                <a:latin typeface="Arial"/>
                <a:cs typeface="Arial"/>
              </a:rPr>
              <a:t>other way for the SIM </a:t>
            </a:r>
            <a:r>
              <a:rPr sz="2800" i="1" dirty="0">
                <a:latin typeface="Arial"/>
                <a:cs typeface="Arial"/>
              </a:rPr>
              <a:t>card to control </a:t>
            </a:r>
            <a:r>
              <a:rPr sz="2800" i="1" spc="-6" dirty="0">
                <a:latin typeface="Arial"/>
                <a:cs typeface="Arial"/>
              </a:rPr>
              <a:t>the handset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141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1"/>
            <a:ext cx="9418319" cy="1013931"/>
          </a:xfrm>
          <a:prstGeom prst="rect">
            <a:avLst/>
          </a:prstGeom>
        </p:spPr>
        <p:txBody>
          <a:bodyPr vert="horz" wrap="square" lIns="0" tIns="265375" rIns="0" bIns="0" rtlCol="0">
            <a:spAutoFit/>
          </a:bodyPr>
          <a:lstStyle/>
          <a:p>
            <a:pPr marL="5242743"/>
            <a:r>
              <a:rPr spc="-6" dirty="0"/>
              <a:t>Introduction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idx="1"/>
          </p:nvPr>
        </p:nvSpPr>
        <p:spPr>
          <a:xfrm>
            <a:off x="492762" y="1741172"/>
            <a:ext cx="9098279" cy="3315295"/>
          </a:xfrm>
          <a:prstGeom prst="rect">
            <a:avLst/>
          </a:prstGeom>
        </p:spPr>
        <p:txBody>
          <a:bodyPr vert="horz" wrap="square" lIns="0" tIns="665595" rIns="0" bIns="0" rtlCol="0">
            <a:spAutoFit/>
          </a:bodyPr>
          <a:lstStyle/>
          <a:p>
            <a:pPr marL="874849" marR="5078">
              <a:lnSpc>
                <a:spcPts val="3110"/>
              </a:lnSpc>
            </a:pPr>
            <a:r>
              <a:rPr dirty="0"/>
              <a:t>A new </a:t>
            </a:r>
            <a:r>
              <a:rPr spc="-6" dirty="0"/>
              <a:t>approach </a:t>
            </a:r>
            <a:r>
              <a:rPr dirty="0"/>
              <a:t>to </a:t>
            </a:r>
            <a:r>
              <a:rPr spc="-6" dirty="0"/>
              <a:t>interface </a:t>
            </a:r>
            <a:r>
              <a:rPr dirty="0"/>
              <a:t>the </a:t>
            </a:r>
            <a:r>
              <a:rPr spc="-6" dirty="0"/>
              <a:t>applications </a:t>
            </a:r>
            <a:r>
              <a:rPr dirty="0"/>
              <a:t>in</a:t>
            </a:r>
            <a:r>
              <a:rPr spc="-165" dirty="0"/>
              <a:t> </a:t>
            </a:r>
            <a:r>
              <a:rPr spc="-6" dirty="0"/>
              <a:t>the  SIM </a:t>
            </a:r>
            <a:r>
              <a:rPr dirty="0"/>
              <a:t>card, </a:t>
            </a:r>
            <a:r>
              <a:rPr spc="-6" dirty="0"/>
              <a:t>using the</a:t>
            </a:r>
            <a:r>
              <a:rPr spc="-65" dirty="0"/>
              <a:t> </a:t>
            </a:r>
            <a:r>
              <a:rPr spc="-6" dirty="0"/>
              <a:t>handset</a:t>
            </a:r>
          </a:p>
          <a:p>
            <a:pPr marL="874849">
              <a:spcBef>
                <a:spcPts val="825"/>
              </a:spcBef>
            </a:pPr>
            <a:r>
              <a:rPr spc="-6" dirty="0"/>
              <a:t>The architecture of the </a:t>
            </a:r>
            <a:r>
              <a:rPr spc="-10" dirty="0"/>
              <a:t>SCWS</a:t>
            </a:r>
          </a:p>
          <a:p>
            <a:pPr marL="874849">
              <a:spcBef>
                <a:spcPts val="880"/>
              </a:spcBef>
            </a:pPr>
            <a:r>
              <a:rPr dirty="0"/>
              <a:t>A full </a:t>
            </a:r>
            <a:r>
              <a:rPr spc="-6" dirty="0"/>
              <a:t>application for </a:t>
            </a:r>
            <a:r>
              <a:rPr dirty="0"/>
              <a:t>a </a:t>
            </a:r>
            <a:r>
              <a:rPr spc="-6" dirty="0"/>
              <a:t>SIM card supporting</a:t>
            </a:r>
            <a:r>
              <a:rPr spc="-160" dirty="0"/>
              <a:t> </a:t>
            </a:r>
            <a:r>
              <a:rPr spc="-10" dirty="0"/>
              <a:t>SCWS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142</a:t>
            </a:fld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442" y="1873252"/>
            <a:ext cx="170815" cy="220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400" spc="295" dirty="0">
                <a:latin typeface="Calibri"/>
                <a:cs typeface="Calibri"/>
              </a:rPr>
              <a:t>●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91" y="1731010"/>
            <a:ext cx="4432935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3200" spc="-6" dirty="0">
                <a:latin typeface="Arial"/>
                <a:cs typeface="Arial"/>
              </a:rPr>
              <a:t>In </a:t>
            </a:r>
            <a:r>
              <a:rPr sz="3200" spc="-10" dirty="0">
                <a:latin typeface="Arial"/>
                <a:cs typeface="Arial"/>
              </a:rPr>
              <a:t>this </a:t>
            </a:r>
            <a:r>
              <a:rPr sz="3200" spc="-30" dirty="0">
                <a:latin typeface="Arial"/>
                <a:cs typeface="Arial"/>
              </a:rPr>
              <a:t>chapter, </a:t>
            </a:r>
            <a:r>
              <a:rPr sz="3200" spc="-6" dirty="0">
                <a:latin typeface="Arial"/>
                <a:cs typeface="Arial"/>
              </a:rPr>
              <a:t>we'll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-6" dirty="0">
                <a:latin typeface="Arial"/>
                <a:cs typeface="Arial"/>
              </a:rPr>
              <a:t>see: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1239" y="2491743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1239" y="3425192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1239" y="3963671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3"/>
            <a:ext cx="9418319" cy="1012649"/>
          </a:xfrm>
          <a:prstGeom prst="rect">
            <a:avLst/>
          </a:prstGeom>
        </p:spPr>
        <p:txBody>
          <a:bodyPr vert="horz" wrap="square" lIns="0" tIns="264106" rIns="0" bIns="0" rtlCol="0">
            <a:spAutoFit/>
          </a:bodyPr>
          <a:lstStyle/>
          <a:p>
            <a:pPr marL="5242743"/>
            <a:r>
              <a:rPr spc="-6" dirty="0"/>
              <a:t>Introduction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143</a:t>
            </a:fld>
            <a:endParaRPr dirty="0"/>
          </a:p>
        </p:txBody>
      </p:sp>
      <p:sp>
        <p:nvSpPr>
          <p:cNvPr id="15" name="object 15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442" y="1873252"/>
            <a:ext cx="170815" cy="220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400" spc="295" dirty="0">
                <a:latin typeface="Calibri"/>
                <a:cs typeface="Calibri"/>
              </a:rPr>
              <a:t>●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1772665"/>
            <a:ext cx="7931150" cy="9254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5078">
              <a:lnSpc>
                <a:spcPts val="3589"/>
              </a:lnSpc>
            </a:pPr>
            <a:r>
              <a:rPr sz="3200" spc="-6" dirty="0">
                <a:latin typeface="Arial"/>
                <a:cs typeface="Arial"/>
              </a:rPr>
              <a:t>SIM </a:t>
            </a:r>
            <a:r>
              <a:rPr sz="3200" spc="-55" dirty="0">
                <a:latin typeface="Arial"/>
                <a:cs typeface="Arial"/>
              </a:rPr>
              <a:t>Toolkit </a:t>
            </a:r>
            <a:r>
              <a:rPr sz="3200" dirty="0">
                <a:latin typeface="Arial"/>
                <a:cs typeface="Arial"/>
              </a:rPr>
              <a:t>was </a:t>
            </a:r>
            <a:r>
              <a:rPr sz="3200" spc="-6" dirty="0">
                <a:latin typeface="Arial"/>
                <a:cs typeface="Arial"/>
              </a:rPr>
              <a:t>introduced at the time</a:t>
            </a:r>
            <a:r>
              <a:rPr sz="3200" spc="-125" dirty="0">
                <a:latin typeface="Arial"/>
                <a:cs typeface="Arial"/>
              </a:rPr>
              <a:t> </a:t>
            </a:r>
            <a:r>
              <a:rPr sz="3200" spc="-6" dirty="0">
                <a:latin typeface="Arial"/>
                <a:cs typeface="Arial"/>
              </a:rPr>
              <a:t>when  handset had few </a:t>
            </a:r>
            <a:r>
              <a:rPr sz="3200" spc="-10" dirty="0">
                <a:latin typeface="Arial"/>
                <a:cs typeface="Arial"/>
              </a:rPr>
              <a:t>capabilities </a:t>
            </a:r>
            <a:r>
              <a:rPr sz="3200" spc="-6" dirty="0">
                <a:latin typeface="Arial"/>
                <a:cs typeface="Arial"/>
              </a:rPr>
              <a:t>for</a:t>
            </a:r>
            <a:r>
              <a:rPr sz="3200" spc="-55" dirty="0">
                <a:latin typeface="Arial"/>
                <a:cs typeface="Arial"/>
              </a:rPr>
              <a:t> </a:t>
            </a:r>
            <a:r>
              <a:rPr sz="3200" spc="-6" dirty="0">
                <a:latin typeface="Arial"/>
                <a:cs typeface="Arial"/>
              </a:rPr>
              <a:t>interfacing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1239" y="2946402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1239" y="3486152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1239" y="4024630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55091" y="2710984"/>
            <a:ext cx="3267710" cy="1626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5078">
              <a:lnSpc>
                <a:spcPct val="126299"/>
              </a:lnSpc>
            </a:pPr>
            <a:r>
              <a:rPr sz="2800" spc="-85" dirty="0">
                <a:latin typeface="Arial"/>
                <a:cs typeface="Arial"/>
              </a:rPr>
              <a:t>Text </a:t>
            </a:r>
            <a:r>
              <a:rPr sz="2800" spc="-6" dirty="0">
                <a:latin typeface="Arial"/>
                <a:cs typeface="Arial"/>
              </a:rPr>
              <a:t>oriented display  No graphics  Hierachical</a:t>
            </a:r>
            <a:r>
              <a:rPr sz="2800" spc="-69" dirty="0">
                <a:latin typeface="Arial"/>
                <a:cs typeface="Arial"/>
              </a:rPr>
              <a:t> </a:t>
            </a:r>
            <a:r>
              <a:rPr sz="2800" spc="-6" dirty="0">
                <a:latin typeface="Arial"/>
                <a:cs typeface="Arial"/>
              </a:rPr>
              <a:t>menus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9442" y="4575811"/>
            <a:ext cx="170815" cy="220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400" spc="254" dirty="0">
                <a:latin typeface="Calibri"/>
                <a:cs typeface="Calibri"/>
              </a:rPr>
              <a:t>●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3290" y="4439922"/>
            <a:ext cx="4627880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3200" spc="-6" dirty="0">
                <a:latin typeface="Arial"/>
                <a:cs typeface="Arial"/>
              </a:rPr>
              <a:t>Modern handsets</a:t>
            </a:r>
            <a:r>
              <a:rPr sz="3200" spc="-95" dirty="0">
                <a:latin typeface="Arial"/>
                <a:cs typeface="Arial"/>
              </a:rPr>
              <a:t> </a:t>
            </a:r>
            <a:r>
              <a:rPr sz="3200" spc="-6" dirty="0">
                <a:latin typeface="Arial"/>
                <a:cs typeface="Arial"/>
              </a:rPr>
              <a:t>support</a:t>
            </a:r>
            <a:endParaRPr sz="3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31239" y="5199382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31239" y="5737861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55089" y="4964389"/>
            <a:ext cx="4197350" cy="1086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5078">
              <a:lnSpc>
                <a:spcPct val="126200"/>
              </a:lnSpc>
            </a:pPr>
            <a:r>
              <a:rPr sz="2800" spc="-6" dirty="0">
                <a:latin typeface="Arial"/>
                <a:cs typeface="Arial"/>
              </a:rPr>
              <a:t>Full color graphic interface  Point </a:t>
            </a:r>
            <a:r>
              <a:rPr sz="2800" dirty="0">
                <a:latin typeface="Arial"/>
                <a:cs typeface="Arial"/>
              </a:rPr>
              <a:t>and pin</a:t>
            </a:r>
            <a:r>
              <a:rPr sz="2800" spc="-95" dirty="0">
                <a:latin typeface="Arial"/>
                <a:cs typeface="Arial"/>
              </a:rPr>
              <a:t> </a:t>
            </a:r>
            <a:r>
              <a:rPr sz="2800" spc="-6" dirty="0">
                <a:latin typeface="Arial"/>
                <a:cs typeface="Arial"/>
              </a:rPr>
              <a:t>menus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3"/>
            <a:ext cx="9418319" cy="1012649"/>
          </a:xfrm>
          <a:prstGeom prst="rect">
            <a:avLst/>
          </a:prstGeom>
        </p:spPr>
        <p:txBody>
          <a:bodyPr vert="horz" wrap="square" lIns="0" tIns="264106" rIns="0" bIns="0" rtlCol="0">
            <a:spAutoFit/>
          </a:bodyPr>
          <a:lstStyle/>
          <a:p>
            <a:pPr marL="5242743"/>
            <a:r>
              <a:rPr spc="-6" dirty="0"/>
              <a:t>Introduction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144</a:t>
            </a:fld>
            <a:endParaRPr dirty="0"/>
          </a:p>
        </p:txBody>
      </p:sp>
      <p:sp>
        <p:nvSpPr>
          <p:cNvPr id="15" name="object 15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442" y="1873252"/>
            <a:ext cx="170815" cy="220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400" spc="295" dirty="0">
                <a:latin typeface="Calibri"/>
                <a:cs typeface="Calibri"/>
              </a:rPr>
              <a:t>●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90" y="1772665"/>
            <a:ext cx="8167370" cy="13861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5078">
              <a:lnSpc>
                <a:spcPts val="3589"/>
              </a:lnSpc>
            </a:pPr>
            <a:r>
              <a:rPr lang="en-US" sz="3200" dirty="0" smtClean="0">
                <a:latin typeface="Arial"/>
                <a:cs typeface="Arial"/>
              </a:rPr>
              <a:t>Gemalto </a:t>
            </a:r>
            <a:r>
              <a:rPr sz="3200" spc="-6" dirty="0" smtClean="0">
                <a:latin typeface="Arial"/>
                <a:cs typeface="Arial"/>
              </a:rPr>
              <a:t>developers </a:t>
            </a:r>
            <a:r>
              <a:rPr sz="3200" spc="-6" dirty="0">
                <a:latin typeface="Arial"/>
                <a:cs typeface="Arial"/>
              </a:rPr>
              <a:t>proposed at </a:t>
            </a:r>
            <a:r>
              <a:rPr sz="3200" spc="-10" dirty="0">
                <a:latin typeface="Arial"/>
                <a:cs typeface="Arial"/>
              </a:rPr>
              <a:t>Cartes </a:t>
            </a:r>
            <a:r>
              <a:rPr sz="3200" spc="-6" dirty="0">
                <a:latin typeface="Arial"/>
                <a:cs typeface="Arial"/>
              </a:rPr>
              <a:t>2000 </a:t>
            </a:r>
            <a:r>
              <a:rPr sz="3200" dirty="0">
                <a:latin typeface="Arial"/>
                <a:cs typeface="Arial"/>
              </a:rPr>
              <a:t>a  </a:t>
            </a:r>
            <a:r>
              <a:rPr sz="3200" spc="-10" dirty="0">
                <a:latin typeface="Arial"/>
                <a:cs typeface="Arial"/>
              </a:rPr>
              <a:t>simplified </a:t>
            </a:r>
            <a:r>
              <a:rPr sz="3200" spc="-6" dirty="0">
                <a:latin typeface="Arial"/>
                <a:cs typeface="Arial"/>
              </a:rPr>
              <a:t>web </a:t>
            </a:r>
            <a:r>
              <a:rPr sz="3200" dirty="0">
                <a:latin typeface="Arial"/>
                <a:cs typeface="Arial"/>
              </a:rPr>
              <a:t>server </a:t>
            </a:r>
            <a:r>
              <a:rPr sz="3200" spc="-6" dirty="0">
                <a:latin typeface="Arial"/>
                <a:cs typeface="Arial"/>
              </a:rPr>
              <a:t>inside the SIM</a:t>
            </a:r>
            <a:r>
              <a:rPr sz="3200" spc="-45" dirty="0">
                <a:latin typeface="Arial"/>
                <a:cs typeface="Arial"/>
              </a:rPr>
              <a:t> </a:t>
            </a:r>
            <a:r>
              <a:rPr sz="3200" spc="-6" dirty="0">
                <a:latin typeface="Arial"/>
                <a:cs typeface="Arial"/>
              </a:rPr>
              <a:t>card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9442" y="3503930"/>
            <a:ext cx="170815" cy="220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400" spc="295" dirty="0">
                <a:latin typeface="Calibri"/>
                <a:cs typeface="Calibri"/>
              </a:rPr>
              <a:t>●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3289" y="3361690"/>
            <a:ext cx="836930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3200" spc="-6" dirty="0">
                <a:latin typeface="Arial"/>
                <a:cs typeface="Arial"/>
              </a:rPr>
              <a:t>With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1239" y="4121151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31239" y="4660901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55091" y="3997959"/>
            <a:ext cx="8182609" cy="15009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2800" spc="-6" dirty="0">
                <a:latin typeface="Arial"/>
                <a:cs typeface="Arial"/>
              </a:rPr>
              <a:t>the introduction of the </a:t>
            </a:r>
            <a:r>
              <a:rPr sz="2800" spc="-10" dirty="0">
                <a:latin typeface="Arial"/>
                <a:cs typeface="Arial"/>
              </a:rPr>
              <a:t>USB</a:t>
            </a:r>
            <a:r>
              <a:rPr sz="2800" spc="-6" dirty="0">
                <a:latin typeface="Arial"/>
                <a:cs typeface="Arial"/>
              </a:rPr>
              <a:t> </a:t>
            </a:r>
            <a:r>
              <a:rPr sz="2800" spc="-6" dirty="0" smtClean="0">
                <a:latin typeface="Arial"/>
                <a:cs typeface="Arial"/>
              </a:rPr>
              <a:t>port</a:t>
            </a:r>
            <a:r>
              <a:rPr lang="en-US" sz="2800" spc="-6" dirty="0" smtClean="0">
                <a:latin typeface="Arial"/>
                <a:cs typeface="Arial"/>
              </a:rPr>
              <a:t> and TCP/IP stack</a:t>
            </a:r>
            <a:endParaRPr sz="2800" dirty="0">
              <a:latin typeface="Arial"/>
              <a:cs typeface="Arial"/>
            </a:endParaRPr>
          </a:p>
          <a:p>
            <a:pPr marL="12696" marR="5078">
              <a:lnSpc>
                <a:spcPct val="126200"/>
              </a:lnSpc>
              <a:spcBef>
                <a:spcPts val="10"/>
              </a:spcBef>
            </a:pPr>
            <a:r>
              <a:rPr sz="2800" spc="-6" dirty="0">
                <a:latin typeface="Arial"/>
                <a:cs typeface="Arial"/>
              </a:rPr>
              <a:t>the powerfulness </a:t>
            </a:r>
            <a:r>
              <a:rPr sz="2800" spc="6" dirty="0">
                <a:latin typeface="Arial"/>
                <a:cs typeface="Arial"/>
              </a:rPr>
              <a:t>of </a:t>
            </a:r>
            <a:r>
              <a:rPr sz="2800" spc="-6" dirty="0">
                <a:latin typeface="Arial"/>
                <a:cs typeface="Arial"/>
              </a:rPr>
              <a:t>modern SIM </a:t>
            </a:r>
            <a:r>
              <a:rPr sz="2800" dirty="0" smtClean="0">
                <a:latin typeface="Arial"/>
                <a:cs typeface="Arial"/>
              </a:rPr>
              <a:t>card</a:t>
            </a:r>
            <a:r>
              <a:rPr lang="en-US" sz="2800" dirty="0" smtClean="0">
                <a:latin typeface="Arial"/>
                <a:cs typeface="Arial"/>
              </a:rPr>
              <a:t> (32bits, NAND Flash)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3"/>
            <a:ext cx="9418319" cy="1012649"/>
          </a:xfrm>
          <a:prstGeom prst="rect">
            <a:avLst/>
          </a:prstGeom>
        </p:spPr>
        <p:txBody>
          <a:bodyPr vert="horz" wrap="square" lIns="0" tIns="264106" rIns="0" bIns="0" rtlCol="0">
            <a:spAutoFit/>
          </a:bodyPr>
          <a:lstStyle/>
          <a:p>
            <a:pPr marL="5864914"/>
            <a:r>
              <a:rPr dirty="0"/>
              <a:t>S</a:t>
            </a:r>
            <a:r>
              <a:rPr spc="-6" dirty="0"/>
              <a:t>CWS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145</a:t>
            </a:fld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442" y="1873252"/>
            <a:ext cx="170815" cy="220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400" spc="295" dirty="0">
                <a:latin typeface="Calibri"/>
                <a:cs typeface="Calibri"/>
              </a:rPr>
              <a:t>●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442" y="3138172"/>
            <a:ext cx="170815" cy="220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400" spc="254" dirty="0">
                <a:latin typeface="Calibri"/>
                <a:cs typeface="Calibri"/>
              </a:rPr>
              <a:t>●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3289" y="1731011"/>
            <a:ext cx="6508750" cy="17678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3200" spc="-6" dirty="0">
                <a:latin typeface="Arial"/>
                <a:cs typeface="Arial"/>
              </a:rPr>
              <a:t>The standard </a:t>
            </a:r>
            <a:r>
              <a:rPr sz="3200" spc="-10" dirty="0">
                <a:latin typeface="Arial"/>
                <a:cs typeface="Arial"/>
              </a:rPr>
              <a:t>adopted </a:t>
            </a:r>
            <a:r>
              <a:rPr sz="3200" spc="-6" dirty="0">
                <a:latin typeface="Arial"/>
                <a:cs typeface="Arial"/>
              </a:rPr>
              <a:t>is</a:t>
            </a:r>
            <a:r>
              <a:rPr sz="3200" spc="-60" dirty="0">
                <a:latin typeface="Arial"/>
                <a:cs typeface="Arial"/>
              </a:rPr>
              <a:t> </a:t>
            </a:r>
            <a:r>
              <a:rPr sz="3200" spc="-6" dirty="0">
                <a:latin typeface="Arial"/>
                <a:cs typeface="Arial"/>
              </a:rPr>
              <a:t>called:</a:t>
            </a:r>
            <a:endParaRPr sz="3200">
              <a:latin typeface="Arial"/>
              <a:cs typeface="Arial"/>
            </a:endParaRPr>
          </a:p>
          <a:p>
            <a:pPr marL="12696" marR="5078" indent="2154744">
              <a:lnSpc>
                <a:spcPct val="130200"/>
              </a:lnSpc>
              <a:spcBef>
                <a:spcPts val="10"/>
              </a:spcBef>
            </a:pPr>
            <a:r>
              <a:rPr sz="3200" b="1" spc="-6" dirty="0">
                <a:latin typeface="Arial"/>
                <a:cs typeface="Arial"/>
              </a:rPr>
              <a:t>S</a:t>
            </a:r>
            <a:r>
              <a:rPr sz="3200" spc="-6" dirty="0">
                <a:latin typeface="Arial"/>
                <a:cs typeface="Arial"/>
              </a:rPr>
              <a:t>mart </a:t>
            </a:r>
            <a:r>
              <a:rPr sz="3200" b="1" spc="-6" dirty="0">
                <a:latin typeface="Arial"/>
                <a:cs typeface="Arial"/>
              </a:rPr>
              <a:t>C</a:t>
            </a:r>
            <a:r>
              <a:rPr sz="3200" spc="-6" dirty="0">
                <a:latin typeface="Arial"/>
                <a:cs typeface="Arial"/>
              </a:rPr>
              <a:t>ard </a:t>
            </a:r>
            <a:r>
              <a:rPr sz="3200" b="1" spc="-25" dirty="0">
                <a:latin typeface="Arial"/>
                <a:cs typeface="Arial"/>
              </a:rPr>
              <a:t>W</a:t>
            </a:r>
            <a:r>
              <a:rPr sz="3200" spc="-25" dirty="0">
                <a:latin typeface="Arial"/>
                <a:cs typeface="Arial"/>
              </a:rPr>
              <a:t>eb </a:t>
            </a:r>
            <a:r>
              <a:rPr sz="3200" b="1" spc="-6" dirty="0">
                <a:latin typeface="Arial"/>
                <a:cs typeface="Arial"/>
              </a:rPr>
              <a:t>S</a:t>
            </a:r>
            <a:r>
              <a:rPr sz="3200" spc="-6" dirty="0">
                <a:latin typeface="Arial"/>
                <a:cs typeface="Arial"/>
              </a:rPr>
              <a:t>erver  This standard</a:t>
            </a:r>
            <a:r>
              <a:rPr sz="3200" spc="-80" dirty="0">
                <a:latin typeface="Arial"/>
                <a:cs typeface="Arial"/>
              </a:rPr>
              <a:t> </a:t>
            </a:r>
            <a:r>
              <a:rPr sz="3200" spc="-6" dirty="0">
                <a:latin typeface="Arial"/>
                <a:cs typeface="Arial"/>
              </a:rPr>
              <a:t>supposes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1239" y="3763011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55089" y="3639820"/>
            <a:ext cx="2104390" cy="436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2800" dirty="0">
                <a:latin typeface="Arial"/>
                <a:cs typeface="Arial"/>
              </a:rPr>
              <a:t>A </a:t>
            </a:r>
            <a:r>
              <a:rPr sz="2800" spc="-6" dirty="0">
                <a:latin typeface="Arial"/>
                <a:cs typeface="Arial"/>
              </a:rPr>
              <a:t>TCP/IP</a:t>
            </a:r>
            <a:r>
              <a:rPr sz="2800" spc="-355" dirty="0">
                <a:latin typeface="Arial"/>
                <a:cs typeface="Arial"/>
              </a:rPr>
              <a:t> </a:t>
            </a:r>
            <a:r>
              <a:rPr sz="2800" spc="-6" dirty="0">
                <a:latin typeface="Arial"/>
                <a:cs typeface="Arial"/>
              </a:rPr>
              <a:t>link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99869" y="4225291"/>
            <a:ext cx="15303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pc="100" dirty="0">
                <a:latin typeface="Calibri"/>
                <a:cs typeface="Calibri"/>
              </a:rPr>
              <a:t>–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86889" y="4183379"/>
            <a:ext cx="114236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2400" dirty="0">
                <a:latin typeface="Arial"/>
                <a:cs typeface="Arial"/>
              </a:rPr>
              <a:t>On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USB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31239" y="4749802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55091" y="4626611"/>
            <a:ext cx="3904615" cy="436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2800" dirty="0">
                <a:latin typeface="Arial"/>
                <a:cs typeface="Arial"/>
              </a:rPr>
              <a:t>A </a:t>
            </a:r>
            <a:r>
              <a:rPr sz="2800" spc="-6" dirty="0">
                <a:latin typeface="Arial"/>
                <a:cs typeface="Arial"/>
              </a:rPr>
              <a:t>TCP/IP </a:t>
            </a:r>
            <a:r>
              <a:rPr sz="2800" dirty="0">
                <a:latin typeface="Arial"/>
                <a:cs typeface="Arial"/>
              </a:rPr>
              <a:t>stack </a:t>
            </a:r>
            <a:r>
              <a:rPr sz="2800" spc="-6" dirty="0">
                <a:latin typeface="Arial"/>
                <a:cs typeface="Arial"/>
              </a:rPr>
              <a:t>on</a:t>
            </a:r>
            <a:r>
              <a:rPr sz="2800" spc="-340" dirty="0">
                <a:latin typeface="Arial"/>
                <a:cs typeface="Arial"/>
              </a:rPr>
              <a:t> </a:t>
            </a:r>
            <a:r>
              <a:rPr sz="2800" spc="-6" dirty="0">
                <a:latin typeface="Arial"/>
                <a:cs typeface="Arial"/>
              </a:rPr>
              <a:t>board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4"/>
            <a:ext cx="9418319" cy="1020339"/>
          </a:xfrm>
          <a:prstGeom prst="rect">
            <a:avLst/>
          </a:prstGeom>
        </p:spPr>
        <p:txBody>
          <a:bodyPr vert="horz" wrap="square" lIns="0" tIns="271724" rIns="0" bIns="0" rtlCol="0">
            <a:spAutoFit/>
          </a:bodyPr>
          <a:lstStyle/>
          <a:p>
            <a:pPr marL="5774762"/>
            <a:r>
              <a:rPr dirty="0"/>
              <a:t>S</a:t>
            </a:r>
            <a:r>
              <a:rPr spc="-6" dirty="0"/>
              <a:t>CWS</a:t>
            </a:r>
          </a:p>
        </p:txBody>
      </p:sp>
      <p:sp>
        <p:nvSpPr>
          <p:cNvPr id="51" name="object 51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53" name="object 53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146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2181860" y="4960620"/>
            <a:ext cx="5953760" cy="1189990"/>
          </a:xfrm>
          <a:custGeom>
            <a:avLst/>
            <a:gdLst/>
            <a:ahLst/>
            <a:cxnLst/>
            <a:rect l="l" t="t" r="r" b="b"/>
            <a:pathLst>
              <a:path w="5953759" h="1189989">
                <a:moveTo>
                  <a:pt x="5953760" y="0"/>
                </a:moveTo>
                <a:lnTo>
                  <a:pt x="297179" y="0"/>
                </a:lnTo>
                <a:lnTo>
                  <a:pt x="0" y="297179"/>
                </a:lnTo>
                <a:lnTo>
                  <a:pt x="0" y="1189989"/>
                </a:lnTo>
                <a:lnTo>
                  <a:pt x="5656580" y="1189989"/>
                </a:lnTo>
                <a:lnTo>
                  <a:pt x="5953760" y="892809"/>
                </a:lnTo>
                <a:lnTo>
                  <a:pt x="595376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81860" y="4960620"/>
            <a:ext cx="5953760" cy="1189990"/>
          </a:xfrm>
          <a:custGeom>
            <a:avLst/>
            <a:gdLst/>
            <a:ahLst/>
            <a:cxnLst/>
            <a:rect l="l" t="t" r="r" b="b"/>
            <a:pathLst>
              <a:path w="5953759" h="1189989">
                <a:moveTo>
                  <a:pt x="0" y="1189989"/>
                </a:moveTo>
                <a:lnTo>
                  <a:pt x="0" y="297179"/>
                </a:lnTo>
                <a:lnTo>
                  <a:pt x="297179" y="0"/>
                </a:lnTo>
                <a:lnTo>
                  <a:pt x="5953760" y="0"/>
                </a:lnTo>
                <a:lnTo>
                  <a:pt x="5953760" y="892809"/>
                </a:lnTo>
                <a:lnTo>
                  <a:pt x="5656580" y="1189989"/>
                </a:lnTo>
                <a:lnTo>
                  <a:pt x="0" y="1189989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81860" y="4960620"/>
            <a:ext cx="5953760" cy="297180"/>
          </a:xfrm>
          <a:custGeom>
            <a:avLst/>
            <a:gdLst/>
            <a:ahLst/>
            <a:cxnLst/>
            <a:rect l="l" t="t" r="r" b="b"/>
            <a:pathLst>
              <a:path w="5953759" h="297179">
                <a:moveTo>
                  <a:pt x="5953760" y="0"/>
                </a:moveTo>
                <a:lnTo>
                  <a:pt x="297179" y="0"/>
                </a:lnTo>
                <a:lnTo>
                  <a:pt x="0" y="297179"/>
                </a:lnTo>
                <a:lnTo>
                  <a:pt x="5656580" y="297179"/>
                </a:lnTo>
                <a:lnTo>
                  <a:pt x="5953760" y="0"/>
                </a:lnTo>
                <a:close/>
              </a:path>
            </a:pathLst>
          </a:custGeom>
          <a:solidFill>
            <a:srgbClr val="ACD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81860" y="4960620"/>
            <a:ext cx="5953760" cy="297180"/>
          </a:xfrm>
          <a:custGeom>
            <a:avLst/>
            <a:gdLst/>
            <a:ahLst/>
            <a:cxnLst/>
            <a:rect l="l" t="t" r="r" b="b"/>
            <a:pathLst>
              <a:path w="5953759" h="297179">
                <a:moveTo>
                  <a:pt x="0" y="297179"/>
                </a:moveTo>
                <a:lnTo>
                  <a:pt x="297179" y="0"/>
                </a:lnTo>
                <a:lnTo>
                  <a:pt x="5953760" y="0"/>
                </a:lnTo>
                <a:lnTo>
                  <a:pt x="5656580" y="297179"/>
                </a:lnTo>
                <a:lnTo>
                  <a:pt x="0" y="297179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838440" y="4960620"/>
            <a:ext cx="297180" cy="1189990"/>
          </a:xfrm>
          <a:custGeom>
            <a:avLst/>
            <a:gdLst/>
            <a:ahLst/>
            <a:cxnLst/>
            <a:rect l="l" t="t" r="r" b="b"/>
            <a:pathLst>
              <a:path w="297179" h="1189989">
                <a:moveTo>
                  <a:pt x="297179" y="0"/>
                </a:moveTo>
                <a:lnTo>
                  <a:pt x="0" y="297179"/>
                </a:lnTo>
                <a:lnTo>
                  <a:pt x="0" y="1189989"/>
                </a:lnTo>
                <a:lnTo>
                  <a:pt x="297179" y="892809"/>
                </a:lnTo>
                <a:lnTo>
                  <a:pt x="297179" y="0"/>
                </a:lnTo>
                <a:close/>
              </a:path>
            </a:pathLst>
          </a:custGeom>
          <a:solidFill>
            <a:srgbClr val="79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38440" y="4960620"/>
            <a:ext cx="297180" cy="1189990"/>
          </a:xfrm>
          <a:custGeom>
            <a:avLst/>
            <a:gdLst/>
            <a:ahLst/>
            <a:cxnLst/>
            <a:rect l="l" t="t" r="r" b="b"/>
            <a:pathLst>
              <a:path w="297179" h="1189989">
                <a:moveTo>
                  <a:pt x="0" y="1189989"/>
                </a:moveTo>
                <a:lnTo>
                  <a:pt x="0" y="297179"/>
                </a:lnTo>
                <a:lnTo>
                  <a:pt x="297179" y="0"/>
                </a:lnTo>
                <a:lnTo>
                  <a:pt x="297179" y="892809"/>
                </a:lnTo>
                <a:lnTo>
                  <a:pt x="0" y="1189989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81860" y="2579370"/>
            <a:ext cx="2976880" cy="2580640"/>
          </a:xfrm>
          <a:custGeom>
            <a:avLst/>
            <a:gdLst/>
            <a:ahLst/>
            <a:cxnLst/>
            <a:rect l="l" t="t" r="r" b="b"/>
            <a:pathLst>
              <a:path w="2976879" h="2580640">
                <a:moveTo>
                  <a:pt x="2976879" y="0"/>
                </a:moveTo>
                <a:lnTo>
                  <a:pt x="645159" y="0"/>
                </a:lnTo>
                <a:lnTo>
                  <a:pt x="0" y="645159"/>
                </a:lnTo>
                <a:lnTo>
                  <a:pt x="0" y="2580640"/>
                </a:lnTo>
                <a:lnTo>
                  <a:pt x="2331719" y="2580640"/>
                </a:lnTo>
                <a:lnTo>
                  <a:pt x="2976879" y="1935479"/>
                </a:lnTo>
                <a:lnTo>
                  <a:pt x="297687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81860" y="2579370"/>
            <a:ext cx="2976880" cy="2580640"/>
          </a:xfrm>
          <a:custGeom>
            <a:avLst/>
            <a:gdLst/>
            <a:ahLst/>
            <a:cxnLst/>
            <a:rect l="l" t="t" r="r" b="b"/>
            <a:pathLst>
              <a:path w="2976879" h="2580640">
                <a:moveTo>
                  <a:pt x="0" y="2580640"/>
                </a:moveTo>
                <a:lnTo>
                  <a:pt x="0" y="645159"/>
                </a:lnTo>
                <a:lnTo>
                  <a:pt x="645159" y="0"/>
                </a:lnTo>
                <a:lnTo>
                  <a:pt x="2976879" y="0"/>
                </a:lnTo>
                <a:lnTo>
                  <a:pt x="2976879" y="1935479"/>
                </a:lnTo>
                <a:lnTo>
                  <a:pt x="2331719" y="2580640"/>
                </a:lnTo>
                <a:lnTo>
                  <a:pt x="0" y="258064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81860" y="2579372"/>
            <a:ext cx="2976880" cy="645160"/>
          </a:xfrm>
          <a:custGeom>
            <a:avLst/>
            <a:gdLst/>
            <a:ahLst/>
            <a:cxnLst/>
            <a:rect l="l" t="t" r="r" b="b"/>
            <a:pathLst>
              <a:path w="2976879" h="645160">
                <a:moveTo>
                  <a:pt x="2976879" y="0"/>
                </a:moveTo>
                <a:lnTo>
                  <a:pt x="645159" y="0"/>
                </a:lnTo>
                <a:lnTo>
                  <a:pt x="0" y="645159"/>
                </a:lnTo>
                <a:lnTo>
                  <a:pt x="2331719" y="645159"/>
                </a:lnTo>
                <a:lnTo>
                  <a:pt x="2976879" y="0"/>
                </a:lnTo>
                <a:close/>
              </a:path>
            </a:pathLst>
          </a:custGeom>
          <a:solidFill>
            <a:srgbClr val="33F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81860" y="2579372"/>
            <a:ext cx="2976880" cy="645160"/>
          </a:xfrm>
          <a:custGeom>
            <a:avLst/>
            <a:gdLst/>
            <a:ahLst/>
            <a:cxnLst/>
            <a:rect l="l" t="t" r="r" b="b"/>
            <a:pathLst>
              <a:path w="2976879" h="645160">
                <a:moveTo>
                  <a:pt x="0" y="645159"/>
                </a:moveTo>
                <a:lnTo>
                  <a:pt x="645159" y="0"/>
                </a:lnTo>
                <a:lnTo>
                  <a:pt x="2976879" y="0"/>
                </a:lnTo>
                <a:lnTo>
                  <a:pt x="2331719" y="645159"/>
                </a:lnTo>
                <a:lnTo>
                  <a:pt x="0" y="645159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13579" y="2579370"/>
            <a:ext cx="645160" cy="2580640"/>
          </a:xfrm>
          <a:custGeom>
            <a:avLst/>
            <a:gdLst/>
            <a:ahLst/>
            <a:cxnLst/>
            <a:rect l="l" t="t" r="r" b="b"/>
            <a:pathLst>
              <a:path w="645160" h="2580640">
                <a:moveTo>
                  <a:pt x="645160" y="0"/>
                </a:moveTo>
                <a:lnTo>
                  <a:pt x="0" y="645159"/>
                </a:lnTo>
                <a:lnTo>
                  <a:pt x="0" y="2580640"/>
                </a:lnTo>
                <a:lnTo>
                  <a:pt x="645160" y="1935479"/>
                </a:lnTo>
                <a:lnTo>
                  <a:pt x="645160" y="0"/>
                </a:lnTo>
                <a:close/>
              </a:path>
            </a:pathLst>
          </a:custGeom>
          <a:solidFill>
            <a:srgbClr val="00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13579" y="2579370"/>
            <a:ext cx="645160" cy="2580640"/>
          </a:xfrm>
          <a:custGeom>
            <a:avLst/>
            <a:gdLst/>
            <a:ahLst/>
            <a:cxnLst/>
            <a:rect l="l" t="t" r="r" b="b"/>
            <a:pathLst>
              <a:path w="645160" h="2580640">
                <a:moveTo>
                  <a:pt x="0" y="2580640"/>
                </a:moveTo>
                <a:lnTo>
                  <a:pt x="0" y="645159"/>
                </a:lnTo>
                <a:lnTo>
                  <a:pt x="645160" y="0"/>
                </a:lnTo>
                <a:lnTo>
                  <a:pt x="645160" y="1935479"/>
                </a:lnTo>
                <a:lnTo>
                  <a:pt x="0" y="258064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955289" y="4028440"/>
            <a:ext cx="785495" cy="314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2000" spc="-6" dirty="0">
                <a:latin typeface="Arial"/>
                <a:cs typeface="Arial"/>
              </a:rPr>
              <a:t>SCWS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563109" y="4363722"/>
            <a:ext cx="3572510" cy="795020"/>
          </a:xfrm>
          <a:custGeom>
            <a:avLst/>
            <a:gdLst/>
            <a:ahLst/>
            <a:cxnLst/>
            <a:rect l="l" t="t" r="r" b="b"/>
            <a:pathLst>
              <a:path w="3572509" h="795020">
                <a:moveTo>
                  <a:pt x="3572510" y="0"/>
                </a:moveTo>
                <a:lnTo>
                  <a:pt x="199389" y="0"/>
                </a:lnTo>
                <a:lnTo>
                  <a:pt x="0" y="199389"/>
                </a:lnTo>
                <a:lnTo>
                  <a:pt x="0" y="795019"/>
                </a:lnTo>
                <a:lnTo>
                  <a:pt x="3374390" y="795019"/>
                </a:lnTo>
                <a:lnTo>
                  <a:pt x="3572510" y="596899"/>
                </a:lnTo>
                <a:lnTo>
                  <a:pt x="357251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63109" y="4363722"/>
            <a:ext cx="3572510" cy="795020"/>
          </a:xfrm>
          <a:custGeom>
            <a:avLst/>
            <a:gdLst/>
            <a:ahLst/>
            <a:cxnLst/>
            <a:rect l="l" t="t" r="r" b="b"/>
            <a:pathLst>
              <a:path w="3572509" h="795020">
                <a:moveTo>
                  <a:pt x="0" y="795019"/>
                </a:moveTo>
                <a:lnTo>
                  <a:pt x="0" y="199389"/>
                </a:lnTo>
                <a:lnTo>
                  <a:pt x="199389" y="0"/>
                </a:lnTo>
                <a:lnTo>
                  <a:pt x="3572510" y="0"/>
                </a:lnTo>
                <a:lnTo>
                  <a:pt x="3572510" y="596899"/>
                </a:lnTo>
                <a:lnTo>
                  <a:pt x="3374390" y="795019"/>
                </a:lnTo>
                <a:lnTo>
                  <a:pt x="0" y="795019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63109" y="4363722"/>
            <a:ext cx="3572510" cy="199390"/>
          </a:xfrm>
          <a:custGeom>
            <a:avLst/>
            <a:gdLst/>
            <a:ahLst/>
            <a:cxnLst/>
            <a:rect l="l" t="t" r="r" b="b"/>
            <a:pathLst>
              <a:path w="3572509" h="199389">
                <a:moveTo>
                  <a:pt x="3572510" y="0"/>
                </a:moveTo>
                <a:lnTo>
                  <a:pt x="199389" y="0"/>
                </a:lnTo>
                <a:lnTo>
                  <a:pt x="0" y="199389"/>
                </a:lnTo>
                <a:lnTo>
                  <a:pt x="3374390" y="199389"/>
                </a:lnTo>
                <a:lnTo>
                  <a:pt x="3572510" y="0"/>
                </a:lnTo>
                <a:close/>
              </a:path>
            </a:pathLst>
          </a:custGeom>
          <a:solidFill>
            <a:srgbClr val="FFF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63109" y="4363722"/>
            <a:ext cx="3572510" cy="199390"/>
          </a:xfrm>
          <a:custGeom>
            <a:avLst/>
            <a:gdLst/>
            <a:ahLst/>
            <a:cxnLst/>
            <a:rect l="l" t="t" r="r" b="b"/>
            <a:pathLst>
              <a:path w="3572509" h="199389">
                <a:moveTo>
                  <a:pt x="0" y="199389"/>
                </a:moveTo>
                <a:lnTo>
                  <a:pt x="199389" y="0"/>
                </a:lnTo>
                <a:lnTo>
                  <a:pt x="3572510" y="0"/>
                </a:lnTo>
                <a:lnTo>
                  <a:pt x="3374390" y="199389"/>
                </a:lnTo>
                <a:lnTo>
                  <a:pt x="0" y="199389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937500" y="4363722"/>
            <a:ext cx="198120" cy="795020"/>
          </a:xfrm>
          <a:custGeom>
            <a:avLst/>
            <a:gdLst/>
            <a:ahLst/>
            <a:cxnLst/>
            <a:rect l="l" t="t" r="r" b="b"/>
            <a:pathLst>
              <a:path w="198120" h="795020">
                <a:moveTo>
                  <a:pt x="198120" y="0"/>
                </a:moveTo>
                <a:lnTo>
                  <a:pt x="0" y="199389"/>
                </a:lnTo>
                <a:lnTo>
                  <a:pt x="0" y="795019"/>
                </a:lnTo>
                <a:lnTo>
                  <a:pt x="198120" y="596899"/>
                </a:lnTo>
                <a:lnTo>
                  <a:pt x="198120" y="0"/>
                </a:lnTo>
                <a:close/>
              </a:path>
            </a:pathLst>
          </a:custGeom>
          <a:solidFill>
            <a:srgbClr val="CC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937500" y="4363722"/>
            <a:ext cx="198120" cy="795020"/>
          </a:xfrm>
          <a:custGeom>
            <a:avLst/>
            <a:gdLst/>
            <a:ahLst/>
            <a:cxnLst/>
            <a:rect l="l" t="t" r="r" b="b"/>
            <a:pathLst>
              <a:path w="198120" h="795020">
                <a:moveTo>
                  <a:pt x="0" y="795019"/>
                </a:moveTo>
                <a:lnTo>
                  <a:pt x="0" y="199389"/>
                </a:lnTo>
                <a:lnTo>
                  <a:pt x="198120" y="0"/>
                </a:lnTo>
                <a:lnTo>
                  <a:pt x="198120" y="596899"/>
                </a:lnTo>
                <a:lnTo>
                  <a:pt x="0" y="795019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790950" y="4540250"/>
            <a:ext cx="3641090" cy="14991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0053"/>
            <a:r>
              <a:rPr sz="2000" spc="15" dirty="0">
                <a:latin typeface="Arial"/>
                <a:cs typeface="Arial"/>
              </a:rPr>
              <a:t>Java </a:t>
            </a:r>
            <a:r>
              <a:rPr sz="2000" spc="6" dirty="0">
                <a:latin typeface="Arial"/>
                <a:cs typeface="Arial"/>
              </a:rPr>
              <a:t>Virtual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spc="15" dirty="0">
                <a:latin typeface="Arial"/>
                <a:cs typeface="Arial"/>
              </a:rPr>
              <a:t>Machine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spcBef>
                <a:spcPts val="50"/>
              </a:spcBef>
            </a:pPr>
            <a:endParaRPr sz="1700" dirty="0">
              <a:latin typeface="Times New Roman"/>
              <a:cs typeface="Times New Roman"/>
            </a:endParaRPr>
          </a:p>
          <a:p>
            <a:pPr marL="12696"/>
            <a:r>
              <a:rPr sz="2000" spc="-15" dirty="0">
                <a:latin typeface="Arial"/>
                <a:cs typeface="Arial"/>
              </a:rPr>
              <a:t>Low Level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Resources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563109" y="3769361"/>
            <a:ext cx="3572510" cy="795020"/>
          </a:xfrm>
          <a:custGeom>
            <a:avLst/>
            <a:gdLst/>
            <a:ahLst/>
            <a:cxnLst/>
            <a:rect l="l" t="t" r="r" b="b"/>
            <a:pathLst>
              <a:path w="3572509" h="795020">
                <a:moveTo>
                  <a:pt x="3572510" y="0"/>
                </a:moveTo>
                <a:lnTo>
                  <a:pt x="199389" y="0"/>
                </a:lnTo>
                <a:lnTo>
                  <a:pt x="0" y="198119"/>
                </a:lnTo>
                <a:lnTo>
                  <a:pt x="0" y="795019"/>
                </a:lnTo>
                <a:lnTo>
                  <a:pt x="3374390" y="795019"/>
                </a:lnTo>
                <a:lnTo>
                  <a:pt x="3572510" y="595629"/>
                </a:lnTo>
                <a:lnTo>
                  <a:pt x="357251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63109" y="3769361"/>
            <a:ext cx="3572510" cy="795020"/>
          </a:xfrm>
          <a:custGeom>
            <a:avLst/>
            <a:gdLst/>
            <a:ahLst/>
            <a:cxnLst/>
            <a:rect l="l" t="t" r="r" b="b"/>
            <a:pathLst>
              <a:path w="3572509" h="795020">
                <a:moveTo>
                  <a:pt x="0" y="795019"/>
                </a:moveTo>
                <a:lnTo>
                  <a:pt x="0" y="198119"/>
                </a:lnTo>
                <a:lnTo>
                  <a:pt x="199389" y="0"/>
                </a:lnTo>
                <a:lnTo>
                  <a:pt x="3572510" y="0"/>
                </a:lnTo>
                <a:lnTo>
                  <a:pt x="3572510" y="595629"/>
                </a:lnTo>
                <a:lnTo>
                  <a:pt x="3374390" y="795019"/>
                </a:lnTo>
                <a:lnTo>
                  <a:pt x="0" y="795019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63109" y="3769359"/>
            <a:ext cx="3572510" cy="198120"/>
          </a:xfrm>
          <a:custGeom>
            <a:avLst/>
            <a:gdLst/>
            <a:ahLst/>
            <a:cxnLst/>
            <a:rect l="l" t="t" r="r" b="b"/>
            <a:pathLst>
              <a:path w="3572509" h="198120">
                <a:moveTo>
                  <a:pt x="3572510" y="0"/>
                </a:moveTo>
                <a:lnTo>
                  <a:pt x="199389" y="0"/>
                </a:lnTo>
                <a:lnTo>
                  <a:pt x="0" y="198119"/>
                </a:lnTo>
                <a:lnTo>
                  <a:pt x="3374390" y="198119"/>
                </a:lnTo>
                <a:lnTo>
                  <a:pt x="3572510" y="0"/>
                </a:lnTo>
                <a:close/>
              </a:path>
            </a:pathLst>
          </a:custGeom>
          <a:solidFill>
            <a:srgbClr val="FF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563109" y="3769359"/>
            <a:ext cx="3572510" cy="198120"/>
          </a:xfrm>
          <a:custGeom>
            <a:avLst/>
            <a:gdLst/>
            <a:ahLst/>
            <a:cxnLst/>
            <a:rect l="l" t="t" r="r" b="b"/>
            <a:pathLst>
              <a:path w="3572509" h="198120">
                <a:moveTo>
                  <a:pt x="0" y="198119"/>
                </a:moveTo>
                <a:lnTo>
                  <a:pt x="199389" y="0"/>
                </a:lnTo>
                <a:lnTo>
                  <a:pt x="3572510" y="0"/>
                </a:lnTo>
                <a:lnTo>
                  <a:pt x="3374390" y="198119"/>
                </a:lnTo>
                <a:lnTo>
                  <a:pt x="0" y="198119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937500" y="3769361"/>
            <a:ext cx="198120" cy="795020"/>
          </a:xfrm>
          <a:custGeom>
            <a:avLst/>
            <a:gdLst/>
            <a:ahLst/>
            <a:cxnLst/>
            <a:rect l="l" t="t" r="r" b="b"/>
            <a:pathLst>
              <a:path w="198120" h="795020">
                <a:moveTo>
                  <a:pt x="198120" y="0"/>
                </a:moveTo>
                <a:lnTo>
                  <a:pt x="0" y="198119"/>
                </a:lnTo>
                <a:lnTo>
                  <a:pt x="0" y="795019"/>
                </a:lnTo>
                <a:lnTo>
                  <a:pt x="198120" y="595629"/>
                </a:lnTo>
                <a:lnTo>
                  <a:pt x="198120" y="0"/>
                </a:lnTo>
                <a:close/>
              </a:path>
            </a:pathLst>
          </a:custGeom>
          <a:solidFill>
            <a:srgbClr val="CC00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937500" y="3769361"/>
            <a:ext cx="198120" cy="795020"/>
          </a:xfrm>
          <a:custGeom>
            <a:avLst/>
            <a:gdLst/>
            <a:ahLst/>
            <a:cxnLst/>
            <a:rect l="l" t="t" r="r" b="b"/>
            <a:pathLst>
              <a:path w="198120" h="795020">
                <a:moveTo>
                  <a:pt x="0" y="795019"/>
                </a:moveTo>
                <a:lnTo>
                  <a:pt x="0" y="198119"/>
                </a:lnTo>
                <a:lnTo>
                  <a:pt x="198120" y="0"/>
                </a:lnTo>
                <a:lnTo>
                  <a:pt x="198120" y="595629"/>
                </a:lnTo>
                <a:lnTo>
                  <a:pt x="0" y="795019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430520" y="4102100"/>
            <a:ext cx="1638935" cy="314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2000" spc="-10" dirty="0">
                <a:latin typeface="Arial"/>
                <a:cs typeface="Arial"/>
              </a:rPr>
              <a:t>Javacard</a:t>
            </a:r>
            <a:r>
              <a:rPr sz="2000" spc="-185" dirty="0">
                <a:latin typeface="Arial"/>
                <a:cs typeface="Arial"/>
              </a:rPr>
              <a:t> </a:t>
            </a:r>
            <a:r>
              <a:rPr sz="2000" spc="-6" dirty="0">
                <a:latin typeface="Arial"/>
                <a:cs typeface="Arial"/>
              </a:rPr>
              <a:t>APIs</a:t>
            </a:r>
            <a:endParaRPr sz="20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563109" y="2976880"/>
            <a:ext cx="1785620" cy="991869"/>
          </a:xfrm>
          <a:custGeom>
            <a:avLst/>
            <a:gdLst/>
            <a:ahLst/>
            <a:cxnLst/>
            <a:rect l="l" t="t" r="r" b="b"/>
            <a:pathLst>
              <a:path w="1785620" h="991870">
                <a:moveTo>
                  <a:pt x="1785619" y="0"/>
                </a:moveTo>
                <a:lnTo>
                  <a:pt x="248919" y="0"/>
                </a:lnTo>
                <a:lnTo>
                  <a:pt x="0" y="247650"/>
                </a:lnTo>
                <a:lnTo>
                  <a:pt x="0" y="991870"/>
                </a:lnTo>
                <a:lnTo>
                  <a:pt x="1537969" y="991870"/>
                </a:lnTo>
                <a:lnTo>
                  <a:pt x="1785619" y="744220"/>
                </a:lnTo>
                <a:lnTo>
                  <a:pt x="1785619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63109" y="2976880"/>
            <a:ext cx="1785620" cy="991869"/>
          </a:xfrm>
          <a:custGeom>
            <a:avLst/>
            <a:gdLst/>
            <a:ahLst/>
            <a:cxnLst/>
            <a:rect l="l" t="t" r="r" b="b"/>
            <a:pathLst>
              <a:path w="1785620" h="991870">
                <a:moveTo>
                  <a:pt x="0" y="991870"/>
                </a:moveTo>
                <a:lnTo>
                  <a:pt x="0" y="247650"/>
                </a:lnTo>
                <a:lnTo>
                  <a:pt x="248919" y="0"/>
                </a:lnTo>
                <a:lnTo>
                  <a:pt x="1785619" y="0"/>
                </a:lnTo>
                <a:lnTo>
                  <a:pt x="1785619" y="744220"/>
                </a:lnTo>
                <a:lnTo>
                  <a:pt x="1537969" y="991870"/>
                </a:lnTo>
                <a:lnTo>
                  <a:pt x="0" y="99187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563109" y="2976879"/>
            <a:ext cx="1785620" cy="247650"/>
          </a:xfrm>
          <a:custGeom>
            <a:avLst/>
            <a:gdLst/>
            <a:ahLst/>
            <a:cxnLst/>
            <a:rect l="l" t="t" r="r" b="b"/>
            <a:pathLst>
              <a:path w="1785620" h="247650">
                <a:moveTo>
                  <a:pt x="1785619" y="0"/>
                </a:moveTo>
                <a:lnTo>
                  <a:pt x="248919" y="0"/>
                </a:lnTo>
                <a:lnTo>
                  <a:pt x="0" y="247650"/>
                </a:lnTo>
                <a:lnTo>
                  <a:pt x="1537969" y="247650"/>
                </a:lnTo>
                <a:lnTo>
                  <a:pt x="1785619" y="0"/>
                </a:lnTo>
                <a:close/>
              </a:path>
            </a:pathLst>
          </a:custGeom>
          <a:solidFill>
            <a:srgbClr val="33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563109" y="2976879"/>
            <a:ext cx="1785620" cy="247650"/>
          </a:xfrm>
          <a:custGeom>
            <a:avLst/>
            <a:gdLst/>
            <a:ahLst/>
            <a:cxnLst/>
            <a:rect l="l" t="t" r="r" b="b"/>
            <a:pathLst>
              <a:path w="1785620" h="247650">
                <a:moveTo>
                  <a:pt x="0" y="247650"/>
                </a:moveTo>
                <a:lnTo>
                  <a:pt x="248919" y="0"/>
                </a:lnTo>
                <a:lnTo>
                  <a:pt x="1785619" y="0"/>
                </a:lnTo>
                <a:lnTo>
                  <a:pt x="1537969" y="247650"/>
                </a:lnTo>
                <a:lnTo>
                  <a:pt x="0" y="24765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101081" y="2976880"/>
            <a:ext cx="247650" cy="991869"/>
          </a:xfrm>
          <a:custGeom>
            <a:avLst/>
            <a:gdLst/>
            <a:ahLst/>
            <a:cxnLst/>
            <a:rect l="l" t="t" r="r" b="b"/>
            <a:pathLst>
              <a:path w="247650" h="991870">
                <a:moveTo>
                  <a:pt x="247650" y="0"/>
                </a:moveTo>
                <a:lnTo>
                  <a:pt x="0" y="247650"/>
                </a:lnTo>
                <a:lnTo>
                  <a:pt x="0" y="991870"/>
                </a:lnTo>
                <a:lnTo>
                  <a:pt x="247650" y="744220"/>
                </a:lnTo>
                <a:lnTo>
                  <a:pt x="247650" y="0"/>
                </a:lnTo>
                <a:close/>
              </a:path>
            </a:pathLst>
          </a:custGeom>
          <a:solidFill>
            <a:srgbClr val="00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101081" y="2976880"/>
            <a:ext cx="247650" cy="991869"/>
          </a:xfrm>
          <a:custGeom>
            <a:avLst/>
            <a:gdLst/>
            <a:ahLst/>
            <a:cxnLst/>
            <a:rect l="l" t="t" r="r" b="b"/>
            <a:pathLst>
              <a:path w="247650" h="991870">
                <a:moveTo>
                  <a:pt x="0" y="991870"/>
                </a:moveTo>
                <a:lnTo>
                  <a:pt x="0" y="247650"/>
                </a:lnTo>
                <a:lnTo>
                  <a:pt x="247650" y="0"/>
                </a:lnTo>
                <a:lnTo>
                  <a:pt x="247650" y="744220"/>
                </a:lnTo>
                <a:lnTo>
                  <a:pt x="0" y="99187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939031" y="3320290"/>
            <a:ext cx="785495" cy="568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9191" marR="5078" indent="-176493">
              <a:lnSpc>
                <a:spcPts val="2220"/>
              </a:lnSpc>
            </a:pPr>
            <a:r>
              <a:rPr sz="2000" spc="-6" dirty="0">
                <a:latin typeface="Arial"/>
                <a:cs typeface="Arial"/>
              </a:rPr>
              <a:t>SCWS  </a:t>
            </a:r>
            <a:r>
              <a:rPr sz="2000" spc="20" dirty="0">
                <a:latin typeface="Arial"/>
                <a:cs typeface="Arial"/>
              </a:rPr>
              <a:t>API</a:t>
            </a:r>
            <a:endParaRPr sz="20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150609" y="2976880"/>
            <a:ext cx="1985010" cy="991869"/>
          </a:xfrm>
          <a:custGeom>
            <a:avLst/>
            <a:gdLst/>
            <a:ahLst/>
            <a:cxnLst/>
            <a:rect l="l" t="t" r="r" b="b"/>
            <a:pathLst>
              <a:path w="1985009" h="991870">
                <a:moveTo>
                  <a:pt x="1985010" y="0"/>
                </a:moveTo>
                <a:lnTo>
                  <a:pt x="247650" y="0"/>
                </a:lnTo>
                <a:lnTo>
                  <a:pt x="0" y="247650"/>
                </a:lnTo>
                <a:lnTo>
                  <a:pt x="0" y="991870"/>
                </a:lnTo>
                <a:lnTo>
                  <a:pt x="1736089" y="991870"/>
                </a:lnTo>
                <a:lnTo>
                  <a:pt x="1985010" y="744220"/>
                </a:lnTo>
                <a:lnTo>
                  <a:pt x="198501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150609" y="2976880"/>
            <a:ext cx="1985010" cy="991869"/>
          </a:xfrm>
          <a:custGeom>
            <a:avLst/>
            <a:gdLst/>
            <a:ahLst/>
            <a:cxnLst/>
            <a:rect l="l" t="t" r="r" b="b"/>
            <a:pathLst>
              <a:path w="1985009" h="991870">
                <a:moveTo>
                  <a:pt x="0" y="991870"/>
                </a:moveTo>
                <a:lnTo>
                  <a:pt x="0" y="247650"/>
                </a:lnTo>
                <a:lnTo>
                  <a:pt x="247650" y="0"/>
                </a:lnTo>
                <a:lnTo>
                  <a:pt x="1985010" y="0"/>
                </a:lnTo>
                <a:lnTo>
                  <a:pt x="1985010" y="744220"/>
                </a:lnTo>
                <a:lnTo>
                  <a:pt x="1736089" y="991870"/>
                </a:lnTo>
                <a:lnTo>
                  <a:pt x="0" y="99187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150609" y="2976879"/>
            <a:ext cx="1985010" cy="247650"/>
          </a:xfrm>
          <a:custGeom>
            <a:avLst/>
            <a:gdLst/>
            <a:ahLst/>
            <a:cxnLst/>
            <a:rect l="l" t="t" r="r" b="b"/>
            <a:pathLst>
              <a:path w="1985009" h="247650">
                <a:moveTo>
                  <a:pt x="1985010" y="0"/>
                </a:moveTo>
                <a:lnTo>
                  <a:pt x="247650" y="0"/>
                </a:lnTo>
                <a:lnTo>
                  <a:pt x="0" y="247650"/>
                </a:lnTo>
                <a:lnTo>
                  <a:pt x="1736089" y="247650"/>
                </a:lnTo>
                <a:lnTo>
                  <a:pt x="1985010" y="0"/>
                </a:lnTo>
                <a:close/>
              </a:path>
            </a:pathLst>
          </a:custGeom>
          <a:solidFill>
            <a:srgbClr val="ACD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150609" y="2976879"/>
            <a:ext cx="1985010" cy="247650"/>
          </a:xfrm>
          <a:custGeom>
            <a:avLst/>
            <a:gdLst/>
            <a:ahLst/>
            <a:cxnLst/>
            <a:rect l="l" t="t" r="r" b="b"/>
            <a:pathLst>
              <a:path w="1985009" h="247650">
                <a:moveTo>
                  <a:pt x="0" y="247650"/>
                </a:moveTo>
                <a:lnTo>
                  <a:pt x="247650" y="0"/>
                </a:lnTo>
                <a:lnTo>
                  <a:pt x="1985010" y="0"/>
                </a:lnTo>
                <a:lnTo>
                  <a:pt x="1736089" y="247650"/>
                </a:lnTo>
                <a:lnTo>
                  <a:pt x="0" y="24765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886700" y="2976880"/>
            <a:ext cx="248920" cy="991869"/>
          </a:xfrm>
          <a:custGeom>
            <a:avLst/>
            <a:gdLst/>
            <a:ahLst/>
            <a:cxnLst/>
            <a:rect l="l" t="t" r="r" b="b"/>
            <a:pathLst>
              <a:path w="248920" h="991870">
                <a:moveTo>
                  <a:pt x="248920" y="0"/>
                </a:moveTo>
                <a:lnTo>
                  <a:pt x="0" y="247650"/>
                </a:lnTo>
                <a:lnTo>
                  <a:pt x="0" y="991870"/>
                </a:lnTo>
                <a:lnTo>
                  <a:pt x="248920" y="744220"/>
                </a:lnTo>
                <a:lnTo>
                  <a:pt x="248920" y="0"/>
                </a:lnTo>
                <a:close/>
              </a:path>
            </a:pathLst>
          </a:custGeom>
          <a:solidFill>
            <a:srgbClr val="79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886700" y="2976880"/>
            <a:ext cx="248920" cy="991869"/>
          </a:xfrm>
          <a:custGeom>
            <a:avLst/>
            <a:gdLst/>
            <a:ahLst/>
            <a:cxnLst/>
            <a:rect l="l" t="t" r="r" b="b"/>
            <a:pathLst>
              <a:path w="248920" h="991870">
                <a:moveTo>
                  <a:pt x="0" y="991870"/>
                </a:moveTo>
                <a:lnTo>
                  <a:pt x="0" y="247650"/>
                </a:lnTo>
                <a:lnTo>
                  <a:pt x="248920" y="0"/>
                </a:lnTo>
                <a:lnTo>
                  <a:pt x="248920" y="744220"/>
                </a:lnTo>
                <a:lnTo>
                  <a:pt x="0" y="99187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6549391" y="3440429"/>
            <a:ext cx="937894" cy="308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2000" spc="20" dirty="0">
                <a:latin typeface="Arial"/>
                <a:cs typeface="Arial"/>
              </a:rPr>
              <a:t>STK</a:t>
            </a:r>
            <a:r>
              <a:rPr sz="2000" spc="-185" dirty="0">
                <a:latin typeface="Arial"/>
                <a:cs typeface="Arial"/>
              </a:rPr>
              <a:t> </a:t>
            </a:r>
            <a:r>
              <a:rPr sz="2000" spc="15" dirty="0">
                <a:latin typeface="Arial"/>
                <a:cs typeface="Arial"/>
              </a:rPr>
              <a:t>Api</a:t>
            </a:r>
            <a:endParaRPr sz="20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563109" y="2381250"/>
            <a:ext cx="3572510" cy="795020"/>
          </a:xfrm>
          <a:custGeom>
            <a:avLst/>
            <a:gdLst/>
            <a:ahLst/>
            <a:cxnLst/>
            <a:rect l="l" t="t" r="r" b="b"/>
            <a:pathLst>
              <a:path w="3572509" h="795019">
                <a:moveTo>
                  <a:pt x="3572510" y="0"/>
                </a:moveTo>
                <a:lnTo>
                  <a:pt x="199389" y="0"/>
                </a:lnTo>
                <a:lnTo>
                  <a:pt x="0" y="199389"/>
                </a:lnTo>
                <a:lnTo>
                  <a:pt x="0" y="795020"/>
                </a:lnTo>
                <a:lnTo>
                  <a:pt x="3374390" y="795020"/>
                </a:lnTo>
                <a:lnTo>
                  <a:pt x="3572510" y="596900"/>
                </a:lnTo>
                <a:lnTo>
                  <a:pt x="3572510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563109" y="2381250"/>
            <a:ext cx="3572510" cy="795020"/>
          </a:xfrm>
          <a:custGeom>
            <a:avLst/>
            <a:gdLst/>
            <a:ahLst/>
            <a:cxnLst/>
            <a:rect l="l" t="t" r="r" b="b"/>
            <a:pathLst>
              <a:path w="3572509" h="795019">
                <a:moveTo>
                  <a:pt x="0" y="795020"/>
                </a:moveTo>
                <a:lnTo>
                  <a:pt x="0" y="199389"/>
                </a:lnTo>
                <a:lnTo>
                  <a:pt x="199389" y="0"/>
                </a:lnTo>
                <a:lnTo>
                  <a:pt x="3572510" y="0"/>
                </a:lnTo>
                <a:lnTo>
                  <a:pt x="3572510" y="596900"/>
                </a:lnTo>
                <a:lnTo>
                  <a:pt x="3374390" y="795020"/>
                </a:lnTo>
                <a:lnTo>
                  <a:pt x="0" y="79502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563109" y="2381250"/>
            <a:ext cx="3572510" cy="199390"/>
          </a:xfrm>
          <a:custGeom>
            <a:avLst/>
            <a:gdLst/>
            <a:ahLst/>
            <a:cxnLst/>
            <a:rect l="l" t="t" r="r" b="b"/>
            <a:pathLst>
              <a:path w="3572509" h="199389">
                <a:moveTo>
                  <a:pt x="3572510" y="0"/>
                </a:moveTo>
                <a:lnTo>
                  <a:pt x="199389" y="0"/>
                </a:lnTo>
                <a:lnTo>
                  <a:pt x="0" y="199389"/>
                </a:lnTo>
                <a:lnTo>
                  <a:pt x="3374390" y="199389"/>
                </a:lnTo>
                <a:lnTo>
                  <a:pt x="357251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563109" y="2381250"/>
            <a:ext cx="3572510" cy="199390"/>
          </a:xfrm>
          <a:custGeom>
            <a:avLst/>
            <a:gdLst/>
            <a:ahLst/>
            <a:cxnLst/>
            <a:rect l="l" t="t" r="r" b="b"/>
            <a:pathLst>
              <a:path w="3572509" h="199389">
                <a:moveTo>
                  <a:pt x="0" y="199389"/>
                </a:moveTo>
                <a:lnTo>
                  <a:pt x="199389" y="0"/>
                </a:lnTo>
                <a:lnTo>
                  <a:pt x="3572510" y="0"/>
                </a:lnTo>
                <a:lnTo>
                  <a:pt x="3374390" y="199389"/>
                </a:lnTo>
                <a:lnTo>
                  <a:pt x="0" y="199389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937500" y="2381250"/>
            <a:ext cx="198120" cy="795020"/>
          </a:xfrm>
          <a:custGeom>
            <a:avLst/>
            <a:gdLst/>
            <a:ahLst/>
            <a:cxnLst/>
            <a:rect l="l" t="t" r="r" b="b"/>
            <a:pathLst>
              <a:path w="198120" h="795019">
                <a:moveTo>
                  <a:pt x="198120" y="0"/>
                </a:moveTo>
                <a:lnTo>
                  <a:pt x="0" y="199389"/>
                </a:lnTo>
                <a:lnTo>
                  <a:pt x="0" y="795020"/>
                </a:lnTo>
                <a:lnTo>
                  <a:pt x="198120" y="596900"/>
                </a:lnTo>
                <a:lnTo>
                  <a:pt x="19812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937500" y="2381250"/>
            <a:ext cx="198120" cy="795020"/>
          </a:xfrm>
          <a:custGeom>
            <a:avLst/>
            <a:gdLst/>
            <a:ahLst/>
            <a:cxnLst/>
            <a:rect l="l" t="t" r="r" b="b"/>
            <a:pathLst>
              <a:path w="198120" h="795019">
                <a:moveTo>
                  <a:pt x="0" y="795020"/>
                </a:moveTo>
                <a:lnTo>
                  <a:pt x="0" y="199389"/>
                </a:lnTo>
                <a:lnTo>
                  <a:pt x="198120" y="0"/>
                </a:lnTo>
                <a:lnTo>
                  <a:pt x="198120" y="596900"/>
                </a:lnTo>
                <a:lnTo>
                  <a:pt x="0" y="79502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5816600" y="2721611"/>
            <a:ext cx="867410" cy="308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2000" spc="25" dirty="0">
                <a:latin typeface="Arial"/>
                <a:cs typeface="Arial"/>
              </a:rPr>
              <a:t>A</a:t>
            </a:r>
            <a:r>
              <a:rPr sz="2000" spc="10" dirty="0">
                <a:latin typeface="Arial"/>
                <a:cs typeface="Arial"/>
              </a:rPr>
              <a:t>p</a:t>
            </a:r>
            <a:r>
              <a:rPr sz="2000" spc="20" dirty="0">
                <a:latin typeface="Arial"/>
                <a:cs typeface="Arial"/>
              </a:rPr>
              <a:t>p</a:t>
            </a:r>
            <a:r>
              <a:rPr sz="2000" dirty="0">
                <a:latin typeface="Arial"/>
                <a:cs typeface="Arial"/>
              </a:rPr>
              <a:t>l</a:t>
            </a:r>
            <a:r>
              <a:rPr sz="2000" spc="20" dirty="0">
                <a:latin typeface="Arial"/>
                <a:cs typeface="Arial"/>
              </a:rPr>
              <a:t>e</a:t>
            </a:r>
            <a:r>
              <a:rPr sz="2000" spc="6" dirty="0">
                <a:latin typeface="Arial"/>
                <a:cs typeface="Arial"/>
              </a:rPr>
              <a:t>t</a:t>
            </a:r>
            <a:r>
              <a:rPr sz="2000" spc="20" dirty="0"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57192" y="314972"/>
            <a:ext cx="2977515" cy="12800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5078" indent="248868">
              <a:lnSpc>
                <a:spcPts val="4910"/>
              </a:lnSpc>
            </a:pPr>
            <a:r>
              <a:rPr spc="-6" dirty="0"/>
              <a:t>Packages  and</a:t>
            </a:r>
            <a:r>
              <a:rPr spc="-69" dirty="0"/>
              <a:t> </a:t>
            </a:r>
            <a:r>
              <a:rPr spc="-6" dirty="0"/>
              <a:t>classes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147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92760" y="1741171"/>
            <a:ext cx="3482340" cy="9348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700" spc="-6" dirty="0">
                <a:solidFill>
                  <a:srgbClr val="3E7E5E"/>
                </a:solidFill>
                <a:latin typeface="Courier New"/>
                <a:cs typeface="Courier New"/>
              </a:rPr>
              <a:t>/*</a:t>
            </a:r>
            <a:endParaRPr sz="1700" dirty="0">
              <a:latin typeface="Courier New"/>
              <a:cs typeface="Courier New"/>
            </a:endParaRPr>
          </a:p>
          <a:p>
            <a:pPr marL="134592">
              <a:spcBef>
                <a:spcPts val="590"/>
              </a:spcBef>
            </a:pPr>
            <a:r>
              <a:rPr sz="1700" dirty="0">
                <a:solidFill>
                  <a:srgbClr val="3E7E5E"/>
                </a:solidFill>
                <a:latin typeface="Courier New"/>
                <a:cs typeface="Courier New"/>
              </a:rPr>
              <a:t>* </a:t>
            </a:r>
            <a:r>
              <a:rPr sz="1700" spc="-6" dirty="0">
                <a:solidFill>
                  <a:srgbClr val="3E7E5E"/>
                </a:solidFill>
                <a:latin typeface="Courier New"/>
                <a:cs typeface="Courier New"/>
              </a:rPr>
              <a:t>Imported</a:t>
            </a:r>
            <a:r>
              <a:rPr sz="1700" spc="-100" dirty="0">
                <a:solidFill>
                  <a:srgbClr val="3E7E5E"/>
                </a:solidFill>
                <a:latin typeface="Courier New"/>
                <a:cs typeface="Courier New"/>
              </a:rPr>
              <a:t> </a:t>
            </a:r>
            <a:r>
              <a:rPr sz="1700" spc="-6" dirty="0">
                <a:solidFill>
                  <a:srgbClr val="3E7E5E"/>
                </a:solidFill>
                <a:latin typeface="Courier New"/>
                <a:cs typeface="Courier New"/>
              </a:rPr>
              <a:t>packages</a:t>
            </a:r>
            <a:endParaRPr sz="1700" dirty="0">
              <a:latin typeface="Courier New"/>
              <a:cs typeface="Courier New"/>
            </a:endParaRPr>
          </a:p>
          <a:p>
            <a:pPr marL="134592">
              <a:spcBef>
                <a:spcPts val="580"/>
              </a:spcBef>
            </a:pPr>
            <a:r>
              <a:rPr sz="1700" spc="-6" dirty="0">
                <a:solidFill>
                  <a:srgbClr val="3E7E5E"/>
                </a:solidFill>
                <a:latin typeface="Courier New"/>
                <a:cs typeface="Courier New"/>
              </a:rPr>
              <a:t>*/</a:t>
            </a:r>
            <a:endParaRPr sz="1700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6100" y="2620812"/>
            <a:ext cx="5831839" cy="2373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1102131">
              <a:lnSpc>
                <a:spcPct val="130200"/>
              </a:lnSpc>
            </a:pPr>
            <a:r>
              <a:rPr lang="en-US" sz="1700" b="1" spc="-6" dirty="0" smtClean="0">
                <a:solidFill>
                  <a:srgbClr val="7E0054"/>
                </a:solidFill>
                <a:latin typeface="Courier New"/>
                <a:cs typeface="Courier New"/>
              </a:rPr>
              <a:t>Import </a:t>
            </a:r>
            <a:r>
              <a:rPr sz="1700" spc="-6" dirty="0" err="1" smtClean="0">
                <a:latin typeface="Courier New"/>
                <a:cs typeface="Courier New"/>
              </a:rPr>
              <a:t>javacard.framework</a:t>
            </a:r>
            <a:r>
              <a:rPr sz="1700" spc="-6" dirty="0">
                <a:latin typeface="Courier New"/>
                <a:cs typeface="Courier New"/>
              </a:rPr>
              <a:t>.*; </a:t>
            </a:r>
            <a:endParaRPr lang="en-US" sz="1700" spc="-6" dirty="0" smtClean="0">
              <a:latin typeface="Courier New"/>
              <a:cs typeface="Courier New"/>
            </a:endParaRPr>
          </a:p>
          <a:p>
            <a:pPr marL="12696" marR="1102131">
              <a:lnSpc>
                <a:spcPct val="130200"/>
              </a:lnSpc>
            </a:pPr>
            <a:r>
              <a:rPr lang="en-US" sz="1700" b="1" spc="-6" dirty="0" smtClean="0">
                <a:solidFill>
                  <a:srgbClr val="7E0054"/>
                </a:solidFill>
                <a:latin typeface="Courier New"/>
                <a:cs typeface="Courier New"/>
              </a:rPr>
              <a:t>Import </a:t>
            </a:r>
            <a:r>
              <a:rPr sz="1700" spc="-6" dirty="0" err="1" smtClean="0">
                <a:latin typeface="Courier New"/>
                <a:cs typeface="Courier New"/>
              </a:rPr>
              <a:t>uicc.scws.HttpRequest</a:t>
            </a:r>
            <a:r>
              <a:rPr sz="1700" spc="-6" dirty="0">
                <a:latin typeface="Courier New"/>
                <a:cs typeface="Courier New"/>
              </a:rPr>
              <a:t>;</a:t>
            </a:r>
            <a:endParaRPr sz="1700" dirty="0">
              <a:latin typeface="Courier New"/>
              <a:cs typeface="Courier New"/>
            </a:endParaRPr>
          </a:p>
          <a:p>
            <a:pPr marL="12696" marR="5078">
              <a:lnSpc>
                <a:spcPct val="130300"/>
              </a:lnSpc>
              <a:spcBef>
                <a:spcPts val="6"/>
              </a:spcBef>
            </a:pPr>
            <a:r>
              <a:rPr lang="en-US"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Import </a:t>
            </a:r>
            <a:r>
              <a:rPr sz="1700" spc="-6" dirty="0" err="1" smtClean="0">
                <a:latin typeface="Courier New"/>
                <a:cs typeface="Courier New"/>
              </a:rPr>
              <a:t>uicc.scws.HttpResponse</a:t>
            </a:r>
            <a:r>
              <a:rPr sz="1700" spc="-6" dirty="0">
                <a:latin typeface="Courier New"/>
                <a:cs typeface="Courier New"/>
              </a:rPr>
              <a:t>; </a:t>
            </a:r>
            <a:endParaRPr lang="en-US" sz="1700" spc="-6" dirty="0" smtClean="0">
              <a:latin typeface="Courier New"/>
              <a:cs typeface="Courier New"/>
            </a:endParaRPr>
          </a:p>
          <a:p>
            <a:pPr marL="12696" marR="5078">
              <a:lnSpc>
                <a:spcPct val="130300"/>
              </a:lnSpc>
              <a:spcBef>
                <a:spcPts val="6"/>
              </a:spcBef>
            </a:pPr>
            <a:r>
              <a:rPr lang="en-US" sz="1700" b="1" spc="-6" dirty="0" smtClean="0">
                <a:solidFill>
                  <a:srgbClr val="7E0054"/>
                </a:solidFill>
                <a:latin typeface="Courier New"/>
                <a:cs typeface="Courier New"/>
              </a:rPr>
              <a:t>Import </a:t>
            </a:r>
            <a:r>
              <a:rPr sz="1700" spc="-6" dirty="0" err="1" smtClean="0">
                <a:latin typeface="Courier New"/>
                <a:cs typeface="Courier New"/>
              </a:rPr>
              <a:t>uicc.scws.ScwsConstants</a:t>
            </a:r>
            <a:r>
              <a:rPr sz="1700" spc="-6" dirty="0">
                <a:latin typeface="Courier New"/>
                <a:cs typeface="Courier New"/>
              </a:rPr>
              <a:t>; </a:t>
            </a:r>
            <a:endParaRPr lang="en-US" sz="1700" spc="-6" dirty="0" smtClean="0">
              <a:latin typeface="Courier New"/>
              <a:cs typeface="Courier New"/>
            </a:endParaRPr>
          </a:p>
          <a:p>
            <a:pPr marL="12696" marR="5078">
              <a:lnSpc>
                <a:spcPct val="130300"/>
              </a:lnSpc>
              <a:spcBef>
                <a:spcPts val="6"/>
              </a:spcBef>
            </a:pPr>
            <a:r>
              <a:rPr lang="en-US" sz="1700" b="1" spc="-6" dirty="0" smtClean="0">
                <a:solidFill>
                  <a:srgbClr val="7E0054"/>
                </a:solidFill>
                <a:latin typeface="Courier New"/>
                <a:cs typeface="Courier New"/>
              </a:rPr>
              <a:t>Import </a:t>
            </a:r>
            <a:r>
              <a:rPr sz="1700" spc="-6" dirty="0" err="1" smtClean="0">
                <a:latin typeface="Courier New"/>
                <a:cs typeface="Courier New"/>
              </a:rPr>
              <a:t>uicc.scws.ScwsException</a:t>
            </a:r>
            <a:r>
              <a:rPr sz="1700" spc="-6" dirty="0">
                <a:latin typeface="Courier New"/>
                <a:cs typeface="Courier New"/>
              </a:rPr>
              <a:t>; </a:t>
            </a:r>
            <a:endParaRPr lang="en-US" sz="1700" spc="-6" dirty="0" smtClean="0">
              <a:latin typeface="Courier New"/>
              <a:cs typeface="Courier New"/>
            </a:endParaRPr>
          </a:p>
          <a:p>
            <a:pPr marL="12696" marR="5078">
              <a:lnSpc>
                <a:spcPct val="130300"/>
              </a:lnSpc>
              <a:spcBef>
                <a:spcPts val="6"/>
              </a:spcBef>
            </a:pPr>
            <a:r>
              <a:rPr lang="en-US" sz="1700" b="1" spc="-6" dirty="0" smtClean="0">
                <a:solidFill>
                  <a:srgbClr val="7E0054"/>
                </a:solidFill>
                <a:latin typeface="Courier New"/>
                <a:cs typeface="Courier New"/>
              </a:rPr>
              <a:t>Import </a:t>
            </a:r>
            <a:r>
              <a:rPr sz="1700" spc="-6" dirty="0" err="1" smtClean="0">
                <a:latin typeface="Courier New"/>
                <a:cs typeface="Courier New"/>
              </a:rPr>
              <a:t>uicc.scws.ScwsExtension</a:t>
            </a:r>
            <a:r>
              <a:rPr sz="1700" spc="-6" dirty="0">
                <a:latin typeface="Courier New"/>
                <a:cs typeface="Courier New"/>
              </a:rPr>
              <a:t>; </a:t>
            </a:r>
            <a:endParaRPr lang="en-US" sz="1700" spc="-6" dirty="0" smtClean="0">
              <a:latin typeface="Courier New"/>
              <a:cs typeface="Courier New"/>
            </a:endParaRPr>
          </a:p>
          <a:p>
            <a:pPr marL="12696" marR="5078">
              <a:lnSpc>
                <a:spcPct val="130300"/>
              </a:lnSpc>
              <a:spcBef>
                <a:spcPts val="6"/>
              </a:spcBef>
            </a:pPr>
            <a:r>
              <a:rPr lang="en-US" sz="1700" b="1" spc="-6" dirty="0" smtClean="0">
                <a:solidFill>
                  <a:srgbClr val="7E0054"/>
                </a:solidFill>
                <a:latin typeface="Courier New"/>
                <a:cs typeface="Courier New"/>
              </a:rPr>
              <a:t>Import </a:t>
            </a:r>
            <a:r>
              <a:rPr sz="1700" spc="-6" dirty="0" err="1" smtClean="0">
                <a:latin typeface="Courier New"/>
                <a:cs typeface="Courier New"/>
              </a:rPr>
              <a:t>uicc.scws.ScwsExtensionRegistry</a:t>
            </a:r>
            <a:r>
              <a:rPr sz="1700" spc="-6" dirty="0">
                <a:latin typeface="Courier New"/>
                <a:cs typeface="Courier New"/>
              </a:rPr>
              <a:t>;</a:t>
            </a:r>
            <a:endParaRPr sz="1700" dirty="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78000" y="5166360"/>
            <a:ext cx="6357620" cy="1182370"/>
          </a:xfrm>
          <a:custGeom>
            <a:avLst/>
            <a:gdLst/>
            <a:ahLst/>
            <a:cxnLst/>
            <a:rect l="l" t="t" r="r" b="b"/>
            <a:pathLst>
              <a:path w="6357620" h="1182370">
                <a:moveTo>
                  <a:pt x="0" y="0"/>
                </a:moveTo>
                <a:lnTo>
                  <a:pt x="2882900" y="588009"/>
                </a:lnTo>
                <a:lnTo>
                  <a:pt x="2813676" y="588639"/>
                </a:lnTo>
                <a:lnTo>
                  <a:pt x="2745099" y="590472"/>
                </a:lnTo>
                <a:lnTo>
                  <a:pt x="2677779" y="593425"/>
                </a:lnTo>
                <a:lnTo>
                  <a:pt x="2612329" y="597414"/>
                </a:lnTo>
                <a:lnTo>
                  <a:pt x="2549360" y="602356"/>
                </a:lnTo>
                <a:lnTo>
                  <a:pt x="2489484" y="608167"/>
                </a:lnTo>
                <a:lnTo>
                  <a:pt x="2433313" y="614764"/>
                </a:lnTo>
                <a:lnTo>
                  <a:pt x="2381459" y="622063"/>
                </a:lnTo>
                <a:lnTo>
                  <a:pt x="2334534" y="629980"/>
                </a:lnTo>
                <a:lnTo>
                  <a:pt x="2293149" y="638433"/>
                </a:lnTo>
                <a:lnTo>
                  <a:pt x="2229449" y="656610"/>
                </a:lnTo>
                <a:lnTo>
                  <a:pt x="2195253" y="675924"/>
                </a:lnTo>
                <a:lnTo>
                  <a:pt x="2190750" y="685800"/>
                </a:lnTo>
                <a:lnTo>
                  <a:pt x="2190750" y="1083309"/>
                </a:lnTo>
                <a:lnTo>
                  <a:pt x="2229449" y="1112631"/>
                </a:lnTo>
                <a:lnTo>
                  <a:pt x="2293149" y="1131005"/>
                </a:lnTo>
                <a:lnTo>
                  <a:pt x="2334534" y="1139576"/>
                </a:lnTo>
                <a:lnTo>
                  <a:pt x="2381459" y="1147618"/>
                </a:lnTo>
                <a:lnTo>
                  <a:pt x="2433313" y="1155044"/>
                </a:lnTo>
                <a:lnTo>
                  <a:pt x="2489484" y="1161765"/>
                </a:lnTo>
                <a:lnTo>
                  <a:pt x="2549360" y="1167694"/>
                </a:lnTo>
                <a:lnTo>
                  <a:pt x="2612329" y="1172742"/>
                </a:lnTo>
                <a:lnTo>
                  <a:pt x="2677779" y="1176822"/>
                </a:lnTo>
                <a:lnTo>
                  <a:pt x="2745099" y="1179845"/>
                </a:lnTo>
                <a:lnTo>
                  <a:pt x="2813676" y="1181724"/>
                </a:lnTo>
                <a:lnTo>
                  <a:pt x="2882900" y="1182370"/>
                </a:lnTo>
                <a:lnTo>
                  <a:pt x="5665470" y="1182370"/>
                </a:lnTo>
                <a:lnTo>
                  <a:pt x="5734471" y="1181724"/>
                </a:lnTo>
                <a:lnTo>
                  <a:pt x="5802888" y="1179845"/>
                </a:lnTo>
                <a:lnTo>
                  <a:pt x="5870102" y="1176822"/>
                </a:lnTo>
                <a:lnTo>
                  <a:pt x="5935494" y="1172742"/>
                </a:lnTo>
                <a:lnTo>
                  <a:pt x="5998445" y="1167694"/>
                </a:lnTo>
                <a:lnTo>
                  <a:pt x="6058336" y="1161765"/>
                </a:lnTo>
                <a:lnTo>
                  <a:pt x="6114550" y="1155044"/>
                </a:lnTo>
                <a:lnTo>
                  <a:pt x="6166467" y="1147618"/>
                </a:lnTo>
                <a:lnTo>
                  <a:pt x="6213469" y="1139576"/>
                </a:lnTo>
                <a:lnTo>
                  <a:pt x="6254938" y="1131005"/>
                </a:lnTo>
                <a:lnTo>
                  <a:pt x="6318798" y="1112631"/>
                </a:lnTo>
                <a:lnTo>
                  <a:pt x="6353100" y="1093201"/>
                </a:lnTo>
                <a:lnTo>
                  <a:pt x="6357620" y="1083309"/>
                </a:lnTo>
                <a:lnTo>
                  <a:pt x="6357620" y="685800"/>
                </a:lnTo>
                <a:lnTo>
                  <a:pt x="6318798" y="656610"/>
                </a:lnTo>
                <a:lnTo>
                  <a:pt x="6254938" y="638433"/>
                </a:lnTo>
                <a:lnTo>
                  <a:pt x="6213469" y="629980"/>
                </a:lnTo>
                <a:lnTo>
                  <a:pt x="6166467" y="622063"/>
                </a:lnTo>
                <a:lnTo>
                  <a:pt x="6114550" y="614764"/>
                </a:lnTo>
                <a:lnTo>
                  <a:pt x="6058336" y="608167"/>
                </a:lnTo>
                <a:lnTo>
                  <a:pt x="5998445" y="602356"/>
                </a:lnTo>
                <a:lnTo>
                  <a:pt x="5935494" y="597414"/>
                </a:lnTo>
                <a:lnTo>
                  <a:pt x="5870102" y="593425"/>
                </a:lnTo>
                <a:lnTo>
                  <a:pt x="5802888" y="590472"/>
                </a:lnTo>
                <a:lnTo>
                  <a:pt x="5734471" y="588639"/>
                </a:lnTo>
                <a:lnTo>
                  <a:pt x="3920490" y="588009"/>
                </a:lnTo>
                <a:lnTo>
                  <a:pt x="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78000" y="5149850"/>
            <a:ext cx="6357620" cy="1182370"/>
          </a:xfrm>
          <a:custGeom>
            <a:avLst/>
            <a:gdLst/>
            <a:ahLst/>
            <a:cxnLst/>
            <a:rect l="l" t="t" r="r" b="b"/>
            <a:pathLst>
              <a:path w="6357620" h="1182370">
                <a:moveTo>
                  <a:pt x="2882900" y="588009"/>
                </a:moveTo>
                <a:lnTo>
                  <a:pt x="2813676" y="588639"/>
                </a:lnTo>
                <a:lnTo>
                  <a:pt x="2745099" y="590472"/>
                </a:lnTo>
                <a:lnTo>
                  <a:pt x="2677779" y="593425"/>
                </a:lnTo>
                <a:lnTo>
                  <a:pt x="2612329" y="597414"/>
                </a:lnTo>
                <a:lnTo>
                  <a:pt x="2549360" y="602356"/>
                </a:lnTo>
                <a:lnTo>
                  <a:pt x="2489484" y="608167"/>
                </a:lnTo>
                <a:lnTo>
                  <a:pt x="2433313" y="614764"/>
                </a:lnTo>
                <a:lnTo>
                  <a:pt x="2381459" y="622063"/>
                </a:lnTo>
                <a:lnTo>
                  <a:pt x="2334534" y="629980"/>
                </a:lnTo>
                <a:lnTo>
                  <a:pt x="2293149" y="638433"/>
                </a:lnTo>
                <a:lnTo>
                  <a:pt x="2229449" y="656610"/>
                </a:lnTo>
                <a:lnTo>
                  <a:pt x="2195253" y="675924"/>
                </a:lnTo>
                <a:lnTo>
                  <a:pt x="2190750" y="685800"/>
                </a:lnTo>
                <a:lnTo>
                  <a:pt x="2190750" y="760729"/>
                </a:lnTo>
                <a:lnTo>
                  <a:pt x="2190750" y="834389"/>
                </a:lnTo>
                <a:lnTo>
                  <a:pt x="2190750" y="934719"/>
                </a:lnTo>
                <a:lnTo>
                  <a:pt x="2190750" y="1009649"/>
                </a:lnTo>
                <a:lnTo>
                  <a:pt x="2190750" y="1083309"/>
                </a:lnTo>
                <a:lnTo>
                  <a:pt x="2195253" y="1093201"/>
                </a:lnTo>
                <a:lnTo>
                  <a:pt x="2229449" y="1112631"/>
                </a:lnTo>
                <a:lnTo>
                  <a:pt x="2293149" y="1131005"/>
                </a:lnTo>
                <a:lnTo>
                  <a:pt x="2334534" y="1139576"/>
                </a:lnTo>
                <a:lnTo>
                  <a:pt x="2381459" y="1147618"/>
                </a:lnTo>
                <a:lnTo>
                  <a:pt x="2433313" y="1155044"/>
                </a:lnTo>
                <a:lnTo>
                  <a:pt x="2489484" y="1161765"/>
                </a:lnTo>
                <a:lnTo>
                  <a:pt x="2549360" y="1167694"/>
                </a:lnTo>
                <a:lnTo>
                  <a:pt x="2612329" y="1172742"/>
                </a:lnTo>
                <a:lnTo>
                  <a:pt x="2677779" y="1176822"/>
                </a:lnTo>
                <a:lnTo>
                  <a:pt x="2745099" y="1179845"/>
                </a:lnTo>
                <a:lnTo>
                  <a:pt x="2813676" y="1181724"/>
                </a:lnTo>
                <a:lnTo>
                  <a:pt x="2882900" y="1182370"/>
                </a:lnTo>
                <a:lnTo>
                  <a:pt x="3401060" y="1182370"/>
                </a:lnTo>
                <a:lnTo>
                  <a:pt x="3920490" y="1182370"/>
                </a:lnTo>
                <a:lnTo>
                  <a:pt x="4626610" y="1182370"/>
                </a:lnTo>
                <a:lnTo>
                  <a:pt x="5146040" y="1182370"/>
                </a:lnTo>
                <a:lnTo>
                  <a:pt x="5665470" y="1182370"/>
                </a:lnTo>
                <a:lnTo>
                  <a:pt x="5734471" y="1181724"/>
                </a:lnTo>
                <a:lnTo>
                  <a:pt x="5802888" y="1179845"/>
                </a:lnTo>
                <a:lnTo>
                  <a:pt x="5870102" y="1176822"/>
                </a:lnTo>
                <a:lnTo>
                  <a:pt x="5935494" y="1172742"/>
                </a:lnTo>
                <a:lnTo>
                  <a:pt x="5998445" y="1167694"/>
                </a:lnTo>
                <a:lnTo>
                  <a:pt x="6058336" y="1161765"/>
                </a:lnTo>
                <a:lnTo>
                  <a:pt x="6114550" y="1155044"/>
                </a:lnTo>
                <a:lnTo>
                  <a:pt x="6166467" y="1147618"/>
                </a:lnTo>
                <a:lnTo>
                  <a:pt x="6213469" y="1139576"/>
                </a:lnTo>
                <a:lnTo>
                  <a:pt x="6254938" y="1131005"/>
                </a:lnTo>
                <a:lnTo>
                  <a:pt x="6318798" y="1112631"/>
                </a:lnTo>
                <a:lnTo>
                  <a:pt x="6353100" y="1093201"/>
                </a:lnTo>
                <a:lnTo>
                  <a:pt x="6357620" y="1083309"/>
                </a:lnTo>
                <a:lnTo>
                  <a:pt x="6357620" y="1009649"/>
                </a:lnTo>
                <a:lnTo>
                  <a:pt x="6357620" y="934719"/>
                </a:lnTo>
                <a:lnTo>
                  <a:pt x="6357620" y="834389"/>
                </a:lnTo>
                <a:lnTo>
                  <a:pt x="6357620" y="760729"/>
                </a:lnTo>
                <a:lnTo>
                  <a:pt x="6357620" y="685800"/>
                </a:lnTo>
                <a:lnTo>
                  <a:pt x="6353100" y="675924"/>
                </a:lnTo>
                <a:lnTo>
                  <a:pt x="6318798" y="656610"/>
                </a:lnTo>
                <a:lnTo>
                  <a:pt x="6254938" y="638433"/>
                </a:lnTo>
                <a:lnTo>
                  <a:pt x="6213469" y="629980"/>
                </a:lnTo>
                <a:lnTo>
                  <a:pt x="6166467" y="622063"/>
                </a:lnTo>
                <a:lnTo>
                  <a:pt x="6114550" y="614764"/>
                </a:lnTo>
                <a:lnTo>
                  <a:pt x="6058336" y="608167"/>
                </a:lnTo>
                <a:lnTo>
                  <a:pt x="5998445" y="602356"/>
                </a:lnTo>
                <a:lnTo>
                  <a:pt x="5935494" y="597414"/>
                </a:lnTo>
                <a:lnTo>
                  <a:pt x="5870102" y="593425"/>
                </a:lnTo>
                <a:lnTo>
                  <a:pt x="5802888" y="590472"/>
                </a:lnTo>
                <a:lnTo>
                  <a:pt x="5734471" y="588639"/>
                </a:lnTo>
                <a:lnTo>
                  <a:pt x="5665470" y="588009"/>
                </a:lnTo>
                <a:lnTo>
                  <a:pt x="5146040" y="588009"/>
                </a:lnTo>
                <a:lnTo>
                  <a:pt x="4626610" y="588009"/>
                </a:lnTo>
                <a:lnTo>
                  <a:pt x="3920490" y="588009"/>
                </a:lnTo>
                <a:lnTo>
                  <a:pt x="0" y="0"/>
                </a:lnTo>
                <a:lnTo>
                  <a:pt x="2882900" y="588009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207511" y="5897879"/>
            <a:ext cx="3685540" cy="314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2000" spc="-10" dirty="0">
                <a:latin typeface="Arial"/>
                <a:cs typeface="Arial"/>
              </a:rPr>
              <a:t>Universal Integrated Circuit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Card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4"/>
            <a:ext cx="9418319" cy="1020339"/>
          </a:xfrm>
          <a:prstGeom prst="rect">
            <a:avLst/>
          </a:prstGeom>
        </p:spPr>
        <p:txBody>
          <a:bodyPr vert="horz" wrap="square" lIns="0" tIns="271724" rIns="0" bIns="0" rtlCol="0">
            <a:spAutoFit/>
          </a:bodyPr>
          <a:lstStyle/>
          <a:p>
            <a:pPr marL="4685328"/>
            <a:r>
              <a:rPr spc="-6" dirty="0"/>
              <a:t>ScwsConstants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148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1492" y="1734822"/>
            <a:ext cx="5453379" cy="3973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6638" indent="-333941">
              <a:buChar char="•"/>
              <a:tabLst>
                <a:tab pos="346004" algn="l"/>
                <a:tab pos="346638" algn="l"/>
              </a:tabLst>
            </a:pPr>
            <a:r>
              <a:rPr sz="3200" spc="-6" dirty="0">
                <a:latin typeface="Arial"/>
                <a:cs typeface="Arial"/>
              </a:rPr>
              <a:t>MIME</a:t>
            </a:r>
            <a:r>
              <a:rPr sz="3200" spc="-95" dirty="0">
                <a:latin typeface="Arial"/>
                <a:cs typeface="Arial"/>
              </a:rPr>
              <a:t> </a:t>
            </a:r>
            <a:r>
              <a:rPr sz="3200" spc="-6" dirty="0">
                <a:latin typeface="Arial"/>
                <a:cs typeface="Arial"/>
              </a:rPr>
              <a:t>types</a:t>
            </a:r>
            <a:endParaRPr sz="3200">
              <a:latin typeface="Arial"/>
              <a:cs typeface="Arial"/>
            </a:endParaRPr>
          </a:p>
          <a:p>
            <a:pPr marL="746605" lvl="1" indent="-276803">
              <a:spcBef>
                <a:spcPts val="320"/>
              </a:spcBef>
              <a:buFont typeface="Arial"/>
              <a:buChar char="–"/>
              <a:tabLst>
                <a:tab pos="746605" algn="l"/>
              </a:tabLst>
            </a:pPr>
            <a:r>
              <a:rPr sz="2800" b="1" spc="-6" dirty="0">
                <a:latin typeface="Courier New"/>
                <a:cs typeface="Courier New"/>
              </a:rPr>
              <a:t>CONTENT_TYPE_IMAGE_GIF</a:t>
            </a:r>
            <a:endParaRPr sz="2800">
              <a:latin typeface="Courier New"/>
              <a:cs typeface="Courier New"/>
            </a:endParaRPr>
          </a:p>
          <a:p>
            <a:pPr marL="746605" lvl="1" indent="-276803">
              <a:spcBef>
                <a:spcPts val="330"/>
              </a:spcBef>
              <a:buFont typeface="Arial"/>
              <a:buChar char="–"/>
              <a:tabLst>
                <a:tab pos="746605" algn="l"/>
              </a:tabLst>
            </a:pPr>
            <a:r>
              <a:rPr sz="2800" b="1" spc="-6" dirty="0">
                <a:latin typeface="Courier New"/>
                <a:cs typeface="Courier New"/>
              </a:rPr>
              <a:t>CONTENT_TYPE_TEXT_HTML</a:t>
            </a:r>
            <a:endParaRPr sz="2800">
              <a:latin typeface="Courier New"/>
              <a:cs typeface="Courier New"/>
            </a:endParaRPr>
          </a:p>
          <a:p>
            <a:pPr marL="346638" indent="-333941">
              <a:spcBef>
                <a:spcPts val="530"/>
              </a:spcBef>
              <a:buChar char="•"/>
              <a:tabLst>
                <a:tab pos="346004" algn="l"/>
                <a:tab pos="346638" algn="l"/>
              </a:tabLst>
            </a:pPr>
            <a:r>
              <a:rPr sz="3200" spc="-10" dirty="0">
                <a:latin typeface="Arial"/>
                <a:cs typeface="Arial"/>
              </a:rPr>
              <a:t>Status</a:t>
            </a:r>
            <a:r>
              <a:rPr sz="3200" spc="-69" dirty="0">
                <a:latin typeface="Arial"/>
                <a:cs typeface="Arial"/>
              </a:rPr>
              <a:t> </a:t>
            </a:r>
            <a:r>
              <a:rPr sz="3200" spc="-6" dirty="0">
                <a:latin typeface="Arial"/>
                <a:cs typeface="Arial"/>
              </a:rPr>
              <a:t>code</a:t>
            </a:r>
            <a:endParaRPr sz="3200">
              <a:latin typeface="Arial"/>
              <a:cs typeface="Arial"/>
            </a:endParaRPr>
          </a:p>
          <a:p>
            <a:pPr marL="469802">
              <a:spcBef>
                <a:spcPts val="320"/>
              </a:spcBef>
            </a:pPr>
            <a:r>
              <a:rPr sz="4200" baseline="2976" dirty="0">
                <a:latin typeface="Arial"/>
                <a:cs typeface="Arial"/>
              </a:rPr>
              <a:t>– </a:t>
            </a:r>
            <a:r>
              <a:rPr sz="2800" b="1" spc="-6" dirty="0">
                <a:latin typeface="Courier New"/>
                <a:cs typeface="Courier New"/>
              </a:rPr>
              <a:t>SC_OK</a:t>
            </a:r>
            <a:r>
              <a:rPr sz="2800" b="1" spc="-1150" dirty="0">
                <a:latin typeface="Courier New"/>
                <a:cs typeface="Courier New"/>
              </a:rPr>
              <a:t> </a:t>
            </a:r>
            <a:r>
              <a:rPr sz="2800" spc="-6" dirty="0">
                <a:latin typeface="Arial"/>
                <a:cs typeface="Arial"/>
              </a:rPr>
              <a:t>(200)</a:t>
            </a:r>
            <a:endParaRPr sz="2800">
              <a:latin typeface="Arial"/>
              <a:cs typeface="Arial"/>
            </a:endParaRPr>
          </a:p>
          <a:p>
            <a:pPr marL="746605" lvl="1" indent="-276803">
              <a:spcBef>
                <a:spcPts val="330"/>
              </a:spcBef>
              <a:buFont typeface="Arial"/>
              <a:buChar char="–"/>
              <a:tabLst>
                <a:tab pos="746605" algn="l"/>
              </a:tabLst>
            </a:pPr>
            <a:r>
              <a:rPr sz="2800" b="1" spc="-6" dirty="0">
                <a:latin typeface="Courier New"/>
                <a:cs typeface="Courier New"/>
              </a:rPr>
              <a:t>SC_NOT_FOUND</a:t>
            </a:r>
            <a:r>
              <a:rPr sz="2800" b="1" spc="-990" dirty="0">
                <a:latin typeface="Courier New"/>
                <a:cs typeface="Courier New"/>
              </a:rPr>
              <a:t> </a:t>
            </a:r>
            <a:r>
              <a:rPr sz="2800" spc="-6" dirty="0">
                <a:latin typeface="Arial"/>
                <a:cs typeface="Arial"/>
              </a:rPr>
              <a:t>(404)</a:t>
            </a:r>
            <a:endParaRPr sz="2800">
              <a:latin typeface="Arial"/>
              <a:cs typeface="Arial"/>
            </a:endParaRPr>
          </a:p>
          <a:p>
            <a:pPr marL="346638" indent="-333941">
              <a:spcBef>
                <a:spcPts val="520"/>
              </a:spcBef>
              <a:buChar char="•"/>
              <a:tabLst>
                <a:tab pos="346004" algn="l"/>
                <a:tab pos="346638" algn="l"/>
              </a:tabLst>
            </a:pPr>
            <a:r>
              <a:rPr sz="3200" spc="-6" dirty="0">
                <a:latin typeface="Arial"/>
                <a:cs typeface="Arial"/>
              </a:rPr>
              <a:t>Parsing</a:t>
            </a:r>
            <a:r>
              <a:rPr sz="3200" spc="-7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tags</a:t>
            </a:r>
            <a:endParaRPr sz="3200">
              <a:latin typeface="Arial"/>
              <a:cs typeface="Arial"/>
            </a:endParaRPr>
          </a:p>
          <a:p>
            <a:pPr marL="746605" lvl="1" indent="-276803">
              <a:spcBef>
                <a:spcPts val="330"/>
              </a:spcBef>
              <a:buFont typeface="Arial"/>
              <a:buChar char="–"/>
              <a:tabLst>
                <a:tab pos="746605" algn="l"/>
              </a:tabLst>
            </a:pPr>
            <a:r>
              <a:rPr sz="2800" b="1" spc="-6" dirty="0">
                <a:latin typeface="Courier New"/>
                <a:cs typeface="Courier New"/>
              </a:rPr>
              <a:t>URI_QUERY_TAG</a:t>
            </a:r>
            <a:endParaRPr sz="28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3"/>
            <a:ext cx="9418319" cy="1006241"/>
          </a:xfrm>
          <a:prstGeom prst="rect">
            <a:avLst/>
          </a:prstGeom>
        </p:spPr>
        <p:txBody>
          <a:bodyPr vert="horz" wrap="square" lIns="0" tIns="257756" rIns="0" bIns="0" rtlCol="0">
            <a:spAutoFit/>
          </a:bodyPr>
          <a:lstStyle/>
          <a:p>
            <a:pPr marL="4435190"/>
            <a:r>
              <a:rPr b="1" spc="-6" dirty="0">
                <a:latin typeface="Courier New"/>
                <a:cs typeface="Courier New"/>
              </a:rPr>
              <a:t>ScwsExtension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149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1491" y="1778508"/>
            <a:ext cx="8366758" cy="3341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6638" marR="5078" indent="-333941">
              <a:lnSpc>
                <a:spcPts val="3568"/>
              </a:lnSpc>
              <a:buChar char="•"/>
              <a:tabLst>
                <a:tab pos="346004" algn="l"/>
                <a:tab pos="346638" algn="l"/>
              </a:tabLst>
            </a:pPr>
            <a:r>
              <a:rPr sz="3200" spc="-6" dirty="0">
                <a:latin typeface="Arial"/>
                <a:cs typeface="Arial"/>
              </a:rPr>
              <a:t>The </a:t>
            </a:r>
            <a:r>
              <a:rPr sz="3200" spc="-10" dirty="0">
                <a:latin typeface="Arial"/>
                <a:cs typeface="Arial"/>
              </a:rPr>
              <a:t>applet </a:t>
            </a:r>
            <a:r>
              <a:rPr sz="3200" spc="-6" dirty="0">
                <a:latin typeface="Arial"/>
                <a:cs typeface="Arial"/>
              </a:rPr>
              <a:t>(servlet!) working </a:t>
            </a:r>
            <a:r>
              <a:rPr sz="3200" spc="-10" dirty="0">
                <a:latin typeface="Arial"/>
                <a:cs typeface="Arial"/>
              </a:rPr>
              <a:t>in </a:t>
            </a:r>
            <a:r>
              <a:rPr sz="3200" spc="-6" dirty="0">
                <a:latin typeface="Arial"/>
                <a:cs typeface="Arial"/>
              </a:rPr>
              <a:t>SCWS </a:t>
            </a:r>
            <a:r>
              <a:rPr sz="3200" spc="-10" dirty="0">
                <a:latin typeface="Arial"/>
                <a:cs typeface="Arial"/>
              </a:rPr>
              <a:t>mode  </a:t>
            </a:r>
            <a:r>
              <a:rPr sz="3200" spc="-6" dirty="0">
                <a:latin typeface="Arial"/>
                <a:cs typeface="Arial"/>
              </a:rPr>
              <a:t>must </a:t>
            </a:r>
            <a:r>
              <a:rPr sz="3200" spc="-10" dirty="0">
                <a:latin typeface="Arial"/>
                <a:cs typeface="Arial"/>
              </a:rPr>
              <a:t>implement</a:t>
            </a:r>
            <a:r>
              <a:rPr sz="3200" spc="-40" dirty="0">
                <a:latin typeface="Arial"/>
                <a:cs typeface="Arial"/>
              </a:rPr>
              <a:t> </a:t>
            </a:r>
            <a:r>
              <a:rPr sz="3200" b="1" spc="-6" dirty="0">
                <a:latin typeface="Courier New"/>
                <a:cs typeface="Courier New"/>
              </a:rPr>
              <a:t>ScwsExtension</a:t>
            </a:r>
            <a:endParaRPr sz="3200">
              <a:latin typeface="Courier New"/>
              <a:cs typeface="Courier New"/>
            </a:endParaRPr>
          </a:p>
          <a:p>
            <a:pPr marL="346638" indent="-333941">
              <a:spcBef>
                <a:spcPts val="445"/>
              </a:spcBef>
              <a:buChar char="•"/>
              <a:tabLst>
                <a:tab pos="346004" algn="l"/>
                <a:tab pos="346638" algn="l"/>
              </a:tabLst>
            </a:pPr>
            <a:r>
              <a:rPr sz="3200" spc="-6" dirty="0">
                <a:latin typeface="Arial"/>
                <a:cs typeface="Arial"/>
              </a:rPr>
              <a:t>That </a:t>
            </a:r>
            <a:r>
              <a:rPr sz="3200" spc="-10" dirty="0">
                <a:latin typeface="Arial"/>
                <a:cs typeface="Arial"/>
              </a:rPr>
              <a:t>means </a:t>
            </a:r>
            <a:r>
              <a:rPr sz="3200" spc="-6" dirty="0">
                <a:latin typeface="Arial"/>
                <a:cs typeface="Arial"/>
              </a:rPr>
              <a:t>overiding the</a:t>
            </a:r>
            <a:r>
              <a:rPr sz="3200" spc="-5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methods</a:t>
            </a:r>
            <a:endParaRPr sz="3200">
              <a:latin typeface="Arial"/>
              <a:cs typeface="Arial"/>
            </a:endParaRPr>
          </a:p>
          <a:p>
            <a:pPr marL="746605" lvl="1" indent="-276803">
              <a:spcBef>
                <a:spcPts val="330"/>
              </a:spcBef>
              <a:buFont typeface="Arial"/>
              <a:buChar char="–"/>
              <a:tabLst>
                <a:tab pos="746605" algn="l"/>
              </a:tabLst>
            </a:pPr>
            <a:r>
              <a:rPr sz="2800" b="1" spc="-6" dirty="0">
                <a:latin typeface="Courier New"/>
                <a:cs typeface="Courier New"/>
              </a:rPr>
              <a:t>doGet()</a:t>
            </a:r>
            <a:endParaRPr sz="2800">
              <a:latin typeface="Courier New"/>
              <a:cs typeface="Courier New"/>
            </a:endParaRPr>
          </a:p>
          <a:p>
            <a:pPr marL="746605" lvl="1" indent="-276803">
              <a:spcBef>
                <a:spcPts val="320"/>
              </a:spcBef>
              <a:buFont typeface="Arial"/>
              <a:buChar char="–"/>
              <a:tabLst>
                <a:tab pos="746605" algn="l"/>
              </a:tabLst>
            </a:pPr>
            <a:r>
              <a:rPr sz="2800" b="1" spc="-6" dirty="0">
                <a:latin typeface="Courier New"/>
                <a:cs typeface="Courier New"/>
              </a:rPr>
              <a:t>doPost()</a:t>
            </a:r>
            <a:endParaRPr sz="2800">
              <a:latin typeface="Courier New"/>
              <a:cs typeface="Courier New"/>
            </a:endParaRPr>
          </a:p>
          <a:p>
            <a:pPr marL="746605" lvl="1" indent="-276803">
              <a:spcBef>
                <a:spcPts val="330"/>
              </a:spcBef>
              <a:buFont typeface="Arial"/>
              <a:buChar char="–"/>
              <a:tabLst>
                <a:tab pos="746605" algn="l"/>
              </a:tabLst>
            </a:pPr>
            <a:r>
              <a:rPr sz="2800" b="1" spc="-6" dirty="0">
                <a:latin typeface="Courier New"/>
                <a:cs typeface="Courier New"/>
              </a:rPr>
              <a:t>doHead()</a:t>
            </a:r>
            <a:endParaRPr sz="2800">
              <a:latin typeface="Courier New"/>
              <a:cs typeface="Courier New"/>
            </a:endParaRPr>
          </a:p>
          <a:p>
            <a:pPr marL="469802">
              <a:spcBef>
                <a:spcPts val="459"/>
              </a:spcBef>
            </a:pPr>
            <a:r>
              <a:rPr sz="4200" baseline="2976" dirty="0">
                <a:latin typeface="Arial"/>
                <a:cs typeface="Arial"/>
              </a:rPr>
              <a:t>–</a:t>
            </a:r>
            <a:r>
              <a:rPr sz="4200" spc="-390" baseline="2976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...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302261"/>
            <a:ext cx="9418319" cy="1176789"/>
          </a:xfrm>
          <a:prstGeom prst="rect">
            <a:avLst/>
          </a:prstGeom>
        </p:spPr>
        <p:txBody>
          <a:bodyPr vert="horz" wrap="square" lIns="0" tIns="57138" rIns="0" bIns="0" rtlCol="0">
            <a:spAutoFit/>
          </a:bodyPr>
          <a:lstStyle/>
          <a:p>
            <a:pPr marL="5811586" marR="5078" indent="-1780169"/>
            <a:r>
              <a:rPr sz="3600" spc="-6" dirty="0"/>
              <a:t>Mechanical and Electrical  Aspects</a:t>
            </a:r>
            <a:endParaRPr sz="360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15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937759" y="1809753"/>
            <a:ext cx="4719320" cy="3737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0290" indent="-327593">
              <a:buFont typeface="Tahoma"/>
              <a:buChar char="•"/>
              <a:tabLst>
                <a:tab pos="339655" algn="l"/>
                <a:tab pos="340290" algn="l"/>
              </a:tabLst>
            </a:pPr>
            <a:r>
              <a:rPr sz="2400" spc="-6" dirty="0">
                <a:latin typeface="Arial"/>
                <a:cs typeface="Arial"/>
              </a:rPr>
              <a:t>ISO 7816 standard</a:t>
            </a:r>
            <a:r>
              <a:rPr sz="2400" spc="-69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describes</a:t>
            </a:r>
            <a:endParaRPr sz="2400" dirty="0">
              <a:latin typeface="Arial"/>
              <a:cs typeface="Arial"/>
            </a:endParaRPr>
          </a:p>
          <a:p>
            <a:pPr marL="740256" marR="380286" lvl="1" indent="-270454">
              <a:lnSpc>
                <a:spcPts val="2158"/>
              </a:lnSpc>
              <a:spcBef>
                <a:spcPts val="530"/>
              </a:spcBef>
              <a:buFont typeface="Tahoma"/>
              <a:buChar char="–"/>
              <a:tabLst>
                <a:tab pos="739621" algn="l"/>
                <a:tab pos="740256" algn="l"/>
              </a:tabLst>
            </a:pPr>
            <a:r>
              <a:rPr lang="en-US" sz="2000" dirty="0" smtClean="0">
                <a:latin typeface="Arial"/>
                <a:cs typeface="Arial"/>
              </a:rPr>
              <a:t>Physical and Electrical characteristics</a:t>
            </a:r>
          </a:p>
          <a:p>
            <a:pPr marL="740256" marR="380286" lvl="1" indent="-270454">
              <a:lnSpc>
                <a:spcPts val="2158"/>
              </a:lnSpc>
              <a:spcBef>
                <a:spcPts val="530"/>
              </a:spcBef>
              <a:buFont typeface="Tahoma"/>
              <a:buChar char="–"/>
              <a:tabLst>
                <a:tab pos="739621" algn="l"/>
                <a:tab pos="740256" algn="l"/>
              </a:tabLst>
            </a:pPr>
            <a:r>
              <a:rPr lang="en-US" sz="2000" dirty="0" smtClean="0">
                <a:latin typeface="Arial"/>
                <a:cs typeface="Arial"/>
              </a:rPr>
              <a:t>Transmission protocol</a:t>
            </a:r>
          </a:p>
          <a:p>
            <a:pPr marL="740256" marR="380286" lvl="1" indent="-270454">
              <a:lnSpc>
                <a:spcPts val="2158"/>
              </a:lnSpc>
              <a:spcBef>
                <a:spcPts val="530"/>
              </a:spcBef>
              <a:buFont typeface="Tahoma"/>
              <a:buChar char="–"/>
              <a:tabLst>
                <a:tab pos="739621" algn="l"/>
                <a:tab pos="740256" algn="l"/>
              </a:tabLst>
            </a:pPr>
            <a:r>
              <a:rPr lang="en-US" sz="2000" dirty="0" smtClean="0">
                <a:latin typeface="Arial"/>
                <a:cs typeface="Arial"/>
              </a:rPr>
              <a:t>Security and Command exchange</a:t>
            </a:r>
          </a:p>
          <a:p>
            <a:pPr marL="740256" marR="380286" lvl="1" indent="-270454">
              <a:lnSpc>
                <a:spcPts val="2158"/>
              </a:lnSpc>
              <a:spcBef>
                <a:spcPts val="530"/>
              </a:spcBef>
              <a:buFont typeface="Tahoma"/>
              <a:buChar char="–"/>
              <a:tabLst>
                <a:tab pos="739621" algn="l"/>
                <a:tab pos="740256" algn="l"/>
              </a:tabLst>
            </a:pPr>
            <a:r>
              <a:rPr lang="en-US" sz="2000" dirty="0" smtClean="0">
                <a:latin typeface="Arial"/>
                <a:cs typeface="Arial"/>
              </a:rPr>
              <a:t>File System</a:t>
            </a:r>
          </a:p>
          <a:p>
            <a:pPr marL="740256" marR="380286" lvl="1" indent="-270454">
              <a:lnSpc>
                <a:spcPts val="2158"/>
              </a:lnSpc>
              <a:spcBef>
                <a:spcPts val="530"/>
              </a:spcBef>
              <a:buFont typeface="Tahoma"/>
              <a:buChar char="–"/>
              <a:tabLst>
                <a:tab pos="739621" algn="l"/>
                <a:tab pos="740256" algn="l"/>
              </a:tabLst>
            </a:pPr>
            <a:r>
              <a:rPr lang="is-IS" sz="2000" dirty="0" smtClean="0">
                <a:latin typeface="Arial"/>
                <a:cs typeface="Arial"/>
              </a:rPr>
              <a:t>…</a:t>
            </a:r>
            <a:endParaRPr sz="2000" dirty="0">
              <a:latin typeface="Arial"/>
              <a:cs typeface="Arial"/>
            </a:endParaRPr>
          </a:p>
          <a:p>
            <a:pPr marL="340290" indent="-327593">
              <a:spcBef>
                <a:spcPts val="310"/>
              </a:spcBef>
              <a:buFont typeface="Tahoma"/>
              <a:buChar char="•"/>
              <a:tabLst>
                <a:tab pos="339655" algn="l"/>
                <a:tab pos="340290" algn="l"/>
              </a:tabLst>
            </a:pPr>
            <a:r>
              <a:rPr sz="2400" spc="-6" dirty="0" smtClean="0">
                <a:latin typeface="Arial"/>
                <a:cs typeface="Arial"/>
              </a:rPr>
              <a:t>Possible </a:t>
            </a:r>
            <a:r>
              <a:rPr sz="2400" spc="-10" dirty="0">
                <a:latin typeface="Arial"/>
                <a:cs typeface="Arial"/>
              </a:rPr>
              <a:t>power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voltage</a:t>
            </a:r>
            <a:endParaRPr sz="2400" dirty="0">
              <a:latin typeface="Arial"/>
              <a:cs typeface="Arial"/>
            </a:endParaRPr>
          </a:p>
          <a:p>
            <a:pPr marL="740256" lvl="1" indent="-270454">
              <a:spcBef>
                <a:spcPts val="259"/>
              </a:spcBef>
              <a:buFont typeface="Tahoma"/>
              <a:buChar char="–"/>
              <a:tabLst>
                <a:tab pos="739621" algn="l"/>
                <a:tab pos="740256" algn="l"/>
              </a:tabLst>
            </a:pPr>
            <a:r>
              <a:rPr sz="2000" dirty="0">
                <a:latin typeface="Arial"/>
                <a:cs typeface="Arial"/>
              </a:rPr>
              <a:t>3V or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5V</a:t>
            </a:r>
          </a:p>
          <a:p>
            <a:pPr marL="740256" lvl="1" indent="-270454">
              <a:spcBef>
                <a:spcPts val="260"/>
              </a:spcBef>
              <a:buFont typeface="Tahoma"/>
              <a:buChar char="–"/>
              <a:tabLst>
                <a:tab pos="739621" algn="l"/>
                <a:tab pos="740256" algn="l"/>
              </a:tabLst>
            </a:pPr>
            <a:r>
              <a:rPr sz="2000" dirty="0">
                <a:latin typeface="Arial"/>
                <a:cs typeface="Arial"/>
              </a:rPr>
              <a:t>Lower </a:t>
            </a:r>
            <a:r>
              <a:rPr sz="2000" spc="-6" dirty="0">
                <a:latin typeface="Arial"/>
                <a:cs typeface="Arial"/>
              </a:rPr>
              <a:t>maybe in the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6" dirty="0">
                <a:latin typeface="Arial"/>
                <a:cs typeface="Arial"/>
              </a:rPr>
              <a:t>future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9380" y="1511300"/>
            <a:ext cx="4787901" cy="2655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9380" y="3808729"/>
            <a:ext cx="4787901" cy="23888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588009" y="5040631"/>
            <a:ext cx="671830" cy="271779"/>
          </a:xfrm>
          <a:custGeom>
            <a:avLst/>
            <a:gdLst/>
            <a:ahLst/>
            <a:cxnLst/>
            <a:rect l="l" t="t" r="r" b="b"/>
            <a:pathLst>
              <a:path w="671830" h="271779">
                <a:moveTo>
                  <a:pt x="0" y="0"/>
                </a:moveTo>
                <a:lnTo>
                  <a:pt x="671830" y="0"/>
                </a:lnTo>
                <a:lnTo>
                  <a:pt x="671830" y="271780"/>
                </a:lnTo>
                <a:lnTo>
                  <a:pt x="0" y="27178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64209" y="5086352"/>
            <a:ext cx="342900" cy="152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000" spc="-6" dirty="0">
                <a:solidFill>
                  <a:srgbClr val="7F7F7F"/>
                </a:solidFill>
                <a:latin typeface="Arial"/>
                <a:cs typeface="Arial"/>
              </a:rPr>
              <a:t>Cl</a:t>
            </a:r>
            <a:r>
              <a:rPr sz="1000" spc="-10" dirty="0">
                <a:solidFill>
                  <a:srgbClr val="7F7F7F"/>
                </a:solidFill>
                <a:latin typeface="Arial"/>
                <a:cs typeface="Arial"/>
              </a:rPr>
              <a:t>o</a:t>
            </a:r>
            <a:r>
              <a:rPr sz="1000" spc="6" dirty="0">
                <a:solidFill>
                  <a:srgbClr val="7F7F7F"/>
                </a:solidFill>
                <a:latin typeface="Arial"/>
                <a:cs typeface="Arial"/>
              </a:rPr>
              <a:t>c</a:t>
            </a:r>
            <a:r>
              <a:rPr sz="1000" dirty="0">
                <a:solidFill>
                  <a:srgbClr val="7F7F7F"/>
                </a:solidFill>
                <a:latin typeface="Arial"/>
                <a:cs typeface="Arial"/>
              </a:rPr>
              <a:t>k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3"/>
            <a:ext cx="9418319" cy="1006241"/>
          </a:xfrm>
          <a:prstGeom prst="rect">
            <a:avLst/>
          </a:prstGeom>
        </p:spPr>
        <p:txBody>
          <a:bodyPr vert="horz" wrap="square" lIns="0" tIns="257756" rIns="0" bIns="0" rtlCol="0">
            <a:spAutoFit/>
          </a:bodyPr>
          <a:lstStyle/>
          <a:p>
            <a:pPr marL="4770401"/>
            <a:r>
              <a:rPr b="1" spc="-6" dirty="0">
                <a:latin typeface="Courier New"/>
                <a:cs typeface="Courier New"/>
              </a:rPr>
              <a:t>HttpRequest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150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1491" y="1778510"/>
            <a:ext cx="8793481" cy="2856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6638" marR="5078" indent="-333941">
              <a:lnSpc>
                <a:spcPts val="3568"/>
              </a:lnSpc>
              <a:buChar char="•"/>
              <a:tabLst>
                <a:tab pos="346004" algn="l"/>
                <a:tab pos="346638" algn="l"/>
              </a:tabLst>
            </a:pPr>
            <a:r>
              <a:rPr sz="3200" dirty="0">
                <a:latin typeface="Arial"/>
                <a:cs typeface="Arial"/>
              </a:rPr>
              <a:t>Not </a:t>
            </a:r>
            <a:r>
              <a:rPr sz="3200" spc="-10" dirty="0">
                <a:latin typeface="Arial"/>
                <a:cs typeface="Arial"/>
              </a:rPr>
              <a:t>really </a:t>
            </a:r>
            <a:r>
              <a:rPr sz="3200" spc="-6" dirty="0">
                <a:latin typeface="Arial"/>
                <a:cs typeface="Arial"/>
              </a:rPr>
              <a:t>the J2EE HttpRequest but </a:t>
            </a:r>
            <a:r>
              <a:rPr sz="3200" spc="-10" dirty="0">
                <a:latin typeface="Arial"/>
                <a:cs typeface="Arial"/>
              </a:rPr>
              <a:t>enough </a:t>
            </a:r>
            <a:r>
              <a:rPr sz="3200" spc="-6" dirty="0">
                <a:latin typeface="Arial"/>
                <a:cs typeface="Arial"/>
              </a:rPr>
              <a:t>to  extract </a:t>
            </a:r>
            <a:r>
              <a:rPr sz="3200" spc="-10" dirty="0">
                <a:latin typeface="Arial"/>
                <a:cs typeface="Arial"/>
              </a:rPr>
              <a:t>data </a:t>
            </a:r>
            <a:r>
              <a:rPr sz="3200" spc="-6" dirty="0">
                <a:latin typeface="Arial"/>
                <a:cs typeface="Arial"/>
              </a:rPr>
              <a:t>from </a:t>
            </a:r>
            <a:r>
              <a:rPr sz="3200" dirty="0">
                <a:latin typeface="Arial"/>
                <a:cs typeface="Arial"/>
              </a:rPr>
              <a:t>a </a:t>
            </a:r>
            <a:r>
              <a:rPr sz="3200" spc="-6" dirty="0">
                <a:latin typeface="Arial"/>
                <a:cs typeface="Arial"/>
              </a:rPr>
              <a:t>HTTP</a:t>
            </a:r>
            <a:r>
              <a:rPr sz="3200" spc="-110" dirty="0">
                <a:latin typeface="Arial"/>
                <a:cs typeface="Arial"/>
              </a:rPr>
              <a:t> </a:t>
            </a:r>
            <a:r>
              <a:rPr sz="3200" spc="-6" dirty="0">
                <a:latin typeface="Arial"/>
                <a:cs typeface="Arial"/>
              </a:rPr>
              <a:t>request</a:t>
            </a:r>
            <a:endParaRPr sz="3200">
              <a:latin typeface="Arial"/>
              <a:cs typeface="Arial"/>
            </a:endParaRPr>
          </a:p>
          <a:p>
            <a:pPr marL="346638" indent="-333941">
              <a:spcBef>
                <a:spcPts val="445"/>
              </a:spcBef>
              <a:buChar char="•"/>
              <a:tabLst>
                <a:tab pos="346004" algn="l"/>
                <a:tab pos="346638" algn="l"/>
              </a:tabLst>
            </a:pPr>
            <a:r>
              <a:rPr sz="3200" spc="-6" dirty="0">
                <a:latin typeface="Arial"/>
                <a:cs typeface="Arial"/>
              </a:rPr>
              <a:t>Provides methods</a:t>
            </a:r>
            <a:r>
              <a:rPr sz="3200" spc="-75" dirty="0">
                <a:latin typeface="Arial"/>
                <a:cs typeface="Arial"/>
              </a:rPr>
              <a:t> </a:t>
            </a:r>
            <a:r>
              <a:rPr sz="3200" spc="-6" dirty="0">
                <a:latin typeface="Arial"/>
                <a:cs typeface="Arial"/>
              </a:rPr>
              <a:t>like</a:t>
            </a:r>
            <a:endParaRPr sz="3200">
              <a:latin typeface="Arial"/>
              <a:cs typeface="Arial"/>
            </a:endParaRPr>
          </a:p>
          <a:p>
            <a:pPr marL="746605" lvl="1" indent="-276803">
              <a:spcBef>
                <a:spcPts val="330"/>
              </a:spcBef>
              <a:buFont typeface="Arial"/>
              <a:buChar char="–"/>
              <a:tabLst>
                <a:tab pos="746605" algn="l"/>
              </a:tabLst>
            </a:pPr>
            <a:r>
              <a:rPr sz="2800" b="1" spc="-6" dirty="0">
                <a:latin typeface="Courier New"/>
                <a:cs typeface="Courier New"/>
              </a:rPr>
              <a:t>findAndCopyKeywordValue</a:t>
            </a:r>
            <a:endParaRPr sz="2800">
              <a:latin typeface="Courier New"/>
              <a:cs typeface="Courier New"/>
            </a:endParaRPr>
          </a:p>
          <a:p>
            <a:pPr marL="746605" lvl="1" indent="-276803">
              <a:spcBef>
                <a:spcPts val="320"/>
              </a:spcBef>
              <a:buFont typeface="Arial"/>
              <a:buChar char="–"/>
              <a:tabLst>
                <a:tab pos="746605" algn="l"/>
              </a:tabLst>
            </a:pPr>
            <a:r>
              <a:rPr sz="2800" b="1" spc="-6" dirty="0">
                <a:latin typeface="Courier New"/>
                <a:cs typeface="Courier New"/>
              </a:rPr>
              <a:t>getContentLength</a:t>
            </a:r>
            <a:endParaRPr sz="2800">
              <a:latin typeface="Courier New"/>
              <a:cs typeface="Courier New"/>
            </a:endParaRPr>
          </a:p>
          <a:p>
            <a:pPr marL="746605" lvl="1" indent="-276803">
              <a:spcBef>
                <a:spcPts val="330"/>
              </a:spcBef>
              <a:buFont typeface="Arial"/>
              <a:buChar char="–"/>
              <a:tabLst>
                <a:tab pos="746605" algn="l"/>
              </a:tabLst>
            </a:pPr>
            <a:r>
              <a:rPr sz="2800" b="1" spc="-6" dirty="0">
                <a:latin typeface="Courier New"/>
                <a:cs typeface="Courier New"/>
              </a:rPr>
              <a:t>getContentType</a:t>
            </a:r>
            <a:endParaRPr sz="28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3"/>
            <a:ext cx="9418319" cy="1006241"/>
          </a:xfrm>
          <a:prstGeom prst="rect">
            <a:avLst/>
          </a:prstGeom>
        </p:spPr>
        <p:txBody>
          <a:bodyPr vert="horz" wrap="square" lIns="0" tIns="257756" rIns="0" bIns="0" rtlCol="0">
            <a:spAutoFit/>
          </a:bodyPr>
          <a:lstStyle/>
          <a:p>
            <a:pPr marL="4602796"/>
            <a:r>
              <a:rPr b="1" spc="-6" dirty="0">
                <a:latin typeface="Courier New"/>
                <a:cs typeface="Courier New"/>
              </a:rPr>
              <a:t>HttpResponse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151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1492" y="1778508"/>
            <a:ext cx="8884285" cy="3323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6638" marR="5078" indent="-333941">
              <a:lnSpc>
                <a:spcPts val="3568"/>
              </a:lnSpc>
              <a:buChar char="•"/>
              <a:tabLst>
                <a:tab pos="346004" algn="l"/>
                <a:tab pos="346638" algn="l"/>
              </a:tabLst>
            </a:pPr>
            <a:r>
              <a:rPr sz="3200" dirty="0">
                <a:latin typeface="Arial"/>
                <a:cs typeface="Arial"/>
              </a:rPr>
              <a:t>As </a:t>
            </a:r>
            <a:r>
              <a:rPr sz="3200" spc="-10" dirty="0">
                <a:latin typeface="Arial"/>
                <a:cs typeface="Arial"/>
              </a:rPr>
              <a:t>for </a:t>
            </a:r>
            <a:r>
              <a:rPr sz="3200" b="1" spc="-6" dirty="0">
                <a:latin typeface="Courier New"/>
                <a:cs typeface="Courier New"/>
              </a:rPr>
              <a:t>HttpRequest</a:t>
            </a:r>
            <a:r>
              <a:rPr sz="3200" spc="-6" dirty="0">
                <a:latin typeface="Arial"/>
                <a:cs typeface="Arial"/>
              </a:rPr>
              <a:t>, helps the user to </a:t>
            </a:r>
            <a:r>
              <a:rPr sz="3200" spc="-10" dirty="0">
                <a:latin typeface="Arial"/>
                <a:cs typeface="Arial"/>
              </a:rPr>
              <a:t>provide  </a:t>
            </a:r>
            <a:r>
              <a:rPr sz="3200" spc="-6" dirty="0">
                <a:latin typeface="Arial"/>
                <a:cs typeface="Arial"/>
              </a:rPr>
              <a:t>an HTTP response to the</a:t>
            </a:r>
            <a:r>
              <a:rPr sz="3200" spc="-130" dirty="0">
                <a:latin typeface="Arial"/>
                <a:cs typeface="Arial"/>
              </a:rPr>
              <a:t> </a:t>
            </a:r>
            <a:r>
              <a:rPr sz="3200" spc="-6" dirty="0">
                <a:latin typeface="Arial"/>
                <a:cs typeface="Arial"/>
              </a:rPr>
              <a:t>request</a:t>
            </a:r>
            <a:endParaRPr sz="3200">
              <a:latin typeface="Arial"/>
              <a:cs typeface="Arial"/>
            </a:endParaRPr>
          </a:p>
          <a:p>
            <a:pPr marL="346638" indent="-333941">
              <a:spcBef>
                <a:spcPts val="445"/>
              </a:spcBef>
              <a:buChar char="•"/>
              <a:tabLst>
                <a:tab pos="346004" algn="l"/>
                <a:tab pos="346638" algn="l"/>
              </a:tabLst>
            </a:pPr>
            <a:r>
              <a:rPr sz="3200" spc="-6" dirty="0">
                <a:latin typeface="Arial"/>
                <a:cs typeface="Arial"/>
              </a:rPr>
              <a:t>Provides methods</a:t>
            </a:r>
            <a:r>
              <a:rPr sz="3200" spc="-75" dirty="0">
                <a:latin typeface="Arial"/>
                <a:cs typeface="Arial"/>
              </a:rPr>
              <a:t> </a:t>
            </a:r>
            <a:r>
              <a:rPr sz="3200" spc="-6" dirty="0">
                <a:latin typeface="Arial"/>
                <a:cs typeface="Arial"/>
              </a:rPr>
              <a:t>like</a:t>
            </a:r>
            <a:endParaRPr sz="3200">
              <a:latin typeface="Arial"/>
              <a:cs typeface="Arial"/>
            </a:endParaRPr>
          </a:p>
          <a:p>
            <a:pPr marL="746605" lvl="1" indent="-276803">
              <a:spcBef>
                <a:spcPts val="330"/>
              </a:spcBef>
              <a:buFont typeface="Arial"/>
              <a:buChar char="–"/>
              <a:tabLst>
                <a:tab pos="746605" algn="l"/>
              </a:tabLst>
            </a:pPr>
            <a:r>
              <a:rPr sz="2800" b="1" spc="-6" dirty="0">
                <a:latin typeface="Courier New"/>
                <a:cs typeface="Courier New"/>
              </a:rPr>
              <a:t>setContentType()</a:t>
            </a:r>
            <a:endParaRPr sz="2800">
              <a:latin typeface="Courier New"/>
              <a:cs typeface="Courier New"/>
            </a:endParaRPr>
          </a:p>
          <a:p>
            <a:pPr marL="746605" lvl="1" indent="-276803">
              <a:spcBef>
                <a:spcPts val="320"/>
              </a:spcBef>
              <a:buFont typeface="Arial"/>
              <a:buChar char="–"/>
              <a:tabLst>
                <a:tab pos="746605" algn="l"/>
              </a:tabLst>
            </a:pPr>
            <a:r>
              <a:rPr sz="2800" b="1" spc="-6" dirty="0">
                <a:latin typeface="Courier New"/>
                <a:cs typeface="Courier New"/>
              </a:rPr>
              <a:t>appendContent()</a:t>
            </a:r>
            <a:endParaRPr sz="2800">
              <a:latin typeface="Courier New"/>
              <a:cs typeface="Courier New"/>
            </a:endParaRPr>
          </a:p>
          <a:p>
            <a:pPr marL="746605" lvl="1" indent="-276803">
              <a:spcBef>
                <a:spcPts val="330"/>
              </a:spcBef>
              <a:buFont typeface="Arial"/>
              <a:buChar char="–"/>
              <a:tabLst>
                <a:tab pos="746605" algn="l"/>
              </a:tabLst>
            </a:pPr>
            <a:r>
              <a:rPr sz="2800" b="1" spc="-6" dirty="0">
                <a:latin typeface="Courier New"/>
                <a:cs typeface="Courier New"/>
              </a:rPr>
              <a:t>writeStatusCode()</a:t>
            </a:r>
            <a:endParaRPr sz="2800">
              <a:latin typeface="Courier New"/>
              <a:cs typeface="Courier New"/>
            </a:endParaRPr>
          </a:p>
          <a:p>
            <a:pPr marL="746605" lvl="1" indent="-276803">
              <a:spcBef>
                <a:spcPts val="320"/>
              </a:spcBef>
              <a:buFont typeface="Arial"/>
              <a:buChar char="–"/>
              <a:tabLst>
                <a:tab pos="746605" algn="l"/>
              </a:tabLst>
            </a:pPr>
            <a:r>
              <a:rPr sz="2800" b="1" spc="-6" dirty="0">
                <a:latin typeface="Courier New"/>
                <a:cs typeface="Courier New"/>
              </a:rPr>
              <a:t>flush()</a:t>
            </a:r>
            <a:endParaRPr sz="28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3"/>
            <a:ext cx="9418319" cy="1042127"/>
          </a:xfrm>
          <a:prstGeom prst="rect">
            <a:avLst/>
          </a:prstGeom>
        </p:spPr>
        <p:txBody>
          <a:bodyPr vert="horz" wrap="square" lIns="0" tIns="293310" rIns="0" bIns="0" rtlCol="0">
            <a:spAutoFit/>
          </a:bodyPr>
          <a:lstStyle/>
          <a:p>
            <a:pPr marL="5524624"/>
            <a:r>
              <a:rPr dirty="0"/>
              <a:t>Ex</a:t>
            </a:r>
            <a:r>
              <a:rPr spc="-6" dirty="0"/>
              <a:t>ample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152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1489" y="1769111"/>
            <a:ext cx="8929370" cy="325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6638" marR="366319" indent="-333941">
              <a:buChar char="•"/>
              <a:tabLst>
                <a:tab pos="346004" algn="l"/>
                <a:tab pos="346638" algn="l"/>
              </a:tabLst>
            </a:pPr>
            <a:r>
              <a:rPr sz="3200" spc="-6" dirty="0">
                <a:latin typeface="Arial"/>
                <a:cs typeface="Arial"/>
              </a:rPr>
              <a:t>In the next servlet, </a:t>
            </a:r>
            <a:r>
              <a:rPr sz="3200" spc="-10" dirty="0">
                <a:latin typeface="Arial"/>
                <a:cs typeface="Arial"/>
              </a:rPr>
              <a:t>the </a:t>
            </a:r>
            <a:r>
              <a:rPr sz="3200" spc="-6" dirty="0">
                <a:latin typeface="Arial"/>
                <a:cs typeface="Arial"/>
              </a:rPr>
              <a:t>strings are encoded as  arrays of</a:t>
            </a:r>
            <a:r>
              <a:rPr sz="3200" spc="-90" dirty="0">
                <a:latin typeface="Arial"/>
                <a:cs typeface="Arial"/>
              </a:rPr>
              <a:t> </a:t>
            </a:r>
            <a:r>
              <a:rPr sz="3200" spc="-6" dirty="0">
                <a:latin typeface="Arial"/>
                <a:cs typeface="Arial"/>
              </a:rPr>
              <a:t>bytes</a:t>
            </a:r>
            <a:endParaRPr sz="3200" dirty="0">
              <a:latin typeface="Arial"/>
              <a:cs typeface="Arial"/>
            </a:endParaRPr>
          </a:p>
          <a:p>
            <a:pPr marL="469802">
              <a:spcBef>
                <a:spcPts val="120"/>
              </a:spcBef>
            </a:pPr>
            <a:r>
              <a:rPr sz="4200" baseline="2976" dirty="0">
                <a:latin typeface="Arial"/>
                <a:cs typeface="Arial"/>
              </a:rPr>
              <a:t>– </a:t>
            </a:r>
            <a:r>
              <a:rPr sz="2800" b="1" spc="-6" dirty="0" smtClean="0">
                <a:latin typeface="Courier New"/>
                <a:cs typeface="Courier New"/>
              </a:rPr>
              <a:t>Strin</a:t>
            </a:r>
            <a:r>
              <a:rPr lang="en-US" sz="2800" b="1" spc="-6" dirty="0" smtClean="0">
                <a:latin typeface="Courier New"/>
                <a:cs typeface="Courier New"/>
              </a:rPr>
              <a:t>gs</a:t>
            </a:r>
            <a:r>
              <a:rPr sz="2800" spc="-6" dirty="0" smtClean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are </a:t>
            </a:r>
            <a:r>
              <a:rPr sz="2800" spc="-6" dirty="0">
                <a:latin typeface="Arial"/>
                <a:cs typeface="Arial"/>
              </a:rPr>
              <a:t>not supported by Java Card</a:t>
            </a:r>
            <a:r>
              <a:rPr sz="2800" spc="-1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2</a:t>
            </a:r>
          </a:p>
          <a:p>
            <a:pPr marL="346638" marR="5078" indent="-333941">
              <a:lnSpc>
                <a:spcPct val="86900"/>
              </a:lnSpc>
              <a:spcBef>
                <a:spcPts val="790"/>
              </a:spcBef>
              <a:buChar char="•"/>
              <a:tabLst>
                <a:tab pos="346004" algn="l"/>
                <a:tab pos="346638" algn="l"/>
              </a:tabLst>
            </a:pPr>
            <a:r>
              <a:rPr sz="3200" spc="-6" dirty="0">
                <a:latin typeface="Arial"/>
                <a:cs typeface="Arial"/>
              </a:rPr>
              <a:t>In the next </a:t>
            </a:r>
            <a:r>
              <a:rPr sz="3200" spc="-10" dirty="0">
                <a:latin typeface="Arial"/>
                <a:cs typeface="Arial"/>
              </a:rPr>
              <a:t>two </a:t>
            </a:r>
            <a:r>
              <a:rPr sz="3200" spc="-6" dirty="0">
                <a:latin typeface="Arial"/>
                <a:cs typeface="Arial"/>
              </a:rPr>
              <a:t>pages, the pseudo code written  in comment show how the servlet would be  written if </a:t>
            </a:r>
            <a:r>
              <a:rPr sz="3200" b="1" spc="-6" dirty="0">
                <a:latin typeface="Courier New"/>
                <a:cs typeface="Courier New"/>
              </a:rPr>
              <a:t>String</a:t>
            </a:r>
            <a:r>
              <a:rPr sz="3200" b="1" spc="-1075" dirty="0">
                <a:latin typeface="Courier New"/>
                <a:cs typeface="Courier New"/>
              </a:rPr>
              <a:t> </a:t>
            </a:r>
            <a:r>
              <a:rPr sz="3200" dirty="0">
                <a:latin typeface="Arial"/>
                <a:cs typeface="Arial"/>
              </a:rPr>
              <a:t>was </a:t>
            </a:r>
            <a:r>
              <a:rPr sz="3200" spc="-6" dirty="0">
                <a:latin typeface="Arial"/>
                <a:cs typeface="Arial"/>
              </a:rPr>
              <a:t>supported by this release  of </a:t>
            </a:r>
            <a:r>
              <a:rPr sz="3200" dirty="0">
                <a:latin typeface="Arial"/>
                <a:cs typeface="Arial"/>
              </a:rPr>
              <a:t>Java</a:t>
            </a:r>
            <a:r>
              <a:rPr sz="3200" spc="-100" dirty="0">
                <a:latin typeface="Arial"/>
                <a:cs typeface="Arial"/>
              </a:rPr>
              <a:t> </a:t>
            </a:r>
            <a:r>
              <a:rPr sz="3200" spc="-6" dirty="0">
                <a:latin typeface="Arial"/>
                <a:cs typeface="Arial"/>
              </a:rPr>
              <a:t>Card</a:t>
            </a:r>
            <a:endParaRPr sz="32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3"/>
            <a:ext cx="9418319" cy="1042127"/>
          </a:xfrm>
          <a:prstGeom prst="rect">
            <a:avLst/>
          </a:prstGeom>
        </p:spPr>
        <p:txBody>
          <a:bodyPr vert="horz" wrap="square" lIns="0" tIns="293310" rIns="0" bIns="0" rtlCol="0">
            <a:spAutoFit/>
          </a:bodyPr>
          <a:lstStyle/>
          <a:p>
            <a:pPr marL="5524624"/>
            <a:r>
              <a:rPr dirty="0"/>
              <a:t>Ex</a:t>
            </a:r>
            <a:r>
              <a:rPr spc="-6" dirty="0"/>
              <a:t>ample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153</a:t>
            </a:fld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2758" y="1717043"/>
            <a:ext cx="8206741" cy="7860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/*</a:t>
            </a:r>
            <a:endParaRPr sz="1700" dirty="0">
              <a:latin typeface="Courier New"/>
              <a:cs typeface="Courier New"/>
            </a:endParaRPr>
          </a:p>
          <a:p>
            <a:pPr marL="352352" marR="5078" indent="-340290">
              <a:lnSpc>
                <a:spcPct val="78600"/>
              </a:lnSpc>
              <a:spcBef>
                <a:spcPts val="810"/>
              </a:spcBef>
            </a:pP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public class </a:t>
            </a:r>
            <a:r>
              <a:rPr sz="1700" b="1" spc="-6" dirty="0">
                <a:latin typeface="Courier New"/>
                <a:cs typeface="Courier New"/>
              </a:rPr>
              <a:t>HelloWorld 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extends </a:t>
            </a:r>
            <a:r>
              <a:rPr sz="1700" b="1" spc="-6" dirty="0" smtClean="0">
                <a:latin typeface="Courier New"/>
                <a:cs typeface="Courier New"/>
              </a:rPr>
              <a:t>javacard.framework.Applet</a:t>
            </a:r>
            <a:r>
              <a:rPr lang="en-US" sz="1700" b="1" spc="-6" dirty="0" smtClean="0">
                <a:latin typeface="Courier New"/>
                <a:cs typeface="Courier New"/>
              </a:rPr>
              <a:t> </a:t>
            </a:r>
            <a:r>
              <a:rPr lang="en-US" sz="1700" b="1" spc="-6" dirty="0" smtClean="0">
                <a:solidFill>
                  <a:srgbClr val="7E0054"/>
                </a:solidFill>
                <a:latin typeface="Courier New"/>
                <a:cs typeface="Courier New"/>
              </a:rPr>
              <a:t>implements</a:t>
            </a:r>
            <a:r>
              <a:rPr sz="1700" b="1" spc="-6" dirty="0" smtClean="0">
                <a:latin typeface="Courier New"/>
                <a:cs typeface="Courier New"/>
              </a:rPr>
              <a:t> AppletEvent</a:t>
            </a:r>
            <a:r>
              <a:rPr sz="1700" b="1" spc="-6" dirty="0">
                <a:latin typeface="Courier New"/>
                <a:cs typeface="Courier New"/>
              </a:rPr>
              <a:t>, ScwsExtension</a:t>
            </a:r>
            <a:r>
              <a:rPr sz="1700" b="1" spc="-50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{</a:t>
            </a:r>
            <a:endParaRPr sz="1700" dirty="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46198" y="2457462"/>
            <a:ext cx="6667501" cy="595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5078">
              <a:lnSpc>
                <a:spcPct val="115100"/>
              </a:lnSpc>
            </a:pPr>
            <a:r>
              <a:rPr lang="en-US"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p</a:t>
            </a:r>
            <a:r>
              <a:rPr lang="en-US" sz="1700" b="1" spc="-6" dirty="0" smtClean="0">
                <a:solidFill>
                  <a:srgbClr val="7E0054"/>
                </a:solidFill>
                <a:latin typeface="Courier New"/>
                <a:cs typeface="Courier New"/>
              </a:rPr>
              <a:t>ublic </a:t>
            </a:r>
            <a:r>
              <a:rPr sz="1700" b="1" spc="-6" dirty="0" smtClean="0">
                <a:solidFill>
                  <a:srgbClr val="7E0054"/>
                </a:solidFill>
                <a:latin typeface="Courier New"/>
                <a:cs typeface="Courier New"/>
              </a:rPr>
              <a:t>final 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static </a:t>
            </a:r>
            <a:r>
              <a:rPr sz="1700" b="1" i="1" spc="-6" dirty="0">
                <a:latin typeface="Courier New"/>
                <a:cs typeface="Courier New"/>
              </a:rPr>
              <a:t>String </a:t>
            </a:r>
            <a:r>
              <a:rPr sz="1700" b="1" i="1" spc="-6" dirty="0">
                <a:solidFill>
                  <a:srgbClr val="0000BF"/>
                </a:solidFill>
                <a:latin typeface="Courier New"/>
                <a:cs typeface="Courier New"/>
              </a:rPr>
              <a:t>url </a:t>
            </a:r>
            <a:r>
              <a:rPr sz="1700" b="1" dirty="0">
                <a:latin typeface="Courier New"/>
                <a:cs typeface="Courier New"/>
              </a:rPr>
              <a:t>= </a:t>
            </a:r>
            <a:r>
              <a:rPr sz="1700" b="1" spc="-6" dirty="0">
                <a:latin typeface="Courier New"/>
                <a:cs typeface="Courier New"/>
              </a:rPr>
              <a:t>"/HelloWorld"; </a:t>
            </a:r>
            <a:r>
              <a:rPr lang="en-US"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public </a:t>
            </a:r>
            <a:r>
              <a:rPr sz="1700" b="1" spc="-6" dirty="0" smtClean="0">
                <a:solidFill>
                  <a:srgbClr val="7E0054"/>
                </a:solidFill>
                <a:latin typeface="Courier New"/>
                <a:cs typeface="Courier New"/>
              </a:rPr>
              <a:t>final 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static </a:t>
            </a:r>
            <a:r>
              <a:rPr sz="1700" b="1" i="1" spc="-6" dirty="0">
                <a:latin typeface="Courier New"/>
                <a:cs typeface="Courier New"/>
              </a:rPr>
              <a:t>String </a:t>
            </a:r>
            <a:r>
              <a:rPr sz="1700" b="1" i="1" spc="-6" dirty="0">
                <a:solidFill>
                  <a:srgbClr val="0000BF"/>
                </a:solidFill>
                <a:latin typeface="Courier New"/>
                <a:cs typeface="Courier New"/>
              </a:rPr>
              <a:t>appId </a:t>
            </a:r>
            <a:r>
              <a:rPr sz="1700" b="1" dirty="0">
                <a:latin typeface="Courier New"/>
                <a:cs typeface="Courier New"/>
              </a:rPr>
              <a:t>=</a:t>
            </a:r>
            <a:r>
              <a:rPr sz="1700" b="1" spc="-85" dirty="0">
                <a:latin typeface="Courier New"/>
                <a:cs typeface="Courier New"/>
              </a:rPr>
              <a:t> </a:t>
            </a:r>
            <a:r>
              <a:rPr sz="1700" b="1" spc="-6" dirty="0">
                <a:latin typeface="Courier New"/>
                <a:cs typeface="Courier New"/>
              </a:rPr>
              <a:t>"HelloWorld;</a:t>
            </a:r>
            <a:endParaRPr sz="1700" dirty="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46198" y="3346451"/>
            <a:ext cx="7658101" cy="26108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lang="en-US"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public </a:t>
            </a:r>
            <a:r>
              <a:rPr sz="1700" b="1" spc="-6" dirty="0" smtClean="0">
                <a:solidFill>
                  <a:srgbClr val="7E0054"/>
                </a:solidFill>
                <a:latin typeface="Courier New"/>
                <a:cs typeface="Courier New"/>
              </a:rPr>
              <a:t>byte</a:t>
            </a:r>
            <a:r>
              <a:rPr sz="1700" b="1" spc="-6" dirty="0">
                <a:latin typeface="Courier New"/>
                <a:cs typeface="Courier New"/>
              </a:rPr>
              <a:t>[]</a:t>
            </a:r>
            <a:r>
              <a:rPr sz="1700" b="1" spc="-95" dirty="0">
                <a:latin typeface="Courier New"/>
                <a:cs typeface="Courier New"/>
              </a:rPr>
              <a:t> </a:t>
            </a:r>
            <a:r>
              <a:rPr sz="1700" b="1" spc="-6" dirty="0">
                <a:solidFill>
                  <a:srgbClr val="0000BF"/>
                </a:solidFill>
                <a:latin typeface="Courier New"/>
                <a:cs typeface="Courier New"/>
              </a:rPr>
              <a:t>temporaryBuffer</a:t>
            </a:r>
            <a:r>
              <a:rPr sz="1700" b="1" spc="-6" dirty="0">
                <a:latin typeface="Courier New"/>
                <a:cs typeface="Courier New"/>
              </a:rPr>
              <a:t>;</a:t>
            </a:r>
            <a:endParaRPr sz="1700" dirty="0">
              <a:latin typeface="Courier New"/>
              <a:cs typeface="Courier New"/>
            </a:endParaRPr>
          </a:p>
          <a:p>
            <a:pPr marL="12696" marR="5078">
              <a:lnSpc>
                <a:spcPts val="2288"/>
              </a:lnSpc>
              <a:spcBef>
                <a:spcPts val="125"/>
              </a:spcBef>
            </a:pPr>
            <a:r>
              <a:rPr lang="en-US"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public </a:t>
            </a:r>
            <a:r>
              <a:rPr sz="1700" b="1" spc="-6" dirty="0" smtClean="0">
                <a:solidFill>
                  <a:srgbClr val="7E0054"/>
                </a:solidFill>
                <a:latin typeface="Courier New"/>
                <a:cs typeface="Courier New"/>
              </a:rPr>
              <a:t>final 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static short </a:t>
            </a:r>
            <a:r>
              <a:rPr sz="1700" b="1" i="1" spc="-6" dirty="0">
                <a:solidFill>
                  <a:srgbClr val="0000BF"/>
                </a:solidFill>
                <a:latin typeface="Courier New"/>
                <a:cs typeface="Courier New"/>
              </a:rPr>
              <a:t>TEMPORARY_BUFFER_LENGTH </a:t>
            </a:r>
            <a:r>
              <a:rPr sz="1700" b="1" dirty="0">
                <a:latin typeface="Courier New"/>
                <a:cs typeface="Courier New"/>
              </a:rPr>
              <a:t>= </a:t>
            </a:r>
            <a:r>
              <a:rPr sz="1700" b="1" spc="-6" dirty="0">
                <a:latin typeface="Courier New"/>
                <a:cs typeface="Courier New"/>
              </a:rPr>
              <a:t>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short</a:t>
            </a:r>
            <a:r>
              <a:rPr sz="1700" b="1" spc="-6" dirty="0">
                <a:latin typeface="Courier New"/>
                <a:cs typeface="Courier New"/>
              </a:rPr>
              <a:t>) 100</a:t>
            </a:r>
            <a:r>
              <a:rPr sz="1700" b="1" spc="-6" dirty="0" smtClean="0">
                <a:latin typeface="Courier New"/>
                <a:cs typeface="Courier New"/>
              </a:rPr>
              <a:t>;</a:t>
            </a:r>
            <a:endParaRPr lang="en-US" sz="1700" b="1" spc="-6" dirty="0" smtClean="0">
              <a:latin typeface="Courier New"/>
              <a:cs typeface="Courier New"/>
            </a:endParaRPr>
          </a:p>
          <a:p>
            <a:pPr marL="12696" marR="5078">
              <a:lnSpc>
                <a:spcPts val="2288"/>
              </a:lnSpc>
              <a:spcBef>
                <a:spcPts val="125"/>
              </a:spcBef>
            </a:pPr>
            <a:r>
              <a:rPr lang="en-US"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p</a:t>
            </a:r>
            <a:r>
              <a:rPr lang="en-US" sz="1700" b="1" spc="-6" dirty="0" smtClean="0">
                <a:solidFill>
                  <a:srgbClr val="7E0054"/>
                </a:solidFill>
                <a:latin typeface="Courier New"/>
                <a:cs typeface="Courier New"/>
              </a:rPr>
              <a:t>ublic</a:t>
            </a:r>
            <a:r>
              <a:rPr sz="1700" b="1" spc="-6" dirty="0" smtClean="0">
                <a:latin typeface="Courier New"/>
                <a:cs typeface="Courier New"/>
              </a:rPr>
              <a:t> 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final static </a:t>
            </a:r>
            <a:r>
              <a:rPr sz="1700" b="1" i="1" spc="-6" dirty="0">
                <a:latin typeface="Courier New"/>
                <a:cs typeface="Courier New"/>
              </a:rPr>
              <a:t>String </a:t>
            </a:r>
            <a:r>
              <a:rPr sz="1700" b="1" i="1" spc="-6" dirty="0">
                <a:solidFill>
                  <a:srgbClr val="0000BF"/>
                </a:solidFill>
                <a:latin typeface="Courier New"/>
                <a:cs typeface="Courier New"/>
              </a:rPr>
              <a:t>HTML_BEGIN </a:t>
            </a:r>
            <a:r>
              <a:rPr sz="1700" b="1" dirty="0">
                <a:latin typeface="Courier New"/>
                <a:cs typeface="Courier New"/>
              </a:rPr>
              <a:t>=</a:t>
            </a:r>
            <a:r>
              <a:rPr sz="1700" b="1" spc="-85" dirty="0">
                <a:latin typeface="Courier New"/>
                <a:cs typeface="Courier New"/>
              </a:rPr>
              <a:t> </a:t>
            </a:r>
            <a:r>
              <a:rPr sz="1700" b="1" spc="-6" dirty="0">
                <a:latin typeface="Courier New"/>
                <a:cs typeface="Courier New"/>
              </a:rPr>
              <a:t>"&lt;html&gt;"+"&lt;head&gt;"+</a:t>
            </a:r>
            <a:endParaRPr sz="1700" dirty="0">
              <a:latin typeface="Courier New"/>
              <a:cs typeface="Courier New"/>
            </a:endParaRPr>
          </a:p>
          <a:p>
            <a:pPr marL="378382">
              <a:spcBef>
                <a:spcPts val="130"/>
              </a:spcBef>
            </a:pPr>
            <a:r>
              <a:rPr sz="1700" b="1" spc="-6" dirty="0">
                <a:latin typeface="Courier New"/>
                <a:cs typeface="Courier New"/>
              </a:rPr>
              <a:t>"&lt;title&gt;"+"Hello"+"&lt;/title&gt;"+"&lt;/head&gt;"+</a:t>
            </a:r>
            <a:endParaRPr sz="1700" dirty="0">
              <a:latin typeface="Courier New"/>
              <a:cs typeface="Courier New"/>
            </a:endParaRPr>
          </a:p>
          <a:p>
            <a:pPr marL="12696" marR="1712240" indent="365684">
              <a:lnSpc>
                <a:spcPts val="2288"/>
              </a:lnSpc>
              <a:spcBef>
                <a:spcPts val="35"/>
              </a:spcBef>
            </a:pPr>
            <a:r>
              <a:rPr sz="1700" b="1" spc="-6" dirty="0">
                <a:latin typeface="Courier New"/>
                <a:cs typeface="Courier New"/>
              </a:rPr>
              <a:t>"&lt;body BGCOLOR=\"#FFFFFF\"&gt;"+"&lt;center&gt;"; </a:t>
            </a:r>
            <a:r>
              <a:rPr lang="en-US"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public </a:t>
            </a:r>
            <a:r>
              <a:rPr sz="1700" b="1" spc="-6" dirty="0" smtClean="0">
                <a:solidFill>
                  <a:srgbClr val="7E0054"/>
                </a:solidFill>
                <a:latin typeface="Courier New"/>
                <a:cs typeface="Courier New"/>
              </a:rPr>
              <a:t>final 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static </a:t>
            </a:r>
            <a:r>
              <a:rPr sz="1700" b="1" i="1" spc="-6" dirty="0">
                <a:latin typeface="Courier New"/>
                <a:cs typeface="Courier New"/>
              </a:rPr>
              <a:t>String </a:t>
            </a:r>
            <a:r>
              <a:rPr sz="1700" b="1" i="1" spc="-6" dirty="0">
                <a:solidFill>
                  <a:srgbClr val="0000BF"/>
                </a:solidFill>
                <a:latin typeface="Courier New"/>
                <a:cs typeface="Courier New"/>
              </a:rPr>
              <a:t>HELLO </a:t>
            </a:r>
            <a:r>
              <a:rPr sz="1700" b="1" dirty="0">
                <a:latin typeface="Courier New"/>
                <a:cs typeface="Courier New"/>
              </a:rPr>
              <a:t>= </a:t>
            </a:r>
            <a:r>
              <a:rPr sz="1700" b="1" spc="-6" dirty="0">
                <a:latin typeface="Courier New"/>
                <a:cs typeface="Courier New"/>
              </a:rPr>
              <a:t>"Hello</a:t>
            </a:r>
            <a:r>
              <a:rPr sz="1700" b="1" spc="-80" dirty="0">
                <a:latin typeface="Courier New"/>
                <a:cs typeface="Courier New"/>
              </a:rPr>
              <a:t> </a:t>
            </a:r>
            <a:r>
              <a:rPr sz="1700" b="1" spc="-6" dirty="0">
                <a:latin typeface="Courier New"/>
                <a:cs typeface="Courier New"/>
              </a:rPr>
              <a:t>";</a:t>
            </a:r>
            <a:endParaRPr sz="1700" dirty="0">
              <a:latin typeface="Courier New"/>
              <a:cs typeface="Courier New"/>
            </a:endParaRPr>
          </a:p>
          <a:p>
            <a:pPr marL="378382" marR="493292" indent="-365684">
              <a:lnSpc>
                <a:spcPts val="2190"/>
              </a:lnSpc>
              <a:spcBef>
                <a:spcPts val="69"/>
              </a:spcBef>
            </a:pPr>
            <a:r>
              <a:rPr lang="en-US"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public </a:t>
            </a:r>
            <a:r>
              <a:rPr sz="1700" b="1" spc="-6" dirty="0" smtClean="0">
                <a:solidFill>
                  <a:srgbClr val="7E0054"/>
                </a:solidFill>
                <a:latin typeface="Courier New"/>
                <a:cs typeface="Courier New"/>
              </a:rPr>
              <a:t>final 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static </a:t>
            </a:r>
            <a:r>
              <a:rPr sz="1700" b="1" i="1" spc="-6" dirty="0">
                <a:latin typeface="Courier New"/>
                <a:cs typeface="Courier New"/>
              </a:rPr>
              <a:t>String </a:t>
            </a:r>
            <a:r>
              <a:rPr sz="1700" b="1" i="1" spc="-6" dirty="0">
                <a:solidFill>
                  <a:srgbClr val="0000BF"/>
                </a:solidFill>
                <a:latin typeface="Courier New"/>
                <a:cs typeface="Courier New"/>
              </a:rPr>
              <a:t>HTML_END </a:t>
            </a:r>
            <a:r>
              <a:rPr sz="1700" b="1" dirty="0">
                <a:latin typeface="Courier New"/>
                <a:cs typeface="Courier New"/>
              </a:rPr>
              <a:t>= </a:t>
            </a:r>
            <a:r>
              <a:rPr sz="1700" b="1" spc="-6" dirty="0">
                <a:latin typeface="Courier New"/>
                <a:cs typeface="Courier New"/>
              </a:rPr>
              <a:t>"&lt;/center&gt;"+"&lt;/body&gt;"+  "&lt;/html&gt;"</a:t>
            </a:r>
            <a:endParaRPr sz="1700" dirty="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3"/>
            <a:ext cx="9418319" cy="1042127"/>
          </a:xfrm>
          <a:prstGeom prst="rect">
            <a:avLst/>
          </a:prstGeom>
        </p:spPr>
        <p:txBody>
          <a:bodyPr vert="horz" wrap="square" lIns="0" tIns="293310" rIns="0" bIns="0" rtlCol="0">
            <a:spAutoFit/>
          </a:bodyPr>
          <a:lstStyle/>
          <a:p>
            <a:pPr marL="5524624"/>
            <a:r>
              <a:rPr dirty="0"/>
              <a:t>Ex</a:t>
            </a:r>
            <a:r>
              <a:rPr spc="-6" dirty="0"/>
              <a:t>ample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154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1490" y="1769109"/>
            <a:ext cx="8884920" cy="2558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6638" marR="457105" indent="-333941">
              <a:buChar char="•"/>
              <a:tabLst>
                <a:tab pos="346004" algn="l"/>
                <a:tab pos="346638" algn="l"/>
              </a:tabLst>
            </a:pPr>
            <a:r>
              <a:rPr sz="3200" spc="-6" dirty="0">
                <a:latin typeface="Arial"/>
                <a:cs typeface="Arial"/>
              </a:rPr>
              <a:t>Unfortunately String are not </a:t>
            </a:r>
            <a:r>
              <a:rPr sz="3200" dirty="0">
                <a:latin typeface="Arial"/>
                <a:cs typeface="Arial"/>
              </a:rPr>
              <a:t>yet </a:t>
            </a:r>
            <a:r>
              <a:rPr sz="3200" spc="-6" dirty="0">
                <a:latin typeface="Arial"/>
                <a:cs typeface="Arial"/>
              </a:rPr>
              <a:t>supported</a:t>
            </a:r>
            <a:r>
              <a:rPr sz="3200" spc="-105" dirty="0">
                <a:latin typeface="Arial"/>
                <a:cs typeface="Arial"/>
              </a:rPr>
              <a:t> </a:t>
            </a:r>
            <a:r>
              <a:rPr sz="3200" spc="-6" dirty="0">
                <a:latin typeface="Arial"/>
                <a:cs typeface="Arial"/>
              </a:rPr>
              <a:t>by  Java</a:t>
            </a:r>
            <a:r>
              <a:rPr sz="3200" spc="-90" dirty="0">
                <a:latin typeface="Arial"/>
                <a:cs typeface="Arial"/>
              </a:rPr>
              <a:t> </a:t>
            </a:r>
            <a:r>
              <a:rPr sz="3200" spc="-6" dirty="0">
                <a:latin typeface="Arial"/>
                <a:cs typeface="Arial"/>
              </a:rPr>
              <a:t>Card</a:t>
            </a:r>
            <a:endParaRPr sz="3200">
              <a:latin typeface="Arial"/>
              <a:cs typeface="Arial"/>
            </a:endParaRPr>
          </a:p>
          <a:p>
            <a:pPr marL="469802">
              <a:lnSpc>
                <a:spcPts val="3350"/>
              </a:lnSpc>
            </a:pPr>
            <a:r>
              <a:rPr sz="4200" baseline="2976" dirty="0">
                <a:latin typeface="Times New Roman"/>
                <a:cs typeface="Times New Roman"/>
              </a:rPr>
              <a:t>– </a:t>
            </a:r>
            <a:r>
              <a:rPr sz="2800" spc="-6" dirty="0">
                <a:latin typeface="Arial"/>
                <a:cs typeface="Arial"/>
              </a:rPr>
              <a:t>Strings are supported by </a:t>
            </a:r>
            <a:r>
              <a:rPr sz="2800" dirty="0">
                <a:latin typeface="Arial"/>
                <a:cs typeface="Arial"/>
              </a:rPr>
              <a:t>Java </a:t>
            </a:r>
            <a:r>
              <a:rPr sz="2800" spc="-6" dirty="0">
                <a:latin typeface="Arial"/>
                <a:cs typeface="Arial"/>
              </a:rPr>
              <a:t>Card</a:t>
            </a:r>
            <a:r>
              <a:rPr sz="2800" spc="1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3</a:t>
            </a:r>
            <a:endParaRPr sz="2800">
              <a:latin typeface="Arial"/>
              <a:cs typeface="Arial"/>
            </a:endParaRPr>
          </a:p>
          <a:p>
            <a:pPr marL="346638" marR="5078" indent="-333941">
              <a:lnSpc>
                <a:spcPts val="3827"/>
              </a:lnSpc>
              <a:spcBef>
                <a:spcPts val="1275"/>
              </a:spcBef>
              <a:buChar char="•"/>
              <a:tabLst>
                <a:tab pos="346004" algn="l"/>
                <a:tab pos="346638" algn="l"/>
              </a:tabLst>
            </a:pPr>
            <a:r>
              <a:rPr sz="3200" spc="-6" dirty="0">
                <a:latin typeface="Arial"/>
                <a:cs typeface="Arial"/>
              </a:rPr>
              <a:t>The arrays of bytes are not </a:t>
            </a:r>
            <a:r>
              <a:rPr sz="3200" dirty="0">
                <a:latin typeface="Arial"/>
                <a:cs typeface="Arial"/>
              </a:rPr>
              <a:t>so </a:t>
            </a:r>
            <a:r>
              <a:rPr sz="3200" spc="-6" dirty="0">
                <a:latin typeface="Arial"/>
                <a:cs typeface="Arial"/>
              </a:rPr>
              <a:t>easy to read, </a:t>
            </a:r>
            <a:r>
              <a:rPr sz="3200" spc="-10" dirty="0">
                <a:latin typeface="Arial"/>
                <a:cs typeface="Arial"/>
              </a:rPr>
              <a:t>but  </a:t>
            </a:r>
            <a:r>
              <a:rPr sz="3200" spc="-6" dirty="0">
                <a:latin typeface="Arial"/>
                <a:cs typeface="Arial"/>
              </a:rPr>
              <a:t>the result is the</a:t>
            </a:r>
            <a:r>
              <a:rPr sz="3200" spc="-95" dirty="0">
                <a:latin typeface="Arial"/>
                <a:cs typeface="Arial"/>
              </a:rPr>
              <a:t> </a:t>
            </a:r>
            <a:r>
              <a:rPr sz="3200" spc="-6" dirty="0">
                <a:latin typeface="Arial"/>
                <a:cs typeface="Arial"/>
              </a:rPr>
              <a:t>same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4"/>
            <a:ext cx="9418319" cy="1020339"/>
          </a:xfrm>
          <a:prstGeom prst="rect">
            <a:avLst/>
          </a:prstGeom>
        </p:spPr>
        <p:txBody>
          <a:bodyPr vert="horz" wrap="square" lIns="0" tIns="271724" rIns="0" bIns="0" rtlCol="0">
            <a:spAutoFit/>
          </a:bodyPr>
          <a:lstStyle/>
          <a:p>
            <a:pPr marL="5524624"/>
            <a:r>
              <a:rPr dirty="0"/>
              <a:t>Ex</a:t>
            </a:r>
            <a:r>
              <a:rPr spc="-6" dirty="0"/>
              <a:t>ample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492762" y="1741172"/>
            <a:ext cx="9098279" cy="23479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2352" marR="126974" indent="-340290">
              <a:lnSpc>
                <a:spcPts val="1710"/>
              </a:lnSpc>
            </a:pP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public class </a:t>
            </a:r>
            <a:r>
              <a:rPr sz="1700" b="1" spc="-6" dirty="0">
                <a:latin typeface="Courier New"/>
                <a:cs typeface="Courier New"/>
              </a:rPr>
              <a:t>HelloWorld 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extends </a:t>
            </a:r>
            <a:r>
              <a:rPr sz="1700" b="1" spc="-6" dirty="0">
                <a:latin typeface="Courier New"/>
                <a:cs typeface="Courier New"/>
              </a:rPr>
              <a:t>javacard.framework.Applet 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implements  </a:t>
            </a:r>
            <a:r>
              <a:rPr sz="1700" b="1" spc="-6" dirty="0">
                <a:latin typeface="Courier New"/>
                <a:cs typeface="Courier New"/>
              </a:rPr>
              <a:t>AppletEvent, ScwsExtension</a:t>
            </a:r>
            <a:r>
              <a:rPr sz="1700" b="1" spc="-50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{</a:t>
            </a:r>
            <a:endParaRPr sz="1700">
              <a:latin typeface="Courier New"/>
              <a:cs typeface="Courier New"/>
            </a:endParaRPr>
          </a:p>
          <a:p>
            <a:pPr marL="12696">
              <a:spcBef>
                <a:spcPts val="554"/>
              </a:spcBef>
            </a:pPr>
            <a:r>
              <a:rPr sz="1700" b="1" spc="-6" dirty="0">
                <a:solidFill>
                  <a:srgbClr val="3E5EBE"/>
                </a:solidFill>
                <a:latin typeface="Courier New"/>
                <a:cs typeface="Courier New"/>
              </a:rPr>
              <a:t>/** the </a:t>
            </a:r>
            <a:r>
              <a:rPr sz="1700" b="1" u="heavy" spc="-6" dirty="0">
                <a:solidFill>
                  <a:srgbClr val="3E5EBE"/>
                </a:solidFill>
                <a:latin typeface="Courier New"/>
                <a:cs typeface="Courier New"/>
              </a:rPr>
              <a:t>servlet url</a:t>
            </a:r>
            <a:r>
              <a:rPr sz="1700" b="1" u="heavy" spc="-85" dirty="0">
                <a:solidFill>
                  <a:srgbClr val="3E5EBE"/>
                </a:solidFill>
                <a:latin typeface="Courier New"/>
                <a:cs typeface="Courier New"/>
              </a:rPr>
              <a:t> </a:t>
            </a:r>
            <a:r>
              <a:rPr sz="1700" b="1" spc="-6" dirty="0">
                <a:solidFill>
                  <a:srgbClr val="3E5EBE"/>
                </a:solidFill>
                <a:latin typeface="Courier New"/>
                <a:cs typeface="Courier New"/>
              </a:rPr>
              <a:t>*/</a:t>
            </a:r>
            <a:endParaRPr sz="1700">
              <a:latin typeface="Courier New"/>
              <a:cs typeface="Courier New"/>
            </a:endParaRPr>
          </a:p>
          <a:p>
            <a:pPr marL="352352" marR="152369" indent="-340290">
              <a:lnSpc>
                <a:spcPct val="88800"/>
              </a:lnSpc>
              <a:spcBef>
                <a:spcPts val="694"/>
              </a:spcBef>
            </a:pP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public final static byte</a:t>
            </a:r>
            <a:r>
              <a:rPr sz="1700" b="1" spc="-6" dirty="0">
                <a:latin typeface="Courier New"/>
                <a:cs typeface="Courier New"/>
              </a:rPr>
              <a:t>[] </a:t>
            </a:r>
            <a:r>
              <a:rPr sz="1700" b="1" i="1" spc="-6" dirty="0">
                <a:solidFill>
                  <a:srgbClr val="0000BF"/>
                </a:solidFill>
                <a:latin typeface="Courier New"/>
                <a:cs typeface="Courier New"/>
              </a:rPr>
              <a:t>url </a:t>
            </a:r>
            <a:r>
              <a:rPr sz="1700" b="1" dirty="0">
                <a:latin typeface="Courier New"/>
                <a:cs typeface="Courier New"/>
              </a:rPr>
              <a:t>= { </a:t>
            </a:r>
            <a:r>
              <a:rPr sz="1700" b="1" spc="-6" dirty="0">
                <a:latin typeface="Courier New"/>
                <a:cs typeface="Courier New"/>
              </a:rPr>
              <a:t>(</a:t>
            </a:r>
            <a:r>
              <a:rPr sz="1700" b="1" spc="-6" dirty="0">
                <a:solidFill>
                  <a:srgbClr val="7F0000"/>
                </a:solidFill>
                <a:latin typeface="Courier New"/>
                <a:cs typeface="Courier New"/>
              </a:rPr>
              <a:t>byte</a:t>
            </a:r>
            <a:r>
              <a:rPr sz="1700" b="1" spc="-6" dirty="0">
                <a:latin typeface="Courier New"/>
                <a:cs typeface="Courier New"/>
              </a:rPr>
              <a:t>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'/'</a:t>
            </a:r>
            <a:r>
              <a:rPr sz="1700" b="1" spc="-6" dirty="0">
                <a:latin typeface="Courier New"/>
                <a:cs typeface="Courier New"/>
              </a:rPr>
              <a:t>, 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</a:t>
            </a:r>
            <a:r>
              <a:rPr sz="1700" b="1" spc="-6" dirty="0">
                <a:latin typeface="Courier New"/>
                <a:cs typeface="Courier New"/>
              </a:rPr>
              <a:t>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'H'</a:t>
            </a:r>
            <a:r>
              <a:rPr sz="1700" b="1" spc="-6" dirty="0">
                <a:latin typeface="Courier New"/>
                <a:cs typeface="Courier New"/>
              </a:rPr>
              <a:t>, 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</a:t>
            </a:r>
            <a:r>
              <a:rPr sz="1700" b="1" spc="-6" dirty="0">
                <a:latin typeface="Courier New"/>
                <a:cs typeface="Courier New"/>
              </a:rPr>
              <a:t>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'e'</a:t>
            </a:r>
            <a:r>
              <a:rPr sz="1700" b="1" spc="-6" dirty="0">
                <a:latin typeface="Courier New"/>
                <a:cs typeface="Courier New"/>
              </a:rPr>
              <a:t>,  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</a:t>
            </a:r>
            <a:r>
              <a:rPr sz="1700" b="1" spc="-6" dirty="0">
                <a:latin typeface="Courier New"/>
                <a:cs typeface="Courier New"/>
              </a:rPr>
              <a:t>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'l'</a:t>
            </a:r>
            <a:r>
              <a:rPr sz="1700" b="1" spc="-6" dirty="0">
                <a:latin typeface="Courier New"/>
                <a:cs typeface="Courier New"/>
              </a:rPr>
              <a:t>, 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'l'</a:t>
            </a:r>
            <a:r>
              <a:rPr sz="1700" b="1" spc="-6" dirty="0">
                <a:latin typeface="Courier New"/>
                <a:cs typeface="Courier New"/>
              </a:rPr>
              <a:t>, 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'o'</a:t>
            </a:r>
            <a:r>
              <a:rPr sz="1700" b="1" spc="-6" dirty="0">
                <a:latin typeface="Courier New"/>
                <a:cs typeface="Courier New"/>
              </a:rPr>
              <a:t>, 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'W'</a:t>
            </a:r>
            <a:r>
              <a:rPr sz="1700" b="1" spc="-6" dirty="0">
                <a:latin typeface="Courier New"/>
                <a:cs typeface="Courier New"/>
              </a:rPr>
              <a:t>, 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'o'</a:t>
            </a:r>
            <a:r>
              <a:rPr sz="1700" b="1" spc="-6" dirty="0">
                <a:latin typeface="Courier New"/>
                <a:cs typeface="Courier New"/>
              </a:rPr>
              <a:t>, 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'r'</a:t>
            </a:r>
            <a:r>
              <a:rPr sz="1700" b="1" spc="-6" dirty="0">
                <a:latin typeface="Courier New"/>
                <a:cs typeface="Courier New"/>
              </a:rPr>
              <a:t>,  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'l'</a:t>
            </a:r>
            <a:r>
              <a:rPr sz="1700" b="1" spc="-6" dirty="0">
                <a:latin typeface="Courier New"/>
                <a:cs typeface="Courier New"/>
              </a:rPr>
              <a:t>, 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'd'</a:t>
            </a:r>
            <a:r>
              <a:rPr sz="1700" b="1" spc="-60" dirty="0">
                <a:solidFill>
                  <a:srgbClr val="2900FF"/>
                </a:solidFill>
                <a:latin typeface="Courier New"/>
                <a:cs typeface="Courier New"/>
              </a:rPr>
              <a:t> </a:t>
            </a:r>
            <a:r>
              <a:rPr sz="1700" b="1" spc="-6" dirty="0">
                <a:latin typeface="Courier New"/>
                <a:cs typeface="Courier New"/>
              </a:rPr>
              <a:t>};</a:t>
            </a:r>
            <a:endParaRPr sz="1700">
              <a:latin typeface="Courier New"/>
              <a:cs typeface="Courier New"/>
            </a:endParaRPr>
          </a:p>
          <a:p>
            <a:pPr marL="352352" marR="5078" indent="-340290">
              <a:lnSpc>
                <a:spcPct val="88800"/>
              </a:lnSpc>
              <a:spcBef>
                <a:spcPts val="694"/>
              </a:spcBef>
            </a:pP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public final static byte</a:t>
            </a:r>
            <a:r>
              <a:rPr sz="1700" b="1" spc="-6" dirty="0">
                <a:latin typeface="Courier New"/>
                <a:cs typeface="Courier New"/>
              </a:rPr>
              <a:t>[] </a:t>
            </a:r>
            <a:r>
              <a:rPr sz="1700" b="1" i="1" spc="-6" dirty="0">
                <a:solidFill>
                  <a:srgbClr val="0000BF"/>
                </a:solidFill>
                <a:latin typeface="Courier New"/>
                <a:cs typeface="Courier New"/>
              </a:rPr>
              <a:t>appId </a:t>
            </a:r>
            <a:r>
              <a:rPr sz="1700" b="1" dirty="0">
                <a:latin typeface="Courier New"/>
                <a:cs typeface="Courier New"/>
              </a:rPr>
              <a:t>= { </a:t>
            </a:r>
            <a:r>
              <a:rPr sz="1700" b="1" spc="-6" dirty="0">
                <a:latin typeface="Courier New"/>
                <a:cs typeface="Courier New"/>
              </a:rPr>
              <a:t>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'H'</a:t>
            </a:r>
            <a:r>
              <a:rPr sz="1700" b="1" spc="-6" dirty="0">
                <a:latin typeface="Courier New"/>
                <a:cs typeface="Courier New"/>
              </a:rPr>
              <a:t>, 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'e'</a:t>
            </a:r>
            <a:r>
              <a:rPr sz="1700" b="1" spc="-6" dirty="0">
                <a:latin typeface="Courier New"/>
                <a:cs typeface="Courier New"/>
              </a:rPr>
              <a:t>, 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'l'</a:t>
            </a:r>
            <a:r>
              <a:rPr sz="1700" b="1" spc="-6" dirty="0">
                <a:latin typeface="Courier New"/>
                <a:cs typeface="Courier New"/>
              </a:rPr>
              <a:t>,  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'l'</a:t>
            </a:r>
            <a:r>
              <a:rPr sz="1700" b="1" spc="-6" dirty="0">
                <a:latin typeface="Courier New"/>
                <a:cs typeface="Courier New"/>
              </a:rPr>
              <a:t>, 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'o'</a:t>
            </a:r>
            <a:r>
              <a:rPr sz="1700" b="1" spc="-6" dirty="0">
                <a:latin typeface="Courier New"/>
                <a:cs typeface="Courier New"/>
              </a:rPr>
              <a:t>, 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'W'</a:t>
            </a:r>
            <a:r>
              <a:rPr sz="1700" b="1" spc="-6" dirty="0">
                <a:latin typeface="Courier New"/>
                <a:cs typeface="Courier New"/>
              </a:rPr>
              <a:t>, 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'o'</a:t>
            </a:r>
            <a:r>
              <a:rPr sz="1700" b="1" spc="-6" dirty="0">
                <a:latin typeface="Courier New"/>
                <a:cs typeface="Courier New"/>
              </a:rPr>
              <a:t>, 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'r'</a:t>
            </a:r>
            <a:r>
              <a:rPr sz="1700" b="1" spc="-6" dirty="0">
                <a:latin typeface="Courier New"/>
                <a:cs typeface="Courier New"/>
              </a:rPr>
              <a:t>, 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'l'</a:t>
            </a:r>
            <a:r>
              <a:rPr sz="1700" b="1" spc="-6" dirty="0">
                <a:latin typeface="Courier New"/>
                <a:cs typeface="Courier New"/>
              </a:rPr>
              <a:t>,  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'd'</a:t>
            </a:r>
            <a:r>
              <a:rPr sz="1700" b="1" spc="-75" dirty="0">
                <a:solidFill>
                  <a:srgbClr val="2900FF"/>
                </a:solidFill>
                <a:latin typeface="Courier New"/>
                <a:cs typeface="Courier New"/>
              </a:rPr>
              <a:t> </a:t>
            </a:r>
            <a:r>
              <a:rPr sz="1700" b="1" spc="-6" dirty="0">
                <a:latin typeface="Courier New"/>
                <a:cs typeface="Courier New"/>
              </a:rPr>
              <a:t>};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155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4"/>
            <a:ext cx="9418319" cy="1020339"/>
          </a:xfrm>
          <a:prstGeom prst="rect">
            <a:avLst/>
          </a:prstGeom>
        </p:spPr>
        <p:txBody>
          <a:bodyPr vert="horz" wrap="square" lIns="0" tIns="271724" rIns="0" bIns="0" rtlCol="0">
            <a:spAutoFit/>
          </a:bodyPr>
          <a:lstStyle/>
          <a:p>
            <a:pPr marL="5524624"/>
            <a:r>
              <a:rPr dirty="0"/>
              <a:t>Ex</a:t>
            </a:r>
            <a:r>
              <a:rPr spc="-6" dirty="0"/>
              <a:t>ample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idx="1"/>
          </p:nvPr>
        </p:nvSpPr>
        <p:spPr>
          <a:xfrm>
            <a:off x="492762" y="1741172"/>
            <a:ext cx="9098279" cy="3430160"/>
          </a:xfrm>
          <a:prstGeom prst="rect">
            <a:avLst/>
          </a:prstGeom>
        </p:spPr>
        <p:txBody>
          <a:bodyPr vert="horz" wrap="square" lIns="0" tIns="1271006" rIns="0" bIns="0" rtlCol="0">
            <a:spAutoFit/>
          </a:bodyPr>
          <a:lstStyle/>
          <a:p>
            <a:pPr marL="0" indent="0">
              <a:buNone/>
            </a:pPr>
            <a:r>
              <a:rPr sz="1700" b="1" spc="-6" dirty="0">
                <a:latin typeface="Courier New"/>
                <a:cs typeface="Courier New"/>
              </a:rPr>
              <a:t>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'&lt;'</a:t>
            </a:r>
            <a:r>
              <a:rPr sz="1700" b="1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'h'</a:t>
            </a:r>
            <a:r>
              <a:rPr sz="1700" b="1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't'</a:t>
            </a:r>
            <a:r>
              <a:rPr sz="1700" b="1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'm'</a:t>
            </a:r>
            <a:r>
              <a:rPr sz="1700" b="1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'l'</a:t>
            </a:r>
            <a:r>
              <a:rPr sz="1700" b="1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'&gt;'</a:t>
            </a:r>
            <a:r>
              <a:rPr sz="1700" b="1" spc="-6" dirty="0">
                <a:latin typeface="Courier New"/>
                <a:cs typeface="Courier New"/>
              </a:rPr>
              <a:t>,</a:t>
            </a:r>
            <a:endParaRPr sz="1700" dirty="0">
              <a:latin typeface="Courier New"/>
              <a:cs typeface="Courier New"/>
            </a:endParaRPr>
          </a:p>
          <a:p>
            <a:pPr marL="0" indent="0">
              <a:spcBef>
                <a:spcPts val="590"/>
              </a:spcBef>
              <a:buNone/>
            </a:pPr>
            <a:r>
              <a:rPr sz="1700" b="1" spc="-6" dirty="0">
                <a:latin typeface="Courier New"/>
                <a:cs typeface="Courier New"/>
              </a:rPr>
              <a:t>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'&lt;'</a:t>
            </a:r>
            <a:r>
              <a:rPr sz="1700" b="1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'h'</a:t>
            </a:r>
            <a:r>
              <a:rPr sz="1700" b="1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'e'</a:t>
            </a:r>
            <a:r>
              <a:rPr sz="1700" b="1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'a'</a:t>
            </a:r>
            <a:r>
              <a:rPr sz="1700" b="1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'd'</a:t>
            </a:r>
            <a:r>
              <a:rPr sz="1700" b="1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'&gt;'</a:t>
            </a:r>
            <a:r>
              <a:rPr sz="1700" b="1" spc="-6" dirty="0">
                <a:latin typeface="Courier New"/>
                <a:cs typeface="Courier New"/>
              </a:rPr>
              <a:t>,</a:t>
            </a:r>
            <a:endParaRPr sz="1700" dirty="0">
              <a:latin typeface="Courier New"/>
              <a:cs typeface="Courier New"/>
            </a:endParaRPr>
          </a:p>
          <a:p>
            <a:pPr marL="0" indent="0">
              <a:spcBef>
                <a:spcPts val="580"/>
              </a:spcBef>
              <a:buNone/>
            </a:pPr>
            <a:r>
              <a:rPr sz="1700" b="1" spc="-6" dirty="0">
                <a:latin typeface="Courier New"/>
                <a:cs typeface="Courier New"/>
              </a:rPr>
              <a:t>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'&lt;'</a:t>
            </a:r>
            <a:r>
              <a:rPr sz="1700" b="1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't'</a:t>
            </a:r>
            <a:r>
              <a:rPr sz="1700" b="1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'i'</a:t>
            </a:r>
            <a:r>
              <a:rPr sz="1700" b="1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't'</a:t>
            </a:r>
            <a:r>
              <a:rPr sz="1700" b="1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'l'</a:t>
            </a:r>
            <a:r>
              <a:rPr sz="1700" b="1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'e'</a:t>
            </a:r>
            <a:r>
              <a:rPr sz="1700" b="1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'&gt;'</a:t>
            </a:r>
            <a:r>
              <a:rPr sz="1700" b="1" spc="-6" dirty="0">
                <a:latin typeface="Courier New"/>
                <a:cs typeface="Courier New"/>
              </a:rPr>
              <a:t>,</a:t>
            </a:r>
            <a:endParaRPr sz="1700" dirty="0">
              <a:latin typeface="Courier New"/>
              <a:cs typeface="Courier New"/>
            </a:endParaRPr>
          </a:p>
          <a:p>
            <a:pPr marL="0" indent="0">
              <a:spcBef>
                <a:spcPts val="580"/>
              </a:spcBef>
              <a:buNone/>
            </a:pPr>
            <a:r>
              <a:rPr sz="1700" b="1" spc="-6" dirty="0">
                <a:latin typeface="Courier New"/>
                <a:cs typeface="Courier New"/>
              </a:rPr>
              <a:t>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'H'</a:t>
            </a:r>
            <a:r>
              <a:rPr sz="1700" b="1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'e'</a:t>
            </a:r>
            <a:r>
              <a:rPr sz="1700" b="1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'l'</a:t>
            </a:r>
            <a:r>
              <a:rPr sz="1700" b="1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'l'</a:t>
            </a:r>
            <a:r>
              <a:rPr sz="1700" b="1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'o'</a:t>
            </a:r>
            <a:r>
              <a:rPr sz="1700" b="1" spc="-6" dirty="0">
                <a:latin typeface="Courier New"/>
                <a:cs typeface="Courier New"/>
              </a:rPr>
              <a:t>,</a:t>
            </a:r>
            <a:endParaRPr sz="1700" dirty="0">
              <a:latin typeface="Courier New"/>
              <a:cs typeface="Courier New"/>
            </a:endParaRPr>
          </a:p>
          <a:p>
            <a:pPr marL="0" marR="5078" indent="0">
              <a:lnSpc>
                <a:spcPts val="1700"/>
              </a:lnSpc>
              <a:spcBef>
                <a:spcPts val="830"/>
              </a:spcBef>
              <a:buNone/>
            </a:pPr>
            <a:r>
              <a:rPr sz="1700" b="1" spc="-6" dirty="0">
                <a:latin typeface="Courier New"/>
                <a:cs typeface="Courier New"/>
              </a:rPr>
              <a:t>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'&lt;'</a:t>
            </a:r>
            <a:r>
              <a:rPr sz="1700" b="1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'/'</a:t>
            </a:r>
            <a:r>
              <a:rPr sz="1700" b="1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't'</a:t>
            </a:r>
            <a:r>
              <a:rPr sz="1700" b="1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'i'</a:t>
            </a:r>
            <a:r>
              <a:rPr sz="1700" b="1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't'</a:t>
            </a:r>
            <a:r>
              <a:rPr sz="1700" b="1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'l'</a:t>
            </a:r>
            <a:r>
              <a:rPr sz="1700" b="1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'e'</a:t>
            </a:r>
            <a:r>
              <a:rPr sz="1700" b="1" spc="-6" dirty="0">
                <a:latin typeface="Courier New"/>
                <a:cs typeface="Courier New"/>
              </a:rPr>
              <a:t>,  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'&gt;'</a:t>
            </a:r>
            <a:r>
              <a:rPr sz="1700" b="1" spc="-6" dirty="0">
                <a:latin typeface="Courier New"/>
                <a:cs typeface="Courier New"/>
              </a:rPr>
              <a:t>,</a:t>
            </a:r>
            <a:endParaRPr sz="1700" dirty="0">
              <a:latin typeface="Courier New"/>
              <a:cs typeface="Courier New"/>
            </a:endParaRPr>
          </a:p>
          <a:p>
            <a:pPr marL="0" indent="0">
              <a:spcBef>
                <a:spcPts val="560"/>
              </a:spcBef>
              <a:buNone/>
            </a:pPr>
            <a:r>
              <a:rPr sz="1700" b="1" spc="-6" dirty="0">
                <a:latin typeface="Courier New"/>
                <a:cs typeface="Courier New"/>
              </a:rPr>
              <a:t>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'&lt;'</a:t>
            </a:r>
            <a:r>
              <a:rPr sz="1700" b="1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'/'</a:t>
            </a:r>
            <a:r>
              <a:rPr sz="1700" b="1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'h'</a:t>
            </a:r>
            <a:r>
              <a:rPr sz="1700" b="1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'e'</a:t>
            </a:r>
            <a:r>
              <a:rPr sz="1700" b="1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'a'</a:t>
            </a:r>
            <a:r>
              <a:rPr sz="1700" b="1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'd'</a:t>
            </a:r>
            <a:r>
              <a:rPr sz="1700" b="1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'&gt;'</a:t>
            </a:r>
            <a:r>
              <a:rPr sz="1700" b="1" spc="-6" dirty="0">
                <a:latin typeface="Courier New"/>
                <a:cs typeface="Courier New"/>
              </a:rPr>
              <a:t>,</a:t>
            </a:r>
            <a:endParaRPr sz="1700" dirty="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156</a:t>
            </a:fld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1492" y="1492250"/>
            <a:ext cx="3560445" cy="52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700" b="1" dirty="0">
                <a:solidFill>
                  <a:srgbClr val="3E7E5E"/>
                </a:solidFill>
                <a:latin typeface="Courier New"/>
                <a:cs typeface="Courier New"/>
              </a:rPr>
              <a:t>// </a:t>
            </a:r>
            <a:r>
              <a:rPr sz="1700" b="1" spc="-6" dirty="0">
                <a:solidFill>
                  <a:srgbClr val="3E7E5E"/>
                </a:solidFill>
                <a:latin typeface="Courier New"/>
                <a:cs typeface="Courier New"/>
              </a:rPr>
              <a:t>Temporary operation</a:t>
            </a:r>
            <a:r>
              <a:rPr sz="1700" b="1" spc="-50" dirty="0">
                <a:solidFill>
                  <a:srgbClr val="3E7E5E"/>
                </a:solidFill>
                <a:latin typeface="Courier New"/>
                <a:cs typeface="Courier New"/>
              </a:rPr>
              <a:t> </a:t>
            </a:r>
            <a:r>
              <a:rPr sz="1700" b="1" spc="-6" dirty="0">
                <a:solidFill>
                  <a:srgbClr val="3E7E5E"/>
                </a:solidFill>
                <a:latin typeface="Courier New"/>
                <a:cs typeface="Courier New"/>
              </a:rPr>
              <a:t>buffer</a:t>
            </a:r>
            <a:endParaRPr sz="1700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1490" y="1986301"/>
            <a:ext cx="892809" cy="10086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5078" algn="just">
              <a:lnSpc>
                <a:spcPct val="130200"/>
              </a:lnSpc>
            </a:pPr>
            <a:r>
              <a:rPr sz="1700" b="1" spc="6" dirty="0">
                <a:solidFill>
                  <a:srgbClr val="7E0054"/>
                </a:solidFill>
                <a:latin typeface="Courier New"/>
                <a:cs typeface="Courier New"/>
              </a:rPr>
              <a:t>p</a:t>
            </a:r>
            <a:r>
              <a:rPr sz="1700" b="1" spc="-10" dirty="0">
                <a:solidFill>
                  <a:srgbClr val="7E0054"/>
                </a:solidFill>
                <a:latin typeface="Courier New"/>
                <a:cs typeface="Courier New"/>
              </a:rPr>
              <a:t>u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</a:t>
            </a:r>
            <a:r>
              <a:rPr sz="1700" b="1" spc="6" dirty="0">
                <a:solidFill>
                  <a:srgbClr val="7E0054"/>
                </a:solidFill>
                <a:latin typeface="Courier New"/>
                <a:cs typeface="Courier New"/>
              </a:rPr>
              <a:t>l</a:t>
            </a:r>
            <a:r>
              <a:rPr sz="1700" b="1" spc="-10" dirty="0">
                <a:solidFill>
                  <a:srgbClr val="7E0054"/>
                </a:solidFill>
                <a:latin typeface="Courier New"/>
                <a:cs typeface="Courier New"/>
              </a:rPr>
              <a:t>i</a:t>
            </a:r>
            <a:r>
              <a:rPr sz="1700" b="1" dirty="0">
                <a:solidFill>
                  <a:srgbClr val="7E0054"/>
                </a:solidFill>
                <a:latin typeface="Courier New"/>
                <a:cs typeface="Courier New"/>
              </a:rPr>
              <a:t>c  </a:t>
            </a:r>
            <a:r>
              <a:rPr sz="1700" b="1" spc="6" dirty="0">
                <a:solidFill>
                  <a:srgbClr val="7E0054"/>
                </a:solidFill>
                <a:latin typeface="Courier New"/>
                <a:cs typeface="Courier New"/>
              </a:rPr>
              <a:t>p</a:t>
            </a:r>
            <a:r>
              <a:rPr sz="1700" b="1" spc="-10" dirty="0">
                <a:solidFill>
                  <a:srgbClr val="7E0054"/>
                </a:solidFill>
                <a:latin typeface="Courier New"/>
                <a:cs typeface="Courier New"/>
              </a:rPr>
              <a:t>u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</a:t>
            </a:r>
            <a:r>
              <a:rPr sz="1700" b="1" spc="6" dirty="0">
                <a:solidFill>
                  <a:srgbClr val="7E0054"/>
                </a:solidFill>
                <a:latin typeface="Courier New"/>
                <a:cs typeface="Courier New"/>
              </a:rPr>
              <a:t>l</a:t>
            </a:r>
            <a:r>
              <a:rPr sz="1700" b="1" spc="-10" dirty="0">
                <a:solidFill>
                  <a:srgbClr val="7E0054"/>
                </a:solidFill>
                <a:latin typeface="Courier New"/>
                <a:cs typeface="Courier New"/>
              </a:rPr>
              <a:t>i</a:t>
            </a:r>
            <a:r>
              <a:rPr sz="1700" b="1" dirty="0">
                <a:solidFill>
                  <a:srgbClr val="7E0054"/>
                </a:solidFill>
                <a:latin typeface="Courier New"/>
                <a:cs typeface="Courier New"/>
              </a:rPr>
              <a:t>c  </a:t>
            </a:r>
            <a:r>
              <a:rPr sz="1700" b="1" spc="6" dirty="0">
                <a:solidFill>
                  <a:srgbClr val="7E0054"/>
                </a:solidFill>
                <a:latin typeface="Courier New"/>
                <a:cs typeface="Courier New"/>
              </a:rPr>
              <a:t>p</a:t>
            </a:r>
            <a:r>
              <a:rPr sz="1700" b="1" spc="-10" dirty="0">
                <a:solidFill>
                  <a:srgbClr val="7E0054"/>
                </a:solidFill>
                <a:latin typeface="Courier New"/>
                <a:cs typeface="Courier New"/>
              </a:rPr>
              <a:t>u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</a:t>
            </a:r>
            <a:r>
              <a:rPr sz="1700" b="1" spc="6" dirty="0">
                <a:solidFill>
                  <a:srgbClr val="7E0054"/>
                </a:solidFill>
                <a:latin typeface="Courier New"/>
                <a:cs typeface="Courier New"/>
              </a:rPr>
              <a:t>l</a:t>
            </a:r>
            <a:r>
              <a:rPr sz="1700" b="1" spc="-10" dirty="0">
                <a:solidFill>
                  <a:srgbClr val="7E0054"/>
                </a:solidFill>
                <a:latin typeface="Courier New"/>
                <a:cs typeface="Courier New"/>
              </a:rPr>
              <a:t>i</a:t>
            </a:r>
            <a:r>
              <a:rPr sz="1700" b="1" dirty="0">
                <a:solidFill>
                  <a:srgbClr val="7E0054"/>
                </a:solidFill>
                <a:latin typeface="Courier New"/>
                <a:cs typeface="Courier New"/>
              </a:rPr>
              <a:t>c</a:t>
            </a:r>
            <a:endParaRPr sz="1700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4800" y="2059943"/>
            <a:ext cx="7200900" cy="929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</a:t>
            </a:r>
            <a:r>
              <a:rPr sz="1700" b="1" spc="-6" dirty="0">
                <a:latin typeface="Courier New"/>
                <a:cs typeface="Courier New"/>
              </a:rPr>
              <a:t>[]</a:t>
            </a:r>
            <a:r>
              <a:rPr sz="1700" b="1" spc="-85" dirty="0">
                <a:latin typeface="Courier New"/>
                <a:cs typeface="Courier New"/>
              </a:rPr>
              <a:t> </a:t>
            </a:r>
            <a:r>
              <a:rPr sz="1700" b="1" spc="-6" dirty="0">
                <a:solidFill>
                  <a:srgbClr val="0000BF"/>
                </a:solidFill>
                <a:latin typeface="Courier New"/>
                <a:cs typeface="Courier New"/>
              </a:rPr>
              <a:t>temporaryBuffer</a:t>
            </a:r>
            <a:r>
              <a:rPr sz="1700" b="1" spc="-6" dirty="0">
                <a:latin typeface="Courier New"/>
                <a:cs typeface="Courier New"/>
              </a:rPr>
              <a:t>;</a:t>
            </a:r>
            <a:endParaRPr sz="1700" dirty="0">
              <a:latin typeface="Courier New"/>
              <a:cs typeface="Courier New"/>
            </a:endParaRPr>
          </a:p>
          <a:p>
            <a:pPr marL="12696" marR="5078">
              <a:lnSpc>
                <a:spcPct val="130200"/>
              </a:lnSpc>
            </a:pP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final static short </a:t>
            </a:r>
            <a:r>
              <a:rPr sz="1700" b="1" i="1" spc="-6" dirty="0">
                <a:solidFill>
                  <a:srgbClr val="0000BF"/>
                </a:solidFill>
                <a:latin typeface="Courier New"/>
                <a:cs typeface="Courier New"/>
              </a:rPr>
              <a:t>TEMPORARY_BUFFER_LENGTH </a:t>
            </a:r>
            <a:r>
              <a:rPr sz="1700" b="1" dirty="0">
                <a:latin typeface="Courier New"/>
                <a:cs typeface="Courier New"/>
              </a:rPr>
              <a:t>= </a:t>
            </a:r>
            <a:r>
              <a:rPr sz="1700" b="1" spc="-6" dirty="0">
                <a:latin typeface="Courier New"/>
                <a:cs typeface="Courier New"/>
              </a:rPr>
              <a:t>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short</a:t>
            </a:r>
            <a:r>
              <a:rPr sz="1700" b="1" spc="-6" dirty="0">
                <a:latin typeface="Courier New"/>
                <a:cs typeface="Courier New"/>
              </a:rPr>
              <a:t>) 100;  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final static byte</a:t>
            </a:r>
            <a:r>
              <a:rPr sz="1700" b="1" spc="-6" dirty="0">
                <a:latin typeface="Courier New"/>
                <a:cs typeface="Courier New"/>
              </a:rPr>
              <a:t>[] </a:t>
            </a:r>
            <a:r>
              <a:rPr sz="1700" b="1" i="1" spc="-6" dirty="0">
                <a:solidFill>
                  <a:srgbClr val="0000BF"/>
                </a:solidFill>
                <a:latin typeface="Courier New"/>
                <a:cs typeface="Courier New"/>
              </a:rPr>
              <a:t>HTML_BEGIN </a:t>
            </a:r>
            <a:r>
              <a:rPr sz="1700" b="1" dirty="0">
                <a:latin typeface="Courier New"/>
                <a:cs typeface="Courier New"/>
              </a:rPr>
              <a:t>=</a:t>
            </a:r>
            <a:r>
              <a:rPr sz="1700" b="1" spc="-60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{</a:t>
            </a:r>
            <a:endParaRPr sz="1700" dirty="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4"/>
            <a:ext cx="9418319" cy="1020339"/>
          </a:xfrm>
          <a:prstGeom prst="rect">
            <a:avLst/>
          </a:prstGeom>
        </p:spPr>
        <p:txBody>
          <a:bodyPr vert="horz" wrap="square" lIns="0" tIns="271724" rIns="0" bIns="0" rtlCol="0">
            <a:spAutoFit/>
          </a:bodyPr>
          <a:lstStyle/>
          <a:p>
            <a:pPr marL="5524624"/>
            <a:r>
              <a:rPr dirty="0"/>
              <a:t>Ex</a:t>
            </a:r>
            <a:r>
              <a:rPr spc="-6" dirty="0"/>
              <a:t>ample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157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2759" y="1751331"/>
            <a:ext cx="8925560" cy="47078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6486"/>
            <a:r>
              <a:rPr sz="1700" b="1" spc="-6" dirty="0">
                <a:latin typeface="Courier New"/>
                <a:cs typeface="Courier New"/>
              </a:rPr>
              <a:t>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'&lt;'</a:t>
            </a:r>
            <a:r>
              <a:rPr sz="1700" b="1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'b'</a:t>
            </a:r>
            <a:r>
              <a:rPr sz="1700" b="1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'o'</a:t>
            </a:r>
            <a:r>
              <a:rPr sz="1700" b="1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'd'</a:t>
            </a:r>
            <a:r>
              <a:rPr sz="1700" b="1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'y'</a:t>
            </a:r>
            <a:r>
              <a:rPr sz="1700" b="1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</a:t>
            </a:r>
            <a:r>
              <a:rPr sz="1700" b="1" spc="-80" dirty="0">
                <a:solidFill>
                  <a:srgbClr val="2900FF"/>
                </a:solidFill>
                <a:latin typeface="Courier New"/>
                <a:cs typeface="Courier New"/>
              </a:rPr>
              <a:t> 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</a:t>
            </a:r>
            <a:r>
              <a:rPr sz="1700" b="1" spc="-6" dirty="0">
                <a:latin typeface="Courier New"/>
                <a:cs typeface="Courier New"/>
              </a:rPr>
              <a:t>,</a:t>
            </a:r>
            <a:endParaRPr sz="1700" dirty="0">
              <a:latin typeface="Courier New"/>
              <a:cs typeface="Courier New"/>
            </a:endParaRPr>
          </a:p>
          <a:p>
            <a:pPr marL="256486">
              <a:lnSpc>
                <a:spcPts val="1850"/>
              </a:lnSpc>
              <a:spcBef>
                <a:spcPts val="660"/>
              </a:spcBef>
            </a:pPr>
            <a:r>
              <a:rPr sz="1700" b="1" spc="-6" dirty="0">
                <a:latin typeface="Courier New"/>
                <a:cs typeface="Courier New"/>
              </a:rPr>
              <a:t>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'B'</a:t>
            </a:r>
            <a:r>
              <a:rPr sz="1700" b="1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'G'</a:t>
            </a:r>
            <a:r>
              <a:rPr sz="1700" b="1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'C'</a:t>
            </a:r>
            <a:r>
              <a:rPr sz="1700" b="1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'O'</a:t>
            </a:r>
            <a:r>
              <a:rPr sz="1700" b="1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'L'</a:t>
            </a:r>
            <a:r>
              <a:rPr sz="1700" b="1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'O'</a:t>
            </a:r>
            <a:r>
              <a:rPr sz="1700" b="1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'R'</a:t>
            </a:r>
            <a:r>
              <a:rPr sz="1700" b="1" spc="-6" dirty="0">
                <a:latin typeface="Courier New"/>
                <a:cs typeface="Courier New"/>
              </a:rPr>
              <a:t>,</a:t>
            </a:r>
            <a:endParaRPr sz="1700" dirty="0">
              <a:latin typeface="Courier New"/>
              <a:cs typeface="Courier New"/>
            </a:endParaRPr>
          </a:p>
          <a:p>
            <a:pPr marL="256486" marR="31108" indent="96500">
              <a:lnSpc>
                <a:spcPts val="1780"/>
              </a:lnSpc>
              <a:spcBef>
                <a:spcPts val="105"/>
              </a:spcBef>
            </a:pPr>
            <a:r>
              <a:rPr sz="1700" b="1" spc="-6" dirty="0">
                <a:latin typeface="Courier New"/>
                <a:cs typeface="Courier New"/>
              </a:rPr>
              <a:t>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'='</a:t>
            </a:r>
            <a:r>
              <a:rPr sz="1700" b="1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'"'</a:t>
            </a:r>
            <a:r>
              <a:rPr sz="1700" b="1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'#'</a:t>
            </a:r>
            <a:r>
              <a:rPr sz="1700" b="1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'F'</a:t>
            </a:r>
            <a:r>
              <a:rPr sz="1700" b="1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'F'</a:t>
            </a:r>
            <a:r>
              <a:rPr sz="1700" b="1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'F'</a:t>
            </a:r>
            <a:r>
              <a:rPr sz="1700" b="1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'F'</a:t>
            </a:r>
            <a:r>
              <a:rPr sz="1700" b="1" spc="-6" dirty="0">
                <a:latin typeface="Courier New"/>
                <a:cs typeface="Courier New"/>
              </a:rPr>
              <a:t>,  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'F'</a:t>
            </a:r>
            <a:r>
              <a:rPr sz="1700" b="1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'F'</a:t>
            </a:r>
            <a:r>
              <a:rPr sz="1700" b="1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'"'</a:t>
            </a:r>
            <a:r>
              <a:rPr sz="1700" b="1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'&gt;'</a:t>
            </a:r>
            <a:r>
              <a:rPr sz="1700" b="1" spc="-6" dirty="0">
                <a:latin typeface="Courier New"/>
                <a:cs typeface="Courier New"/>
              </a:rPr>
              <a:t>,</a:t>
            </a:r>
            <a:endParaRPr sz="1700" dirty="0">
              <a:latin typeface="Courier New"/>
              <a:cs typeface="Courier New"/>
            </a:endParaRPr>
          </a:p>
          <a:p>
            <a:pPr marL="352352" marR="128879" indent="-96500">
              <a:lnSpc>
                <a:spcPts val="1710"/>
              </a:lnSpc>
              <a:spcBef>
                <a:spcPts val="775"/>
              </a:spcBef>
            </a:pPr>
            <a:r>
              <a:rPr sz="1700" b="1" spc="-6" dirty="0">
                <a:latin typeface="Courier New"/>
                <a:cs typeface="Courier New"/>
              </a:rPr>
              <a:t>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'&lt;'</a:t>
            </a:r>
            <a:r>
              <a:rPr sz="1700" b="1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'c'</a:t>
            </a:r>
            <a:r>
              <a:rPr sz="1700" b="1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'e'</a:t>
            </a:r>
            <a:r>
              <a:rPr sz="1700" b="1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'n'</a:t>
            </a:r>
            <a:r>
              <a:rPr sz="1700" b="1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't'</a:t>
            </a:r>
            <a:r>
              <a:rPr sz="1700" b="1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'e'</a:t>
            </a:r>
            <a:r>
              <a:rPr sz="1700" b="1" spc="-6" dirty="0">
                <a:latin typeface="Courier New"/>
                <a:cs typeface="Courier New"/>
              </a:rPr>
              <a:t>,(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'r'</a:t>
            </a:r>
            <a:r>
              <a:rPr sz="1700" b="1" spc="-6" dirty="0">
                <a:latin typeface="Courier New"/>
                <a:cs typeface="Courier New"/>
              </a:rPr>
              <a:t>,  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b="1" spc="-6" dirty="0">
                <a:solidFill>
                  <a:srgbClr val="2900FF"/>
                </a:solidFill>
                <a:latin typeface="Courier New"/>
                <a:cs typeface="Courier New"/>
              </a:rPr>
              <a:t>'&gt;'</a:t>
            </a:r>
            <a:r>
              <a:rPr sz="1700" b="1" spc="-6" dirty="0">
                <a:latin typeface="Courier New"/>
                <a:cs typeface="Courier New"/>
              </a:rPr>
              <a:t>};</a:t>
            </a:r>
            <a:endParaRPr sz="1700" dirty="0">
              <a:latin typeface="Courier New"/>
              <a:cs typeface="Courier New"/>
            </a:endParaRPr>
          </a:p>
          <a:p>
            <a:pPr marR="966904" algn="ctr">
              <a:lnSpc>
                <a:spcPts val="1810"/>
              </a:lnSpc>
              <a:spcBef>
                <a:spcPts val="554"/>
              </a:spcBef>
            </a:pP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public final static byte</a:t>
            </a:r>
            <a:r>
              <a:rPr sz="1700" spc="-6" dirty="0">
                <a:latin typeface="Courier New"/>
                <a:cs typeface="Courier New"/>
              </a:rPr>
              <a:t>[] </a:t>
            </a:r>
            <a:r>
              <a:rPr sz="1700" i="1" spc="-6" dirty="0">
                <a:solidFill>
                  <a:srgbClr val="0000BF"/>
                </a:solidFill>
                <a:latin typeface="Courier New"/>
                <a:cs typeface="Courier New"/>
              </a:rPr>
              <a:t>HELLO</a:t>
            </a:r>
            <a:r>
              <a:rPr sz="1700" i="1" spc="-75" dirty="0">
                <a:solidFill>
                  <a:srgbClr val="0000BF"/>
                </a:solidFill>
                <a:latin typeface="Courier New"/>
                <a:cs typeface="Courier New"/>
              </a:rPr>
              <a:t> </a:t>
            </a:r>
            <a:r>
              <a:rPr sz="1700" spc="-6" dirty="0">
                <a:latin typeface="Courier New"/>
                <a:cs typeface="Courier New"/>
              </a:rPr>
              <a:t>={</a:t>
            </a:r>
            <a:r>
              <a:rPr sz="1700" b="1" spc="-6" dirty="0">
                <a:latin typeface="Courier New"/>
                <a:cs typeface="Courier New"/>
              </a:rPr>
              <a:t>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spc="-6" dirty="0">
                <a:solidFill>
                  <a:srgbClr val="2900FF"/>
                </a:solidFill>
                <a:latin typeface="Courier New"/>
                <a:cs typeface="Courier New"/>
              </a:rPr>
              <a:t>'H'</a:t>
            </a:r>
            <a:r>
              <a:rPr sz="1700" spc="-6" dirty="0">
                <a:latin typeface="Courier New"/>
                <a:cs typeface="Courier New"/>
              </a:rPr>
              <a:t>,</a:t>
            </a:r>
            <a:r>
              <a:rPr sz="1700" b="1" spc="-6" dirty="0">
                <a:latin typeface="Courier New"/>
                <a:cs typeface="Courier New"/>
              </a:rPr>
              <a:t>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spc="-6" dirty="0">
                <a:solidFill>
                  <a:srgbClr val="2900FF"/>
                </a:solidFill>
                <a:latin typeface="Courier New"/>
                <a:cs typeface="Courier New"/>
              </a:rPr>
              <a:t>'e'</a:t>
            </a:r>
            <a:r>
              <a:rPr sz="1700" spc="-6" dirty="0">
                <a:latin typeface="Courier New"/>
                <a:cs typeface="Courier New"/>
              </a:rPr>
              <a:t>,</a:t>
            </a:r>
            <a:r>
              <a:rPr sz="1700" b="1" spc="-6" dirty="0">
                <a:latin typeface="Courier New"/>
                <a:cs typeface="Courier New"/>
              </a:rPr>
              <a:t>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spc="-6" dirty="0">
                <a:solidFill>
                  <a:srgbClr val="2900FF"/>
                </a:solidFill>
                <a:latin typeface="Courier New"/>
                <a:cs typeface="Courier New"/>
              </a:rPr>
              <a:t>'l'</a:t>
            </a:r>
            <a:r>
              <a:rPr sz="1700" spc="-6" dirty="0">
                <a:latin typeface="Courier New"/>
                <a:cs typeface="Courier New"/>
              </a:rPr>
              <a:t>,</a:t>
            </a:r>
            <a:endParaRPr sz="1700" dirty="0">
              <a:latin typeface="Courier New"/>
              <a:cs typeface="Courier New"/>
            </a:endParaRPr>
          </a:p>
          <a:p>
            <a:pPr marL="352352">
              <a:lnSpc>
                <a:spcPts val="1810"/>
              </a:lnSpc>
            </a:pPr>
            <a:r>
              <a:rPr sz="1700" b="1" spc="-6" dirty="0">
                <a:latin typeface="Courier New"/>
                <a:cs typeface="Courier New"/>
              </a:rPr>
              <a:t>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spc="-6" dirty="0">
                <a:solidFill>
                  <a:srgbClr val="2900FF"/>
                </a:solidFill>
                <a:latin typeface="Courier New"/>
                <a:cs typeface="Courier New"/>
              </a:rPr>
              <a:t>'l'</a:t>
            </a:r>
            <a:r>
              <a:rPr sz="1700" spc="-6" dirty="0">
                <a:latin typeface="Courier New"/>
                <a:cs typeface="Courier New"/>
              </a:rPr>
              <a:t>,</a:t>
            </a:r>
            <a:r>
              <a:rPr sz="1700" b="1" spc="-6" dirty="0">
                <a:latin typeface="Courier New"/>
                <a:cs typeface="Courier New"/>
              </a:rPr>
              <a:t>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spc="-6" dirty="0">
                <a:solidFill>
                  <a:srgbClr val="2900FF"/>
                </a:solidFill>
                <a:latin typeface="Courier New"/>
                <a:cs typeface="Courier New"/>
              </a:rPr>
              <a:t>'o'</a:t>
            </a:r>
            <a:r>
              <a:rPr sz="1700" spc="-6" dirty="0">
                <a:latin typeface="Courier New"/>
                <a:cs typeface="Courier New"/>
              </a:rPr>
              <a:t>,</a:t>
            </a:r>
            <a:r>
              <a:rPr sz="1700" b="1" spc="-6" dirty="0">
                <a:latin typeface="Courier New"/>
                <a:cs typeface="Courier New"/>
              </a:rPr>
              <a:t>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spc="-6" dirty="0">
                <a:solidFill>
                  <a:srgbClr val="2900FF"/>
                </a:solidFill>
                <a:latin typeface="Courier New"/>
                <a:cs typeface="Courier New"/>
              </a:rPr>
              <a:t>'</a:t>
            </a:r>
            <a:r>
              <a:rPr sz="1700" spc="-65" dirty="0">
                <a:solidFill>
                  <a:srgbClr val="2900FF"/>
                </a:solidFill>
                <a:latin typeface="Courier New"/>
                <a:cs typeface="Courier New"/>
              </a:rPr>
              <a:t> </a:t>
            </a:r>
            <a:r>
              <a:rPr sz="1700" spc="-6" dirty="0">
                <a:solidFill>
                  <a:srgbClr val="2900FF"/>
                </a:solidFill>
                <a:latin typeface="Courier New"/>
                <a:cs typeface="Courier New"/>
              </a:rPr>
              <a:t>'</a:t>
            </a:r>
            <a:r>
              <a:rPr sz="1700" spc="-6" dirty="0">
                <a:latin typeface="Courier New"/>
                <a:cs typeface="Courier New"/>
              </a:rPr>
              <a:t>};</a:t>
            </a:r>
            <a:endParaRPr sz="17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700" dirty="0">
              <a:latin typeface="Times New Roman"/>
              <a:cs typeface="Times New Roman"/>
            </a:endParaRPr>
          </a:p>
          <a:p>
            <a:pPr marL="12696">
              <a:spcBef>
                <a:spcPts val="1250"/>
              </a:spcBef>
            </a:pP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public final static byte</a:t>
            </a:r>
            <a:r>
              <a:rPr sz="1700" spc="-6" dirty="0">
                <a:latin typeface="Courier New"/>
                <a:cs typeface="Courier New"/>
              </a:rPr>
              <a:t>[] </a:t>
            </a:r>
            <a:r>
              <a:rPr sz="1700" i="1" spc="-6" dirty="0">
                <a:solidFill>
                  <a:srgbClr val="0000BF"/>
                </a:solidFill>
                <a:latin typeface="Courier New"/>
                <a:cs typeface="Courier New"/>
              </a:rPr>
              <a:t>HTML_END </a:t>
            </a:r>
            <a:r>
              <a:rPr sz="1700" dirty="0">
                <a:latin typeface="Courier New"/>
                <a:cs typeface="Courier New"/>
              </a:rPr>
              <a:t>=</a:t>
            </a:r>
            <a:r>
              <a:rPr sz="1700" spc="-80" dirty="0">
                <a:latin typeface="Courier New"/>
                <a:cs typeface="Courier New"/>
              </a:rPr>
              <a:t> </a:t>
            </a:r>
            <a:r>
              <a:rPr sz="1700" dirty="0">
                <a:latin typeface="Courier New"/>
                <a:cs typeface="Courier New"/>
              </a:rPr>
              <a:t>{</a:t>
            </a:r>
          </a:p>
          <a:p>
            <a:pPr marL="256486" marR="126338">
              <a:lnSpc>
                <a:spcPts val="1700"/>
              </a:lnSpc>
              <a:spcBef>
                <a:spcPts val="819"/>
              </a:spcBef>
            </a:pPr>
            <a:r>
              <a:rPr sz="1700" b="1" spc="-6" dirty="0">
                <a:latin typeface="Courier New"/>
                <a:cs typeface="Courier New"/>
              </a:rPr>
              <a:t>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spc="-6" dirty="0">
                <a:solidFill>
                  <a:srgbClr val="2900FF"/>
                </a:solidFill>
                <a:latin typeface="Courier New"/>
                <a:cs typeface="Courier New"/>
              </a:rPr>
              <a:t>'&lt;'</a:t>
            </a:r>
            <a:r>
              <a:rPr sz="1700" spc="-6" dirty="0">
                <a:latin typeface="Courier New"/>
                <a:cs typeface="Courier New"/>
              </a:rPr>
              <a:t>,</a:t>
            </a:r>
            <a:r>
              <a:rPr sz="1700" b="1" spc="-6" dirty="0">
                <a:latin typeface="Courier New"/>
                <a:cs typeface="Courier New"/>
              </a:rPr>
              <a:t>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spc="-6" dirty="0">
                <a:solidFill>
                  <a:srgbClr val="2900FF"/>
                </a:solidFill>
                <a:latin typeface="Courier New"/>
                <a:cs typeface="Courier New"/>
              </a:rPr>
              <a:t>'/'</a:t>
            </a:r>
            <a:r>
              <a:rPr sz="1700" spc="-6" dirty="0">
                <a:latin typeface="Courier New"/>
                <a:cs typeface="Courier New"/>
              </a:rPr>
              <a:t>,</a:t>
            </a:r>
            <a:r>
              <a:rPr sz="1700" b="1" spc="-6" dirty="0">
                <a:latin typeface="Courier New"/>
                <a:cs typeface="Courier New"/>
              </a:rPr>
              <a:t>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spc="-6" dirty="0">
                <a:solidFill>
                  <a:srgbClr val="2900FF"/>
                </a:solidFill>
                <a:latin typeface="Courier New"/>
                <a:cs typeface="Courier New"/>
              </a:rPr>
              <a:t>'c'</a:t>
            </a:r>
            <a:r>
              <a:rPr sz="1700" spc="-6" dirty="0">
                <a:latin typeface="Courier New"/>
                <a:cs typeface="Courier New"/>
              </a:rPr>
              <a:t>,</a:t>
            </a:r>
            <a:r>
              <a:rPr sz="1700" b="1" spc="-6" dirty="0">
                <a:latin typeface="Courier New"/>
                <a:cs typeface="Courier New"/>
              </a:rPr>
              <a:t>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spc="-6" dirty="0">
                <a:solidFill>
                  <a:srgbClr val="2900FF"/>
                </a:solidFill>
                <a:latin typeface="Courier New"/>
                <a:cs typeface="Courier New"/>
              </a:rPr>
              <a:t>'e'</a:t>
            </a:r>
            <a:r>
              <a:rPr sz="1700" spc="-6" dirty="0">
                <a:latin typeface="Courier New"/>
                <a:cs typeface="Courier New"/>
              </a:rPr>
              <a:t>,</a:t>
            </a:r>
            <a:r>
              <a:rPr sz="1700" b="1" spc="-6" dirty="0">
                <a:latin typeface="Courier New"/>
                <a:cs typeface="Courier New"/>
              </a:rPr>
              <a:t>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spc="-6" dirty="0">
                <a:solidFill>
                  <a:srgbClr val="2900FF"/>
                </a:solidFill>
                <a:latin typeface="Courier New"/>
                <a:cs typeface="Courier New"/>
              </a:rPr>
              <a:t>'n'</a:t>
            </a:r>
            <a:r>
              <a:rPr sz="1700" spc="-6" dirty="0">
                <a:latin typeface="Courier New"/>
                <a:cs typeface="Courier New"/>
              </a:rPr>
              <a:t>,</a:t>
            </a:r>
            <a:r>
              <a:rPr sz="1700" b="1" spc="-6" dirty="0">
                <a:latin typeface="Courier New"/>
                <a:cs typeface="Courier New"/>
              </a:rPr>
              <a:t>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spc="-6" dirty="0">
                <a:solidFill>
                  <a:srgbClr val="2900FF"/>
                </a:solidFill>
                <a:latin typeface="Courier New"/>
                <a:cs typeface="Courier New"/>
              </a:rPr>
              <a:t>'t'</a:t>
            </a:r>
            <a:r>
              <a:rPr sz="1700" spc="-6" dirty="0">
                <a:latin typeface="Courier New"/>
                <a:cs typeface="Courier New"/>
              </a:rPr>
              <a:t>,</a:t>
            </a:r>
            <a:r>
              <a:rPr sz="1700" b="1" spc="-6" dirty="0">
                <a:latin typeface="Courier New"/>
                <a:cs typeface="Courier New"/>
              </a:rPr>
              <a:t>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spc="-6" dirty="0">
                <a:solidFill>
                  <a:srgbClr val="2900FF"/>
                </a:solidFill>
                <a:latin typeface="Courier New"/>
                <a:cs typeface="Courier New"/>
              </a:rPr>
              <a:t>'e'</a:t>
            </a:r>
            <a:r>
              <a:rPr sz="1700" spc="-6" dirty="0">
                <a:latin typeface="Courier New"/>
                <a:cs typeface="Courier New"/>
              </a:rPr>
              <a:t>,  </a:t>
            </a:r>
            <a:r>
              <a:rPr sz="1700" b="1" spc="-6" dirty="0">
                <a:latin typeface="Courier New"/>
                <a:cs typeface="Courier New"/>
              </a:rPr>
              <a:t>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spc="-6" dirty="0">
                <a:solidFill>
                  <a:srgbClr val="2900FF"/>
                </a:solidFill>
                <a:latin typeface="Courier New"/>
                <a:cs typeface="Courier New"/>
              </a:rPr>
              <a:t>'r'</a:t>
            </a:r>
            <a:r>
              <a:rPr sz="1700" spc="-6" dirty="0">
                <a:latin typeface="Courier New"/>
                <a:cs typeface="Courier New"/>
              </a:rPr>
              <a:t>,</a:t>
            </a:r>
            <a:r>
              <a:rPr sz="1700" b="1" spc="-6" dirty="0">
                <a:latin typeface="Courier New"/>
                <a:cs typeface="Courier New"/>
              </a:rPr>
              <a:t>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spc="-6" dirty="0">
                <a:solidFill>
                  <a:srgbClr val="2900FF"/>
                </a:solidFill>
                <a:latin typeface="Courier New"/>
                <a:cs typeface="Courier New"/>
              </a:rPr>
              <a:t>'&gt;'</a:t>
            </a:r>
            <a:r>
              <a:rPr sz="1700" spc="-6" dirty="0">
                <a:latin typeface="Courier New"/>
                <a:cs typeface="Courier New"/>
              </a:rPr>
              <a:t>,</a:t>
            </a:r>
            <a:endParaRPr sz="1700" dirty="0">
              <a:latin typeface="Courier New"/>
              <a:cs typeface="Courier New"/>
            </a:endParaRPr>
          </a:p>
          <a:p>
            <a:pPr marL="256486">
              <a:spcBef>
                <a:spcPts val="570"/>
              </a:spcBef>
            </a:pPr>
            <a:r>
              <a:rPr sz="1700" b="1" spc="-6" dirty="0">
                <a:latin typeface="Courier New"/>
                <a:cs typeface="Courier New"/>
              </a:rPr>
              <a:t>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spc="-6" dirty="0">
                <a:solidFill>
                  <a:srgbClr val="2900FF"/>
                </a:solidFill>
                <a:latin typeface="Courier New"/>
                <a:cs typeface="Courier New"/>
              </a:rPr>
              <a:t>'&lt;'</a:t>
            </a:r>
            <a:r>
              <a:rPr sz="1700" spc="-6" dirty="0">
                <a:latin typeface="Courier New"/>
                <a:cs typeface="Courier New"/>
              </a:rPr>
              <a:t>,</a:t>
            </a:r>
            <a:r>
              <a:rPr sz="1700" b="1" spc="-6" dirty="0">
                <a:latin typeface="Courier New"/>
                <a:cs typeface="Courier New"/>
              </a:rPr>
              <a:t>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spc="-6" dirty="0">
                <a:solidFill>
                  <a:srgbClr val="2900FF"/>
                </a:solidFill>
                <a:latin typeface="Courier New"/>
                <a:cs typeface="Courier New"/>
              </a:rPr>
              <a:t>'/'</a:t>
            </a:r>
            <a:r>
              <a:rPr sz="1700" spc="-6" dirty="0">
                <a:latin typeface="Courier New"/>
                <a:cs typeface="Courier New"/>
              </a:rPr>
              <a:t>,</a:t>
            </a:r>
            <a:r>
              <a:rPr sz="1700" b="1" spc="-6" dirty="0">
                <a:latin typeface="Courier New"/>
                <a:cs typeface="Courier New"/>
              </a:rPr>
              <a:t>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spc="-6" dirty="0">
                <a:solidFill>
                  <a:srgbClr val="2900FF"/>
                </a:solidFill>
                <a:latin typeface="Courier New"/>
                <a:cs typeface="Courier New"/>
              </a:rPr>
              <a:t>'b'</a:t>
            </a:r>
            <a:r>
              <a:rPr sz="1700" spc="-6" dirty="0">
                <a:latin typeface="Courier New"/>
                <a:cs typeface="Courier New"/>
              </a:rPr>
              <a:t>,</a:t>
            </a:r>
            <a:r>
              <a:rPr sz="1700" b="1" spc="-6" dirty="0">
                <a:latin typeface="Courier New"/>
                <a:cs typeface="Courier New"/>
              </a:rPr>
              <a:t>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spc="-6" dirty="0">
                <a:solidFill>
                  <a:srgbClr val="2900FF"/>
                </a:solidFill>
                <a:latin typeface="Courier New"/>
                <a:cs typeface="Courier New"/>
              </a:rPr>
              <a:t>'o'</a:t>
            </a:r>
            <a:r>
              <a:rPr sz="1700" spc="-6" dirty="0">
                <a:latin typeface="Courier New"/>
                <a:cs typeface="Courier New"/>
              </a:rPr>
              <a:t>,</a:t>
            </a:r>
            <a:r>
              <a:rPr sz="1700" b="1" spc="-6" dirty="0">
                <a:latin typeface="Courier New"/>
                <a:cs typeface="Courier New"/>
              </a:rPr>
              <a:t>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spc="-6" dirty="0">
                <a:solidFill>
                  <a:srgbClr val="2900FF"/>
                </a:solidFill>
                <a:latin typeface="Courier New"/>
                <a:cs typeface="Courier New"/>
              </a:rPr>
              <a:t>'d'</a:t>
            </a:r>
            <a:r>
              <a:rPr sz="1700" spc="-6" dirty="0">
                <a:latin typeface="Courier New"/>
                <a:cs typeface="Courier New"/>
              </a:rPr>
              <a:t>,</a:t>
            </a:r>
            <a:r>
              <a:rPr sz="1700" b="1" spc="-6" dirty="0">
                <a:latin typeface="Courier New"/>
                <a:cs typeface="Courier New"/>
              </a:rPr>
              <a:t>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spc="-6" dirty="0">
                <a:solidFill>
                  <a:srgbClr val="2900FF"/>
                </a:solidFill>
                <a:latin typeface="Courier New"/>
                <a:cs typeface="Courier New"/>
              </a:rPr>
              <a:t>'y'</a:t>
            </a:r>
            <a:r>
              <a:rPr sz="1700" spc="-6" dirty="0">
                <a:latin typeface="Courier New"/>
                <a:cs typeface="Courier New"/>
              </a:rPr>
              <a:t>,</a:t>
            </a:r>
            <a:endParaRPr sz="1700" dirty="0">
              <a:latin typeface="Courier New"/>
              <a:cs typeface="Courier New"/>
            </a:endParaRPr>
          </a:p>
          <a:p>
            <a:pPr marL="256486">
              <a:spcBef>
                <a:spcPts val="580"/>
              </a:spcBef>
            </a:pPr>
            <a:r>
              <a:rPr sz="1700" b="1" spc="-6" dirty="0">
                <a:latin typeface="Courier New"/>
                <a:cs typeface="Courier New"/>
              </a:rPr>
              <a:t>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spc="-6" dirty="0">
                <a:solidFill>
                  <a:srgbClr val="2900FF"/>
                </a:solidFill>
                <a:latin typeface="Courier New"/>
                <a:cs typeface="Courier New"/>
              </a:rPr>
              <a:t>'&lt;'</a:t>
            </a:r>
            <a:r>
              <a:rPr sz="1700" spc="-6" dirty="0">
                <a:latin typeface="Courier New"/>
                <a:cs typeface="Courier New"/>
              </a:rPr>
              <a:t>,</a:t>
            </a:r>
            <a:r>
              <a:rPr sz="1700" b="1" spc="-6" dirty="0">
                <a:latin typeface="Courier New"/>
                <a:cs typeface="Courier New"/>
              </a:rPr>
              <a:t>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spc="-6" dirty="0">
                <a:solidFill>
                  <a:srgbClr val="2900FF"/>
                </a:solidFill>
                <a:latin typeface="Courier New"/>
                <a:cs typeface="Courier New"/>
              </a:rPr>
              <a:t>'/'</a:t>
            </a:r>
            <a:r>
              <a:rPr sz="1700" spc="-6" dirty="0">
                <a:latin typeface="Courier New"/>
                <a:cs typeface="Courier New"/>
              </a:rPr>
              <a:t>,</a:t>
            </a:r>
            <a:r>
              <a:rPr sz="1700" b="1" spc="-6" dirty="0">
                <a:latin typeface="Courier New"/>
                <a:cs typeface="Courier New"/>
              </a:rPr>
              <a:t>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spc="-6" dirty="0">
                <a:solidFill>
                  <a:srgbClr val="2900FF"/>
                </a:solidFill>
                <a:latin typeface="Courier New"/>
                <a:cs typeface="Courier New"/>
              </a:rPr>
              <a:t>'h'</a:t>
            </a:r>
            <a:r>
              <a:rPr sz="1700" spc="-6" dirty="0">
                <a:latin typeface="Courier New"/>
                <a:cs typeface="Courier New"/>
              </a:rPr>
              <a:t>,</a:t>
            </a:r>
            <a:r>
              <a:rPr sz="1700" b="1" spc="-6" dirty="0">
                <a:latin typeface="Courier New"/>
                <a:cs typeface="Courier New"/>
              </a:rPr>
              <a:t>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spc="-6" dirty="0">
                <a:solidFill>
                  <a:srgbClr val="2900FF"/>
                </a:solidFill>
                <a:latin typeface="Courier New"/>
                <a:cs typeface="Courier New"/>
              </a:rPr>
              <a:t>'t'</a:t>
            </a:r>
            <a:r>
              <a:rPr sz="1700" spc="-6" dirty="0">
                <a:latin typeface="Courier New"/>
                <a:cs typeface="Courier New"/>
              </a:rPr>
              <a:t>,</a:t>
            </a:r>
            <a:r>
              <a:rPr sz="1700" b="1" spc="-6" dirty="0">
                <a:latin typeface="Courier New"/>
                <a:cs typeface="Courier New"/>
              </a:rPr>
              <a:t>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spc="-6" dirty="0">
                <a:solidFill>
                  <a:srgbClr val="2900FF"/>
                </a:solidFill>
                <a:latin typeface="Courier New"/>
                <a:cs typeface="Courier New"/>
              </a:rPr>
              <a:t>'m'</a:t>
            </a:r>
            <a:r>
              <a:rPr sz="1700" spc="-6" dirty="0">
                <a:latin typeface="Courier New"/>
                <a:cs typeface="Courier New"/>
              </a:rPr>
              <a:t>,</a:t>
            </a:r>
            <a:r>
              <a:rPr sz="1700" b="1" spc="-6" dirty="0">
                <a:latin typeface="Courier New"/>
                <a:cs typeface="Courier New"/>
              </a:rPr>
              <a:t>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spc="-6" dirty="0">
                <a:solidFill>
                  <a:srgbClr val="2900FF"/>
                </a:solidFill>
                <a:latin typeface="Courier New"/>
                <a:cs typeface="Courier New"/>
              </a:rPr>
              <a:t>'l'</a:t>
            </a:r>
            <a:r>
              <a:rPr sz="1700" spc="-6" dirty="0">
                <a:latin typeface="Courier New"/>
                <a:cs typeface="Courier New"/>
              </a:rPr>
              <a:t>,</a:t>
            </a:r>
            <a:r>
              <a:rPr sz="1700" b="1" spc="-6" dirty="0">
                <a:latin typeface="Courier New"/>
                <a:cs typeface="Courier New"/>
              </a:rPr>
              <a:t>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byte)</a:t>
            </a:r>
            <a:r>
              <a:rPr sz="1700" spc="-6" dirty="0">
                <a:solidFill>
                  <a:srgbClr val="2900FF"/>
                </a:solidFill>
                <a:latin typeface="Courier New"/>
                <a:cs typeface="Courier New"/>
              </a:rPr>
              <a:t>'&gt;'</a:t>
            </a:r>
            <a:r>
              <a:rPr sz="1700" spc="-6" dirty="0">
                <a:latin typeface="Courier New"/>
                <a:cs typeface="Courier New"/>
              </a:rPr>
              <a:t>};</a:t>
            </a:r>
            <a:endParaRPr sz="1700" dirty="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4"/>
            <a:ext cx="9418319" cy="1020339"/>
          </a:xfrm>
          <a:prstGeom prst="rect">
            <a:avLst/>
          </a:prstGeom>
        </p:spPr>
        <p:txBody>
          <a:bodyPr vert="horz" wrap="square" lIns="0" tIns="271724" rIns="0" bIns="0" rtlCol="0">
            <a:spAutoFit/>
          </a:bodyPr>
          <a:lstStyle/>
          <a:p>
            <a:pPr marL="5524624"/>
            <a:r>
              <a:rPr dirty="0"/>
              <a:t>Ex</a:t>
            </a:r>
            <a:r>
              <a:rPr spc="-6" dirty="0"/>
              <a:t>ample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158</a:t>
            </a:fld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2760" y="1741171"/>
            <a:ext cx="7463154" cy="860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public </a:t>
            </a:r>
            <a:r>
              <a:rPr sz="1700" b="1" spc="-6" dirty="0">
                <a:latin typeface="Courier New"/>
                <a:cs typeface="Courier New"/>
              </a:rPr>
              <a:t>HelloWorld(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</a:t>
            </a:r>
            <a:r>
              <a:rPr sz="1700" b="1" spc="-6" dirty="0">
                <a:latin typeface="Courier New"/>
                <a:cs typeface="Courier New"/>
              </a:rPr>
              <a:t>[] buffer, 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short </a:t>
            </a:r>
            <a:r>
              <a:rPr sz="1700" b="1" spc="-6" dirty="0">
                <a:latin typeface="Courier New"/>
                <a:cs typeface="Courier New"/>
              </a:rPr>
              <a:t>offset, 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 </a:t>
            </a:r>
            <a:r>
              <a:rPr sz="1700" b="1" spc="-6" dirty="0">
                <a:latin typeface="Courier New"/>
                <a:cs typeface="Courier New"/>
              </a:rPr>
              <a:t>length)</a:t>
            </a:r>
            <a:r>
              <a:rPr sz="1700" b="1" spc="-55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{</a:t>
            </a:r>
            <a:endParaRPr sz="1700" dirty="0">
              <a:latin typeface="Courier New"/>
              <a:cs typeface="Courier New"/>
            </a:endParaRPr>
          </a:p>
          <a:p>
            <a:pPr marL="377747">
              <a:spcBef>
                <a:spcPts val="590"/>
              </a:spcBef>
            </a:pPr>
            <a:r>
              <a:rPr sz="1700" b="1" spc="-6" dirty="0">
                <a:solidFill>
                  <a:srgbClr val="3E7E5E"/>
                </a:solidFill>
                <a:latin typeface="Courier New"/>
                <a:cs typeface="Courier New"/>
              </a:rPr>
              <a:t>// First LV is instance</a:t>
            </a:r>
            <a:r>
              <a:rPr sz="1700" b="1" spc="-69" dirty="0">
                <a:solidFill>
                  <a:srgbClr val="3E7E5E"/>
                </a:solidFill>
                <a:latin typeface="Courier New"/>
                <a:cs typeface="Courier New"/>
              </a:rPr>
              <a:t> </a:t>
            </a:r>
            <a:r>
              <a:rPr sz="1700" b="1" spc="-6" dirty="0">
                <a:solidFill>
                  <a:srgbClr val="3E7E5E"/>
                </a:solidFill>
                <a:latin typeface="Courier New"/>
                <a:cs typeface="Courier New"/>
              </a:rPr>
              <a:t>AID</a:t>
            </a:r>
            <a:endParaRPr sz="1700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0900" y="2635250"/>
            <a:ext cx="8458200" cy="38863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5078">
              <a:lnSpc>
                <a:spcPct val="125000"/>
              </a:lnSpc>
            </a:pP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short</a:t>
            </a:r>
            <a:r>
              <a:rPr sz="1700" b="1" spc="-100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700" b="1" spc="-6" dirty="0">
                <a:latin typeface="Courier New"/>
                <a:cs typeface="Courier New"/>
              </a:rPr>
              <a:t>aid  </a:t>
            </a:r>
            <a:r>
              <a:rPr lang="en-US" sz="1700" b="1" spc="-6" dirty="0" smtClean="0">
                <a:latin typeface="Courier New"/>
                <a:cs typeface="Courier New"/>
              </a:rPr>
              <a:t>= </a:t>
            </a:r>
            <a:r>
              <a:rPr sz="1700" b="1" spc="-6" dirty="0" smtClean="0">
                <a:latin typeface="Courier New"/>
                <a:cs typeface="Courier New"/>
              </a:rPr>
              <a:t>offset</a:t>
            </a:r>
            <a:r>
              <a:rPr lang="en-US" sz="1700" b="1" spc="-6" dirty="0" smtClean="0">
                <a:latin typeface="Courier New"/>
                <a:cs typeface="Courier New"/>
              </a:rPr>
              <a:t>;</a:t>
            </a:r>
            <a:r>
              <a:rPr sz="1700" b="1" spc="-95" dirty="0" smtClean="0">
                <a:latin typeface="Courier New"/>
                <a:cs typeface="Courier New"/>
              </a:rPr>
              <a:t> </a:t>
            </a:r>
            <a:endParaRPr lang="en-US" sz="1700" b="1" spc="-95" dirty="0" smtClean="0">
              <a:latin typeface="Courier New"/>
              <a:cs typeface="Courier New"/>
            </a:endParaRPr>
          </a:p>
          <a:p>
            <a:pPr marL="12696" marR="5078">
              <a:lnSpc>
                <a:spcPct val="125000"/>
              </a:lnSpc>
            </a:pPr>
            <a:r>
              <a:rPr lang="en-US" sz="1700" b="1" spc="-6" dirty="0">
                <a:latin typeface="Courier New"/>
                <a:cs typeface="Courier New"/>
              </a:rPr>
              <a:t>o</a:t>
            </a:r>
            <a:r>
              <a:rPr lang="en-US" sz="1700" b="1" spc="-6" dirty="0" smtClean="0">
                <a:latin typeface="Courier New"/>
                <a:cs typeface="Courier New"/>
              </a:rPr>
              <a:t>ffset </a:t>
            </a:r>
            <a:r>
              <a:rPr sz="1700" b="1" spc="-6" dirty="0" smtClean="0">
                <a:latin typeface="Courier New"/>
                <a:cs typeface="Courier New"/>
              </a:rPr>
              <a:t>+=</a:t>
            </a:r>
            <a:r>
              <a:rPr lang="en-US" sz="1700" b="1" spc="-6" dirty="0">
                <a:latin typeface="Courier New"/>
                <a:cs typeface="Courier New"/>
              </a:rPr>
              <a:t> buffer[offset] </a:t>
            </a:r>
            <a:r>
              <a:rPr lang="en-US" sz="1700" b="1" dirty="0">
                <a:latin typeface="Courier New"/>
                <a:cs typeface="Courier New"/>
              </a:rPr>
              <a:t>+ </a:t>
            </a:r>
            <a:r>
              <a:rPr lang="en-US" sz="1700" b="1" spc="-6" dirty="0">
                <a:latin typeface="Courier New"/>
                <a:cs typeface="Courier New"/>
              </a:rPr>
              <a:t>(</a:t>
            </a:r>
            <a:r>
              <a:rPr lang="en-US"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</a:t>
            </a:r>
            <a:r>
              <a:rPr lang="en-US" sz="1700" b="1" spc="-6" dirty="0">
                <a:latin typeface="Courier New"/>
                <a:cs typeface="Courier New"/>
              </a:rPr>
              <a:t>)</a:t>
            </a:r>
            <a:r>
              <a:rPr lang="en-US" sz="1700" b="1" spc="-95" dirty="0">
                <a:latin typeface="Courier New"/>
                <a:cs typeface="Courier New"/>
              </a:rPr>
              <a:t> </a:t>
            </a:r>
            <a:r>
              <a:rPr lang="en-US" sz="1700" b="1" spc="-6" dirty="0">
                <a:latin typeface="Courier New"/>
                <a:cs typeface="Courier New"/>
              </a:rPr>
              <a:t>1</a:t>
            </a:r>
            <a:r>
              <a:rPr lang="en-US" sz="1700" b="1" spc="-6" dirty="0" smtClean="0">
                <a:latin typeface="Courier New"/>
                <a:cs typeface="Courier New"/>
              </a:rPr>
              <a:t>;</a:t>
            </a:r>
          </a:p>
          <a:p>
            <a:pPr marL="12696" marR="5078">
              <a:lnSpc>
                <a:spcPct val="125000"/>
              </a:lnSpc>
            </a:pPr>
            <a:r>
              <a:rPr lang="en-US" sz="1700" b="1" spc="-6" dirty="0">
                <a:solidFill>
                  <a:srgbClr val="3E7E5E"/>
                </a:solidFill>
                <a:latin typeface="Courier New"/>
                <a:cs typeface="Courier New"/>
              </a:rPr>
              <a:t>// LV is Privilege </a:t>
            </a:r>
            <a:endParaRPr lang="en-US" sz="1700" b="1" spc="-6" dirty="0" smtClean="0">
              <a:latin typeface="Courier New"/>
              <a:cs typeface="Courier New"/>
            </a:endParaRPr>
          </a:p>
          <a:p>
            <a:pPr marL="12696" marR="5078">
              <a:lnSpc>
                <a:spcPct val="125000"/>
              </a:lnSpc>
            </a:pPr>
            <a:r>
              <a:rPr lang="en-US" sz="1700" b="1" spc="-6" dirty="0">
                <a:latin typeface="Courier New"/>
                <a:cs typeface="Courier New"/>
              </a:rPr>
              <a:t>offset += buffer[offset] </a:t>
            </a:r>
            <a:r>
              <a:rPr lang="en-US" sz="1700" b="1" dirty="0">
                <a:latin typeface="Courier New"/>
                <a:cs typeface="Courier New"/>
              </a:rPr>
              <a:t>+ </a:t>
            </a:r>
            <a:r>
              <a:rPr lang="en-US" sz="1700" b="1" spc="-6" dirty="0">
                <a:latin typeface="Courier New"/>
                <a:cs typeface="Courier New"/>
              </a:rPr>
              <a:t>(</a:t>
            </a:r>
            <a:r>
              <a:rPr lang="en-US"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</a:t>
            </a:r>
            <a:r>
              <a:rPr lang="en-US" sz="1700" b="1" spc="-6" dirty="0">
                <a:latin typeface="Courier New"/>
                <a:cs typeface="Courier New"/>
              </a:rPr>
              <a:t>)</a:t>
            </a:r>
            <a:r>
              <a:rPr lang="en-US" sz="1700" b="1" spc="-95" dirty="0">
                <a:latin typeface="Courier New"/>
                <a:cs typeface="Courier New"/>
              </a:rPr>
              <a:t> </a:t>
            </a:r>
            <a:r>
              <a:rPr lang="en-US" sz="1700" b="1" spc="-6" dirty="0">
                <a:latin typeface="Courier New"/>
                <a:cs typeface="Courier New"/>
              </a:rPr>
              <a:t>1</a:t>
            </a:r>
            <a:r>
              <a:rPr lang="en-US" sz="1700" b="1" spc="-6" dirty="0" smtClean="0">
                <a:latin typeface="Courier New"/>
                <a:cs typeface="Courier New"/>
              </a:rPr>
              <a:t>;</a:t>
            </a:r>
          </a:p>
          <a:p>
            <a:pPr marL="12696" marR="5078">
              <a:lnSpc>
                <a:spcPct val="125000"/>
              </a:lnSpc>
            </a:pPr>
            <a:r>
              <a:rPr lang="en-US" sz="1700" b="1" spc="-6" dirty="0">
                <a:solidFill>
                  <a:srgbClr val="3E7E5E"/>
                </a:solidFill>
                <a:latin typeface="Courier New"/>
                <a:cs typeface="Courier New"/>
              </a:rPr>
              <a:t>// Third LV is specific install parameter (extract from TAG C9) </a:t>
            </a:r>
            <a:endParaRPr lang="en-US" sz="1700" b="1" spc="-6" dirty="0">
              <a:latin typeface="Courier New"/>
              <a:cs typeface="Courier New"/>
            </a:endParaRPr>
          </a:p>
          <a:p>
            <a:pPr marL="12696" marR="5078">
              <a:lnSpc>
                <a:spcPct val="125000"/>
              </a:lnSpc>
            </a:pPr>
            <a:r>
              <a:rPr lang="en-US" sz="1700" b="1" spc="-6" dirty="0">
                <a:latin typeface="Courier New"/>
                <a:cs typeface="Courier New"/>
              </a:rPr>
              <a:t>offset </a:t>
            </a:r>
            <a:r>
              <a:rPr lang="en-US" sz="1700" b="1" spc="-6" dirty="0" smtClean="0">
                <a:latin typeface="Courier New"/>
                <a:cs typeface="Courier New"/>
              </a:rPr>
              <a:t>++;</a:t>
            </a:r>
          </a:p>
          <a:p>
            <a:pPr marL="12696" marR="5078">
              <a:lnSpc>
                <a:spcPct val="125000"/>
              </a:lnSpc>
            </a:pPr>
            <a:r>
              <a:rPr lang="en-US" sz="1700" b="1" spc="-6" dirty="0">
                <a:solidFill>
                  <a:srgbClr val="3E7E5E"/>
                </a:solidFill>
                <a:latin typeface="Courier New"/>
                <a:cs typeface="Courier New"/>
              </a:rPr>
              <a:t>// Register the new </a:t>
            </a:r>
            <a:r>
              <a:rPr lang="en-US" sz="1700" b="1" u="heavy" spc="-6" dirty="0">
                <a:solidFill>
                  <a:srgbClr val="3E7E5E"/>
                </a:solidFill>
                <a:latin typeface="Courier New"/>
                <a:cs typeface="Courier New"/>
              </a:rPr>
              <a:t>applet </a:t>
            </a:r>
            <a:r>
              <a:rPr lang="en-US" sz="1700" b="1" spc="-6" dirty="0">
                <a:solidFill>
                  <a:srgbClr val="3E7E5E"/>
                </a:solidFill>
                <a:latin typeface="Courier New"/>
                <a:cs typeface="Courier New"/>
              </a:rPr>
              <a:t>instance to the JCRE  </a:t>
            </a:r>
            <a:endParaRPr lang="en-US" sz="1700" b="1" spc="-6" dirty="0" smtClean="0">
              <a:solidFill>
                <a:srgbClr val="3E7E5E"/>
              </a:solidFill>
              <a:latin typeface="Courier New"/>
              <a:cs typeface="Courier New"/>
            </a:endParaRPr>
          </a:p>
          <a:p>
            <a:pPr marL="12696" marR="5078">
              <a:lnSpc>
                <a:spcPct val="125000"/>
              </a:lnSpc>
            </a:pPr>
            <a:r>
              <a:rPr lang="en-US" sz="1700" b="1" spc="-6" dirty="0" smtClean="0">
                <a:latin typeface="Courier New"/>
                <a:cs typeface="Courier New"/>
              </a:rPr>
              <a:t>register</a:t>
            </a:r>
            <a:r>
              <a:rPr lang="en-US" sz="1700" b="1" spc="-6" dirty="0">
                <a:latin typeface="Courier New"/>
                <a:cs typeface="Courier New"/>
              </a:rPr>
              <a:t>(buffer, (</a:t>
            </a:r>
            <a:r>
              <a:rPr lang="en-US"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short</a:t>
            </a:r>
            <a:r>
              <a:rPr lang="en-US" sz="1700" b="1" spc="-6" dirty="0">
                <a:latin typeface="Courier New"/>
                <a:cs typeface="Courier New"/>
              </a:rPr>
              <a:t>) (aid </a:t>
            </a:r>
            <a:r>
              <a:rPr lang="en-US" sz="1700" b="1" dirty="0">
                <a:latin typeface="Courier New"/>
                <a:cs typeface="Courier New"/>
              </a:rPr>
              <a:t>+ </a:t>
            </a:r>
            <a:r>
              <a:rPr lang="en-US" sz="1700" b="1" spc="-6" dirty="0">
                <a:latin typeface="Courier New"/>
                <a:cs typeface="Courier New"/>
              </a:rPr>
              <a:t>(</a:t>
            </a:r>
            <a:r>
              <a:rPr lang="en-US"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short</a:t>
            </a:r>
            <a:r>
              <a:rPr lang="en-US" sz="1700" b="1" spc="-6" dirty="0">
                <a:latin typeface="Courier New"/>
                <a:cs typeface="Courier New"/>
              </a:rPr>
              <a:t>) 1),</a:t>
            </a:r>
            <a:r>
              <a:rPr lang="en-US" sz="1700" b="1" spc="-69" dirty="0">
                <a:latin typeface="Courier New"/>
                <a:cs typeface="Courier New"/>
              </a:rPr>
              <a:t> </a:t>
            </a:r>
            <a:r>
              <a:rPr lang="en-US" sz="1700" b="1" spc="-6" dirty="0">
                <a:latin typeface="Courier New"/>
                <a:cs typeface="Courier New"/>
              </a:rPr>
              <a:t>buffer[aid])</a:t>
            </a:r>
            <a:r>
              <a:rPr lang="en-US" sz="1700" b="1" spc="-6" dirty="0" smtClean="0">
                <a:latin typeface="Courier New"/>
                <a:cs typeface="Courier New"/>
              </a:rPr>
              <a:t>;</a:t>
            </a:r>
          </a:p>
          <a:p>
            <a:pPr marL="12696" marR="5078">
              <a:lnSpc>
                <a:spcPct val="125499"/>
              </a:lnSpc>
            </a:pPr>
            <a:r>
              <a:rPr lang="en-US" sz="1700" b="1" spc="-6" dirty="0">
                <a:solidFill>
                  <a:srgbClr val="3E7E5E"/>
                </a:solidFill>
                <a:latin typeface="Courier New"/>
                <a:cs typeface="Courier New"/>
              </a:rPr>
              <a:t>// Run/Debug configuration for URL Mapping  </a:t>
            </a:r>
            <a:r>
              <a:rPr lang="en-US" sz="1700" b="1" spc="-6" dirty="0" err="1">
                <a:latin typeface="Courier New"/>
                <a:cs typeface="Courier New"/>
              </a:rPr>
              <a:t>ScwsExtensionRegistry.</a:t>
            </a:r>
            <a:r>
              <a:rPr lang="en-US" sz="1700" b="1" i="1" spc="-6" dirty="0" err="1">
                <a:latin typeface="Courier New"/>
                <a:cs typeface="Courier New"/>
              </a:rPr>
              <a:t>register</a:t>
            </a:r>
            <a:r>
              <a:rPr lang="en-US" sz="1700" b="1" spc="-6" dirty="0">
                <a:latin typeface="Courier New"/>
                <a:cs typeface="Courier New"/>
              </a:rPr>
              <a:t>(</a:t>
            </a:r>
            <a:r>
              <a:rPr lang="en-US"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this</a:t>
            </a:r>
            <a:r>
              <a:rPr lang="en-US" sz="1700" b="1" spc="-6" dirty="0">
                <a:latin typeface="Courier New"/>
                <a:cs typeface="Courier New"/>
              </a:rPr>
              <a:t>, </a:t>
            </a:r>
            <a:r>
              <a:rPr lang="en-US" sz="1700" b="1" i="1" spc="-6" dirty="0" err="1">
                <a:solidFill>
                  <a:srgbClr val="0000BF"/>
                </a:solidFill>
                <a:latin typeface="Courier New"/>
                <a:cs typeface="Courier New"/>
              </a:rPr>
              <a:t>appId</a:t>
            </a:r>
            <a:r>
              <a:rPr lang="en-US" sz="1700" b="1" spc="-6" dirty="0">
                <a:latin typeface="Courier New"/>
                <a:cs typeface="Courier New"/>
              </a:rPr>
              <a:t>, (</a:t>
            </a:r>
            <a:r>
              <a:rPr lang="en-US"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short</a:t>
            </a:r>
            <a:r>
              <a:rPr lang="en-US" sz="1700" b="1" spc="-6" dirty="0">
                <a:latin typeface="Courier New"/>
                <a:cs typeface="Courier New"/>
              </a:rPr>
              <a:t>)</a:t>
            </a:r>
            <a:r>
              <a:rPr lang="en-US" sz="1700" b="1" spc="-90" dirty="0">
                <a:latin typeface="Courier New"/>
                <a:cs typeface="Courier New"/>
              </a:rPr>
              <a:t> </a:t>
            </a:r>
            <a:r>
              <a:rPr lang="en-US" sz="1700" b="1" spc="-6" dirty="0">
                <a:latin typeface="Courier New"/>
                <a:cs typeface="Courier New"/>
              </a:rPr>
              <a:t>0,</a:t>
            </a:r>
            <a:endParaRPr lang="en-US" sz="1700" dirty="0">
              <a:latin typeface="Courier New"/>
              <a:cs typeface="Courier New"/>
            </a:endParaRPr>
          </a:p>
          <a:p>
            <a:pPr marL="4644062">
              <a:spcBef>
                <a:spcPts val="280"/>
              </a:spcBef>
            </a:pPr>
            <a:r>
              <a:rPr lang="en-US" sz="1700" b="1" spc="-6" dirty="0">
                <a:latin typeface="Courier New"/>
                <a:cs typeface="Courier New"/>
              </a:rPr>
              <a:t>(</a:t>
            </a:r>
            <a:r>
              <a:rPr lang="en-US"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short</a:t>
            </a:r>
            <a:r>
              <a:rPr lang="en-US" sz="1700" b="1" spc="-6" dirty="0">
                <a:latin typeface="Courier New"/>
                <a:cs typeface="Courier New"/>
              </a:rPr>
              <a:t>)</a:t>
            </a:r>
            <a:r>
              <a:rPr lang="en-US" sz="1700" b="1" spc="-75" dirty="0">
                <a:latin typeface="Courier New"/>
                <a:cs typeface="Courier New"/>
              </a:rPr>
              <a:t> </a:t>
            </a:r>
            <a:r>
              <a:rPr lang="en-US" sz="1700" b="1" i="1" spc="-6" dirty="0" err="1">
                <a:solidFill>
                  <a:srgbClr val="0000BF"/>
                </a:solidFill>
                <a:latin typeface="Courier New"/>
                <a:cs typeface="Courier New"/>
              </a:rPr>
              <a:t>appId</a:t>
            </a:r>
            <a:r>
              <a:rPr lang="en-US" sz="1700" b="1" spc="-6" dirty="0" err="1">
                <a:latin typeface="Courier New"/>
                <a:cs typeface="Courier New"/>
              </a:rPr>
              <a:t>.</a:t>
            </a:r>
            <a:r>
              <a:rPr lang="en-US" sz="1700" b="1" spc="-6" dirty="0" err="1">
                <a:solidFill>
                  <a:srgbClr val="0000BF"/>
                </a:solidFill>
                <a:latin typeface="Courier New"/>
                <a:cs typeface="Courier New"/>
              </a:rPr>
              <a:t>length</a:t>
            </a:r>
            <a:r>
              <a:rPr lang="en-US" sz="1700" b="1" spc="-6" dirty="0">
                <a:latin typeface="Courier New"/>
                <a:cs typeface="Courier New"/>
              </a:rPr>
              <a:t>);</a:t>
            </a:r>
            <a:endParaRPr lang="en-US" sz="1700" dirty="0">
              <a:latin typeface="Courier New"/>
              <a:cs typeface="Courier New"/>
            </a:endParaRPr>
          </a:p>
          <a:p>
            <a:pPr marL="12696" marR="5078">
              <a:lnSpc>
                <a:spcPct val="125000"/>
              </a:lnSpc>
            </a:pPr>
            <a:endParaRPr lang="en-US" sz="1700" dirty="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4"/>
            <a:ext cx="9418319" cy="1020339"/>
          </a:xfrm>
          <a:prstGeom prst="rect">
            <a:avLst/>
          </a:prstGeom>
        </p:spPr>
        <p:txBody>
          <a:bodyPr vert="horz" wrap="square" lIns="0" tIns="271724" rIns="0" bIns="0" rtlCol="0">
            <a:spAutoFit/>
          </a:bodyPr>
          <a:lstStyle/>
          <a:p>
            <a:pPr marL="5524624"/>
            <a:r>
              <a:rPr dirty="0"/>
              <a:t>Ex</a:t>
            </a:r>
            <a:r>
              <a:rPr spc="-6" dirty="0"/>
              <a:t>ample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159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2759" y="1741172"/>
            <a:ext cx="8072120" cy="34929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try</a:t>
            </a:r>
            <a:r>
              <a:rPr sz="1700" b="1" spc="-100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{</a:t>
            </a:r>
            <a:endParaRPr sz="1700">
              <a:latin typeface="Courier New"/>
              <a:cs typeface="Courier New"/>
            </a:endParaRPr>
          </a:p>
          <a:p>
            <a:pPr marL="622170" marR="1345286">
              <a:lnSpc>
                <a:spcPct val="122400"/>
              </a:lnSpc>
              <a:spcBef>
                <a:spcPts val="160"/>
              </a:spcBef>
            </a:pPr>
            <a:r>
              <a:rPr sz="1700" b="1" spc="-6" dirty="0">
                <a:solidFill>
                  <a:srgbClr val="3E7E5E"/>
                </a:solidFill>
                <a:latin typeface="Courier New"/>
                <a:cs typeface="Courier New"/>
              </a:rPr>
              <a:t>// Create </a:t>
            </a:r>
            <a:r>
              <a:rPr sz="1700" b="1" dirty="0">
                <a:solidFill>
                  <a:srgbClr val="3E7E5E"/>
                </a:solidFill>
                <a:latin typeface="Courier New"/>
                <a:cs typeface="Courier New"/>
              </a:rPr>
              <a:t>a </a:t>
            </a:r>
            <a:r>
              <a:rPr sz="1700" b="1" spc="-6" dirty="0">
                <a:solidFill>
                  <a:srgbClr val="3E7E5E"/>
                </a:solidFill>
                <a:latin typeface="Courier New"/>
                <a:cs typeface="Courier New"/>
              </a:rPr>
              <a:t>temporary buffer for read/write  </a:t>
            </a:r>
            <a:r>
              <a:rPr sz="1700" b="1" spc="-6" dirty="0">
                <a:solidFill>
                  <a:srgbClr val="0000BF"/>
                </a:solidFill>
                <a:latin typeface="Courier New"/>
                <a:cs typeface="Courier New"/>
              </a:rPr>
              <a:t>temporaryBuffer </a:t>
            </a:r>
            <a:r>
              <a:rPr sz="1700" b="1" dirty="0">
                <a:latin typeface="Courier New"/>
                <a:cs typeface="Courier New"/>
              </a:rPr>
              <a:t>= </a:t>
            </a:r>
            <a:r>
              <a:rPr sz="1700" b="1" spc="-6" dirty="0">
                <a:latin typeface="Courier New"/>
                <a:cs typeface="Courier New"/>
              </a:rPr>
              <a:t>JCSystem.</a:t>
            </a:r>
            <a:r>
              <a:rPr sz="1700" b="1" i="1" spc="-6" dirty="0">
                <a:latin typeface="Courier New"/>
                <a:cs typeface="Courier New"/>
              </a:rPr>
              <a:t>makeTransientByteArray</a:t>
            </a:r>
            <a:r>
              <a:rPr sz="1700" b="1" spc="-6" dirty="0">
                <a:latin typeface="Courier New"/>
                <a:cs typeface="Courier New"/>
              </a:rPr>
              <a:t>(  </a:t>
            </a:r>
            <a:r>
              <a:rPr sz="1700" b="1" i="1" spc="-6" dirty="0">
                <a:solidFill>
                  <a:srgbClr val="0000BF"/>
                </a:solidFill>
                <a:latin typeface="Courier New"/>
                <a:cs typeface="Courier New"/>
              </a:rPr>
              <a:t>TEMPORARY_BUFFER_LENGTH</a:t>
            </a:r>
            <a:r>
              <a:rPr sz="1700" b="1" spc="-6" dirty="0">
                <a:latin typeface="Courier New"/>
                <a:cs typeface="Courier New"/>
              </a:rPr>
              <a:t>,</a:t>
            </a:r>
            <a:r>
              <a:rPr sz="1700" b="1" spc="-60" dirty="0">
                <a:latin typeface="Courier New"/>
                <a:cs typeface="Courier New"/>
              </a:rPr>
              <a:t> </a:t>
            </a:r>
            <a:r>
              <a:rPr sz="1700" b="1" spc="-6" dirty="0">
                <a:latin typeface="Courier New"/>
                <a:cs typeface="Courier New"/>
              </a:rPr>
              <a:t>JCSystem.</a:t>
            </a:r>
            <a:r>
              <a:rPr sz="1700" b="1" i="1" spc="-6" dirty="0">
                <a:solidFill>
                  <a:srgbClr val="0000BF"/>
                </a:solidFill>
                <a:latin typeface="Courier New"/>
                <a:cs typeface="Courier New"/>
              </a:rPr>
              <a:t>CLEAR_ON_RESET</a:t>
            </a:r>
            <a:r>
              <a:rPr sz="1700" b="1" spc="-6" dirty="0">
                <a:latin typeface="Courier New"/>
                <a:cs typeface="Courier New"/>
              </a:rPr>
              <a:t>);</a:t>
            </a:r>
            <a:endParaRPr sz="1700">
              <a:latin typeface="Courier New"/>
              <a:cs typeface="Courier New"/>
            </a:endParaRPr>
          </a:p>
          <a:p>
            <a:pPr marL="12696">
              <a:spcBef>
                <a:spcPts val="580"/>
              </a:spcBef>
            </a:pPr>
            <a:r>
              <a:rPr sz="1700" b="1" dirty="0">
                <a:latin typeface="Courier New"/>
                <a:cs typeface="Courier New"/>
              </a:rPr>
              <a:t>} 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catch </a:t>
            </a:r>
            <a:r>
              <a:rPr sz="1700" b="1" spc="-6" dirty="0">
                <a:latin typeface="Courier New"/>
                <a:cs typeface="Courier New"/>
              </a:rPr>
              <a:t>(SystemException se)</a:t>
            </a:r>
            <a:r>
              <a:rPr sz="1700" b="1" spc="-65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{</a:t>
            </a:r>
            <a:endParaRPr sz="1700">
              <a:latin typeface="Courier New"/>
              <a:cs typeface="Courier New"/>
            </a:endParaRPr>
          </a:p>
          <a:p>
            <a:pPr marL="622170">
              <a:spcBef>
                <a:spcPts val="580"/>
              </a:spcBef>
            </a:pPr>
            <a:r>
              <a:rPr sz="1700" b="1" spc="-6" dirty="0">
                <a:solidFill>
                  <a:srgbClr val="3E7E5E"/>
                </a:solidFill>
                <a:latin typeface="Courier New"/>
                <a:cs typeface="Courier New"/>
              </a:rPr>
              <a:t>// create buffer in persistent memory as not enough</a:t>
            </a:r>
            <a:r>
              <a:rPr sz="1700" b="1" spc="-30" dirty="0">
                <a:solidFill>
                  <a:srgbClr val="3E7E5E"/>
                </a:solidFill>
                <a:latin typeface="Courier New"/>
                <a:cs typeface="Courier New"/>
              </a:rPr>
              <a:t> </a:t>
            </a:r>
            <a:r>
              <a:rPr sz="1700" b="1" spc="-6" dirty="0">
                <a:solidFill>
                  <a:srgbClr val="3E7E5E"/>
                </a:solidFill>
                <a:latin typeface="Courier New"/>
                <a:cs typeface="Courier New"/>
              </a:rPr>
              <a:t>transient</a:t>
            </a:r>
            <a:endParaRPr sz="1700">
              <a:latin typeface="Courier New"/>
              <a:cs typeface="Courier New"/>
            </a:endParaRPr>
          </a:p>
          <a:p>
            <a:pPr marL="622170">
              <a:spcBef>
                <a:spcPts val="590"/>
              </a:spcBef>
            </a:pPr>
            <a:r>
              <a:rPr sz="1700" b="1" spc="-6" dirty="0">
                <a:solidFill>
                  <a:srgbClr val="3E7E5E"/>
                </a:solidFill>
                <a:latin typeface="Courier New"/>
                <a:cs typeface="Courier New"/>
              </a:rPr>
              <a:t>// is</a:t>
            </a:r>
            <a:r>
              <a:rPr sz="1700" b="1" spc="-95" dirty="0">
                <a:solidFill>
                  <a:srgbClr val="3E7E5E"/>
                </a:solidFill>
                <a:latin typeface="Courier New"/>
                <a:cs typeface="Courier New"/>
              </a:rPr>
              <a:t> </a:t>
            </a:r>
            <a:r>
              <a:rPr sz="1700" b="1" spc="-6" dirty="0">
                <a:solidFill>
                  <a:srgbClr val="3E7E5E"/>
                </a:solidFill>
                <a:latin typeface="Courier New"/>
                <a:cs typeface="Courier New"/>
              </a:rPr>
              <a:t>available</a:t>
            </a:r>
            <a:endParaRPr sz="1700">
              <a:latin typeface="Courier New"/>
              <a:cs typeface="Courier New"/>
            </a:endParaRPr>
          </a:p>
          <a:p>
            <a:pPr marL="622170">
              <a:spcBef>
                <a:spcPts val="480"/>
              </a:spcBef>
            </a:pPr>
            <a:r>
              <a:rPr sz="1700" b="1" spc="-6" dirty="0">
                <a:solidFill>
                  <a:srgbClr val="0000BF"/>
                </a:solidFill>
                <a:latin typeface="Courier New"/>
                <a:cs typeface="Courier New"/>
              </a:rPr>
              <a:t>temporaryBuffer </a:t>
            </a:r>
            <a:r>
              <a:rPr sz="1700" b="1" dirty="0">
                <a:latin typeface="Courier New"/>
                <a:cs typeface="Courier New"/>
              </a:rPr>
              <a:t>= 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new</a:t>
            </a:r>
            <a:r>
              <a:rPr sz="1700" b="1" spc="-100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700" b="1" spc="-6" dirty="0">
                <a:solidFill>
                  <a:srgbClr val="7E0054"/>
                </a:solidFill>
                <a:latin typeface="Courier New"/>
                <a:cs typeface="Courier New"/>
              </a:rPr>
              <a:t>byte</a:t>
            </a:r>
            <a:r>
              <a:rPr sz="1700" b="1" spc="-6" dirty="0">
                <a:latin typeface="Courier New"/>
                <a:cs typeface="Courier New"/>
              </a:rPr>
              <a:t>[</a:t>
            </a:r>
            <a:r>
              <a:rPr sz="1700" b="1" i="1" spc="-6" dirty="0">
                <a:solidFill>
                  <a:srgbClr val="0000BF"/>
                </a:solidFill>
                <a:latin typeface="Courier New"/>
                <a:cs typeface="Courier New"/>
              </a:rPr>
              <a:t>TEMPORARY_BUFFER_LENGTH</a:t>
            </a:r>
            <a:r>
              <a:rPr sz="1700" b="1" spc="-6" dirty="0">
                <a:latin typeface="Courier New"/>
                <a:cs typeface="Courier New"/>
              </a:rPr>
              <a:t>];</a:t>
            </a:r>
            <a:endParaRPr sz="1700">
              <a:latin typeface="Courier New"/>
              <a:cs typeface="Courier New"/>
            </a:endParaRPr>
          </a:p>
          <a:p>
            <a:pPr marL="12696">
              <a:spcBef>
                <a:spcPts val="580"/>
              </a:spcBef>
            </a:pPr>
            <a:r>
              <a:rPr sz="1700" b="1" dirty="0">
                <a:latin typeface="Courier New"/>
                <a:cs typeface="Courier New"/>
              </a:rPr>
              <a:t>}</a:t>
            </a:r>
            <a:endParaRPr sz="17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3"/>
            <a:ext cx="9418319" cy="1012649"/>
          </a:xfrm>
          <a:prstGeom prst="rect">
            <a:avLst/>
          </a:prstGeom>
        </p:spPr>
        <p:txBody>
          <a:bodyPr vert="horz" wrap="square" lIns="0" tIns="264106" rIns="0" bIns="0" rtlCol="0">
            <a:spAutoFit/>
          </a:bodyPr>
          <a:lstStyle/>
          <a:p>
            <a:pPr marL="4372974"/>
            <a:r>
              <a:rPr spc="-6" dirty="0"/>
              <a:t>USB and </a:t>
            </a:r>
            <a:r>
              <a:rPr spc="-10" dirty="0"/>
              <a:t>NFC</a:t>
            </a:r>
            <a:r>
              <a:rPr spc="-45" dirty="0"/>
              <a:t> </a:t>
            </a:r>
            <a:r>
              <a:rPr spc="-6" dirty="0"/>
              <a:t>port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16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247642" y="1866901"/>
            <a:ext cx="170815" cy="220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400" spc="254" dirty="0">
                <a:latin typeface="Calibri"/>
                <a:cs typeface="Calibri"/>
              </a:rPr>
              <a:t>●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71490" y="1772665"/>
            <a:ext cx="4118610" cy="9258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5078">
              <a:lnSpc>
                <a:spcPts val="3589"/>
              </a:lnSpc>
            </a:pPr>
            <a:r>
              <a:rPr lang="en-US" sz="3200" spc="-10" dirty="0" smtClean="0">
                <a:latin typeface="Arial"/>
                <a:cs typeface="Arial"/>
              </a:rPr>
              <a:t>Added </a:t>
            </a:r>
            <a:r>
              <a:rPr sz="3200" dirty="0" smtClean="0">
                <a:latin typeface="Arial"/>
                <a:cs typeface="Arial"/>
              </a:rPr>
              <a:t>to  </a:t>
            </a:r>
            <a:r>
              <a:rPr sz="3200" spc="-6" dirty="0">
                <a:latin typeface="Arial"/>
                <a:cs typeface="Arial"/>
              </a:rPr>
              <a:t>the SIM card </a:t>
            </a:r>
            <a:r>
              <a:rPr lang="en-US" sz="3200" spc="-10" dirty="0" smtClean="0">
                <a:latin typeface="Arial"/>
                <a:cs typeface="Arial"/>
              </a:rPr>
              <a:t>standard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79441" y="3402332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79441" y="5126991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03290" y="3318766"/>
            <a:ext cx="3501390" cy="2939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5078">
              <a:lnSpc>
                <a:spcPts val="3110"/>
              </a:lnSpc>
            </a:pPr>
            <a:r>
              <a:rPr sz="2800" dirty="0">
                <a:latin typeface="Arial"/>
                <a:cs typeface="Arial"/>
              </a:rPr>
              <a:t>A </a:t>
            </a:r>
            <a:r>
              <a:rPr sz="2800" spc="-6" dirty="0">
                <a:latin typeface="Arial"/>
                <a:cs typeface="Arial"/>
              </a:rPr>
              <a:t>USB port in place</a:t>
            </a:r>
            <a:r>
              <a:rPr sz="2800" spc="-229" dirty="0">
                <a:latin typeface="Arial"/>
                <a:cs typeface="Arial"/>
              </a:rPr>
              <a:t> </a:t>
            </a:r>
            <a:r>
              <a:rPr sz="2800" spc="-6" dirty="0">
                <a:latin typeface="Arial"/>
                <a:cs typeface="Arial"/>
              </a:rPr>
              <a:t>of  the two optionnal  contacts on the  bottom of the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circuit</a:t>
            </a:r>
          </a:p>
          <a:p>
            <a:pPr marL="12696" marR="139036">
              <a:lnSpc>
                <a:spcPts val="3110"/>
              </a:lnSpc>
              <a:spcBef>
                <a:spcPts val="1130"/>
              </a:spcBef>
            </a:pPr>
            <a:r>
              <a:rPr sz="2800" dirty="0">
                <a:latin typeface="Arial"/>
                <a:cs typeface="Arial"/>
              </a:rPr>
              <a:t>A </a:t>
            </a:r>
            <a:r>
              <a:rPr sz="2800" spc="-10" dirty="0">
                <a:latin typeface="Arial"/>
                <a:cs typeface="Arial"/>
              </a:rPr>
              <a:t>NFC </a:t>
            </a:r>
            <a:r>
              <a:rPr sz="2800" spc="-6" dirty="0">
                <a:latin typeface="Arial"/>
                <a:cs typeface="Arial"/>
              </a:rPr>
              <a:t>(Single Wire  Protocol) port for the  last optionnal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6" dirty="0">
                <a:latin typeface="Arial"/>
                <a:cs typeface="Arial"/>
              </a:rPr>
              <a:t>contact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1460" y="1931672"/>
            <a:ext cx="4787901" cy="23888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9501" y="3521709"/>
            <a:ext cx="1181100" cy="1518920"/>
          </a:xfrm>
          <a:custGeom>
            <a:avLst/>
            <a:gdLst/>
            <a:ahLst/>
            <a:cxnLst/>
            <a:rect l="l" t="t" r="r" b="b"/>
            <a:pathLst>
              <a:path w="1181100" h="1518920">
                <a:moveTo>
                  <a:pt x="0" y="1518920"/>
                </a:moveTo>
                <a:lnTo>
                  <a:pt x="11811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98370" y="3420109"/>
            <a:ext cx="142240" cy="161290"/>
          </a:xfrm>
          <a:custGeom>
            <a:avLst/>
            <a:gdLst/>
            <a:ahLst/>
            <a:cxnLst/>
            <a:rect l="l" t="t" r="r" b="b"/>
            <a:pathLst>
              <a:path w="142239" h="161289">
                <a:moveTo>
                  <a:pt x="142240" y="0"/>
                </a:moveTo>
                <a:lnTo>
                  <a:pt x="0" y="93979"/>
                </a:lnTo>
                <a:lnTo>
                  <a:pt x="85090" y="161289"/>
                </a:lnTo>
                <a:lnTo>
                  <a:pt x="1422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20519" y="3521709"/>
            <a:ext cx="1179830" cy="1518920"/>
          </a:xfrm>
          <a:custGeom>
            <a:avLst/>
            <a:gdLst/>
            <a:ahLst/>
            <a:cxnLst/>
            <a:rect l="l" t="t" r="r" b="b"/>
            <a:pathLst>
              <a:path w="1179830" h="1518920">
                <a:moveTo>
                  <a:pt x="0" y="1518920"/>
                </a:moveTo>
                <a:lnTo>
                  <a:pt x="117983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38120" y="3420109"/>
            <a:ext cx="142240" cy="161290"/>
          </a:xfrm>
          <a:custGeom>
            <a:avLst/>
            <a:gdLst/>
            <a:ahLst/>
            <a:cxnLst/>
            <a:rect l="l" t="t" r="r" b="b"/>
            <a:pathLst>
              <a:path w="142239" h="161289">
                <a:moveTo>
                  <a:pt x="142240" y="0"/>
                </a:moveTo>
                <a:lnTo>
                  <a:pt x="0" y="93979"/>
                </a:lnTo>
                <a:lnTo>
                  <a:pt x="85090" y="161289"/>
                </a:lnTo>
                <a:lnTo>
                  <a:pt x="1422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51229" y="5242560"/>
            <a:ext cx="97599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pc="-6" dirty="0">
                <a:latin typeface="Arial"/>
                <a:cs typeface="Arial"/>
              </a:rPr>
              <a:t>USB</a:t>
            </a:r>
            <a:r>
              <a:rPr spc="-95" dirty="0">
                <a:latin typeface="Arial"/>
                <a:cs typeface="Arial"/>
              </a:rPr>
              <a:t> </a:t>
            </a:r>
            <a:r>
              <a:rPr spc="-6" dirty="0">
                <a:latin typeface="Arial"/>
                <a:cs typeface="Arial"/>
              </a:rPr>
              <a:t>Port</a:t>
            </a:r>
            <a:endParaRPr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937511" y="3176270"/>
            <a:ext cx="842011" cy="1684020"/>
          </a:xfrm>
          <a:custGeom>
            <a:avLst/>
            <a:gdLst/>
            <a:ahLst/>
            <a:cxnLst/>
            <a:rect l="l" t="t" r="r" b="b"/>
            <a:pathLst>
              <a:path w="842010" h="1684020">
                <a:moveTo>
                  <a:pt x="842010" y="1684019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80359" y="3059431"/>
            <a:ext cx="120651" cy="170180"/>
          </a:xfrm>
          <a:custGeom>
            <a:avLst/>
            <a:gdLst/>
            <a:ahLst/>
            <a:cxnLst/>
            <a:rect l="l" t="t" r="r" b="b"/>
            <a:pathLst>
              <a:path w="120650" h="170180">
                <a:moveTo>
                  <a:pt x="0" y="0"/>
                </a:moveTo>
                <a:lnTo>
                  <a:pt x="24129" y="170180"/>
                </a:lnTo>
                <a:lnTo>
                  <a:pt x="120650" y="1206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329940" y="5062221"/>
            <a:ext cx="1080136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pc="-6" dirty="0">
                <a:latin typeface="Arial"/>
                <a:cs typeface="Arial"/>
              </a:rPr>
              <a:t>NFC</a:t>
            </a:r>
            <a:r>
              <a:rPr spc="-10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SWP</a:t>
            </a:r>
            <a:endParaRPr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36700" y="6216650"/>
            <a:ext cx="3278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NFC = </a:t>
            </a:r>
            <a:r>
              <a:rPr lang="en-US" b="1" dirty="0" smtClean="0"/>
              <a:t>N</a:t>
            </a:r>
            <a:r>
              <a:rPr lang="en-US" dirty="0" smtClean="0"/>
              <a:t>ear </a:t>
            </a:r>
            <a:r>
              <a:rPr lang="en-US" b="1" dirty="0" smtClean="0"/>
              <a:t>Fi</a:t>
            </a:r>
            <a:r>
              <a:rPr lang="en-US" dirty="0" smtClean="0"/>
              <a:t>eld </a:t>
            </a:r>
            <a:r>
              <a:rPr lang="en-US" b="1" dirty="0" smtClean="0"/>
              <a:t>C</a:t>
            </a:r>
            <a:r>
              <a:rPr lang="en-US" dirty="0" smtClean="0"/>
              <a:t>ommunication 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300" y="5454650"/>
            <a:ext cx="1075266" cy="806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4"/>
            <a:ext cx="9418319" cy="1020339"/>
          </a:xfrm>
          <a:prstGeom prst="rect">
            <a:avLst/>
          </a:prstGeom>
        </p:spPr>
        <p:txBody>
          <a:bodyPr vert="horz" wrap="square" lIns="0" tIns="271724" rIns="0" bIns="0" rtlCol="0">
            <a:spAutoFit/>
          </a:bodyPr>
          <a:lstStyle/>
          <a:p>
            <a:pPr marL="5524624"/>
            <a:r>
              <a:rPr dirty="0"/>
              <a:t>Ex</a:t>
            </a:r>
            <a:r>
              <a:rPr spc="-6" dirty="0"/>
              <a:t>ample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160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1300" y="1680210"/>
            <a:ext cx="10341608" cy="41731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5852" marR="5078" indent="-243789">
              <a:lnSpc>
                <a:spcPct val="125000"/>
              </a:lnSpc>
            </a:pPr>
            <a:r>
              <a:rPr sz="1600" b="1" spc="-6" dirty="0">
                <a:solidFill>
                  <a:srgbClr val="7E0054"/>
                </a:solidFill>
                <a:latin typeface="Courier New"/>
                <a:cs typeface="Courier New"/>
              </a:rPr>
              <a:t>public void </a:t>
            </a:r>
            <a:r>
              <a:rPr sz="1600" b="1" spc="-6" dirty="0">
                <a:latin typeface="Courier New"/>
                <a:cs typeface="Courier New"/>
              </a:rPr>
              <a:t>doGet(HttpRequest req, HttpResponse resp) </a:t>
            </a:r>
            <a:r>
              <a:rPr sz="1600" b="1" spc="-6" dirty="0">
                <a:solidFill>
                  <a:srgbClr val="7E0054"/>
                </a:solidFill>
                <a:latin typeface="Courier New"/>
                <a:cs typeface="Courier New"/>
              </a:rPr>
              <a:t>throws </a:t>
            </a:r>
            <a:r>
              <a:rPr sz="1600" b="1" spc="-6" dirty="0">
                <a:latin typeface="Courier New"/>
                <a:cs typeface="Courier New"/>
              </a:rPr>
              <a:t>ScwsException </a:t>
            </a:r>
            <a:r>
              <a:rPr sz="1600" b="1" dirty="0">
                <a:latin typeface="Courier New"/>
                <a:cs typeface="Courier New"/>
              </a:rPr>
              <a:t>{  </a:t>
            </a:r>
            <a:endParaRPr lang="en-US" sz="1600" b="1" dirty="0" smtClean="0">
              <a:latin typeface="Courier New"/>
              <a:cs typeface="Courier New"/>
            </a:endParaRPr>
          </a:p>
          <a:p>
            <a:pPr marL="255852" marR="5078" indent="-243789">
              <a:lnSpc>
                <a:spcPct val="125000"/>
              </a:lnSpc>
            </a:pPr>
            <a:r>
              <a:rPr lang="en-US" sz="1600" b="1" spc="-6" dirty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lang="en-US" sz="1600" b="1" spc="-6" dirty="0" smtClean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600" b="1" spc="-6" dirty="0" smtClean="0">
                <a:solidFill>
                  <a:srgbClr val="7E0054"/>
                </a:solidFill>
                <a:latin typeface="Courier New"/>
                <a:cs typeface="Courier New"/>
              </a:rPr>
              <a:t>try</a:t>
            </a:r>
            <a:r>
              <a:rPr sz="1600" b="1" spc="-100" dirty="0" smtClean="0">
                <a:solidFill>
                  <a:srgbClr val="7E0054"/>
                </a:solidFill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{</a:t>
            </a:r>
            <a:endParaRPr sz="1600" dirty="0">
              <a:latin typeface="Courier New"/>
              <a:cs typeface="Courier New"/>
            </a:endParaRPr>
          </a:p>
          <a:p>
            <a:pPr marL="501547" marR="1711605">
              <a:lnSpc>
                <a:spcPct val="119800"/>
              </a:lnSpc>
              <a:spcBef>
                <a:spcPts val="10"/>
              </a:spcBef>
            </a:pPr>
            <a:r>
              <a:rPr sz="1600" b="1" spc="-6" dirty="0">
                <a:latin typeface="Courier New"/>
                <a:cs typeface="Courier New"/>
              </a:rPr>
              <a:t>resp.writeStatusCode(ScwsConstants.</a:t>
            </a:r>
            <a:r>
              <a:rPr sz="1600" b="1" i="1" spc="-6" dirty="0">
                <a:solidFill>
                  <a:srgbClr val="0000BF"/>
                </a:solidFill>
                <a:latin typeface="Courier New"/>
                <a:cs typeface="Courier New"/>
              </a:rPr>
              <a:t>SC_OK</a:t>
            </a:r>
            <a:r>
              <a:rPr sz="1600" b="1" spc="-6" dirty="0">
                <a:latin typeface="Courier New"/>
                <a:cs typeface="Courier New"/>
              </a:rPr>
              <a:t>);  resp.setContentType(</a:t>
            </a:r>
            <a:r>
              <a:rPr sz="1600" b="1" spc="-6" dirty="0" smtClean="0">
                <a:latin typeface="Courier New"/>
                <a:cs typeface="Courier New"/>
              </a:rPr>
              <a:t>ScwsConstants.</a:t>
            </a:r>
            <a:r>
              <a:rPr sz="1600" b="1" i="1" spc="-6" dirty="0" smtClean="0">
                <a:solidFill>
                  <a:srgbClr val="0000BF"/>
                </a:solidFill>
                <a:latin typeface="Courier New"/>
                <a:cs typeface="Courier New"/>
              </a:rPr>
              <a:t>CONTENT_TYPE_TEXT_HTML</a:t>
            </a:r>
            <a:r>
              <a:rPr sz="1600" b="1" spc="-6" dirty="0">
                <a:latin typeface="Courier New"/>
                <a:cs typeface="Courier New"/>
              </a:rPr>
              <a:t>);  </a:t>
            </a:r>
            <a:r>
              <a:rPr sz="1600" b="1" spc="-6" dirty="0" smtClean="0">
                <a:latin typeface="Courier New"/>
                <a:cs typeface="Courier New"/>
              </a:rPr>
              <a:t>resp.enableChunkMode</a:t>
            </a:r>
            <a:r>
              <a:rPr sz="1600" b="1" spc="-6" dirty="0">
                <a:latin typeface="Courier New"/>
                <a:cs typeface="Courier New"/>
              </a:rPr>
              <a:t>();</a:t>
            </a:r>
            <a:endParaRPr sz="1600" dirty="0">
              <a:latin typeface="Courier New"/>
              <a:cs typeface="Courier New"/>
            </a:endParaRPr>
          </a:p>
          <a:p>
            <a:pPr marL="1232915" marR="1469086" indent="-731368">
              <a:lnSpc>
                <a:spcPct val="119800"/>
              </a:lnSpc>
            </a:pPr>
            <a:r>
              <a:rPr sz="1600" b="1" spc="-6" dirty="0">
                <a:solidFill>
                  <a:srgbClr val="7E0054"/>
                </a:solidFill>
                <a:latin typeface="Courier New"/>
                <a:cs typeface="Courier New"/>
              </a:rPr>
              <a:t>short </a:t>
            </a:r>
            <a:r>
              <a:rPr sz="1600" b="1" spc="-6" dirty="0">
                <a:latin typeface="Courier New"/>
                <a:cs typeface="Courier New"/>
              </a:rPr>
              <a:t>queryLength </a:t>
            </a:r>
            <a:r>
              <a:rPr sz="1600" b="1" dirty="0">
                <a:latin typeface="Courier New"/>
                <a:cs typeface="Courier New"/>
              </a:rPr>
              <a:t>= </a:t>
            </a:r>
            <a:r>
              <a:rPr sz="1600" b="1" spc="-6" dirty="0">
                <a:latin typeface="Courier New"/>
                <a:cs typeface="Courier New"/>
              </a:rPr>
              <a:t>req.findAndCopyKeywordValue(  ScwsConstants.</a:t>
            </a:r>
            <a:r>
              <a:rPr sz="1600" b="1" i="1" spc="-6" dirty="0">
                <a:solidFill>
                  <a:srgbClr val="0000BF"/>
                </a:solidFill>
                <a:latin typeface="Courier New"/>
                <a:cs typeface="Courier New"/>
              </a:rPr>
              <a:t>URI_QUERY_TAG</a:t>
            </a:r>
            <a:r>
              <a:rPr sz="1600" b="1" spc="-6" dirty="0">
                <a:latin typeface="Courier New"/>
                <a:cs typeface="Courier New"/>
              </a:rPr>
              <a:t>, </a:t>
            </a:r>
            <a:r>
              <a:rPr sz="1600" b="1" spc="-6" dirty="0">
                <a:solidFill>
                  <a:srgbClr val="0000BF"/>
                </a:solidFill>
                <a:latin typeface="Courier New"/>
                <a:cs typeface="Courier New"/>
              </a:rPr>
              <a:t>temporaryBuffer</a:t>
            </a:r>
            <a:r>
              <a:rPr sz="1600" b="1" spc="-6" dirty="0">
                <a:latin typeface="Courier New"/>
                <a:cs typeface="Courier New"/>
              </a:rPr>
              <a:t>,(</a:t>
            </a:r>
            <a:r>
              <a:rPr sz="1600" b="1" spc="-6" dirty="0">
                <a:solidFill>
                  <a:srgbClr val="7E0054"/>
                </a:solidFill>
                <a:latin typeface="Courier New"/>
                <a:cs typeface="Courier New"/>
              </a:rPr>
              <a:t>short</a:t>
            </a:r>
            <a:r>
              <a:rPr sz="1600" b="1" spc="-6" dirty="0">
                <a:latin typeface="Courier New"/>
                <a:cs typeface="Courier New"/>
              </a:rPr>
              <a:t>)0,  (</a:t>
            </a:r>
            <a:r>
              <a:rPr sz="1600" b="1" spc="-6" dirty="0">
                <a:solidFill>
                  <a:srgbClr val="7E0054"/>
                </a:solidFill>
                <a:latin typeface="Courier New"/>
                <a:cs typeface="Courier New"/>
              </a:rPr>
              <a:t>short</a:t>
            </a:r>
            <a:r>
              <a:rPr sz="1600" b="1" spc="-6" dirty="0">
                <a:latin typeface="Courier New"/>
                <a:cs typeface="Courier New"/>
              </a:rPr>
              <a:t>)</a:t>
            </a:r>
            <a:r>
              <a:rPr sz="1600" b="1" spc="-6" dirty="0">
                <a:solidFill>
                  <a:srgbClr val="0000BF"/>
                </a:solidFill>
                <a:latin typeface="Courier New"/>
                <a:cs typeface="Courier New"/>
              </a:rPr>
              <a:t>temporaryBuffer</a:t>
            </a:r>
            <a:r>
              <a:rPr sz="1600" b="1" spc="-6" dirty="0">
                <a:latin typeface="Courier New"/>
                <a:cs typeface="Courier New"/>
              </a:rPr>
              <a:t>.</a:t>
            </a:r>
            <a:r>
              <a:rPr sz="1600" b="1" spc="-6" dirty="0">
                <a:solidFill>
                  <a:srgbClr val="0000BF"/>
                </a:solidFill>
                <a:latin typeface="Courier New"/>
                <a:cs typeface="Courier New"/>
              </a:rPr>
              <a:t>length</a:t>
            </a:r>
            <a:r>
              <a:rPr sz="1600" b="1" spc="-6" dirty="0">
                <a:latin typeface="Courier New"/>
                <a:cs typeface="Courier New"/>
              </a:rPr>
              <a:t>);</a:t>
            </a:r>
            <a:endParaRPr sz="1600" dirty="0">
              <a:latin typeface="Courier New"/>
              <a:cs typeface="Courier New"/>
            </a:endParaRPr>
          </a:p>
          <a:p>
            <a:pPr marL="501547" marR="858341">
              <a:lnSpc>
                <a:spcPct val="119800"/>
              </a:lnSpc>
              <a:spcBef>
                <a:spcPts val="10"/>
              </a:spcBef>
            </a:pPr>
            <a:r>
              <a:rPr sz="1600" b="1" spc="-6" dirty="0">
                <a:latin typeface="Courier New"/>
                <a:cs typeface="Courier New"/>
              </a:rPr>
              <a:t>resp.appendContent(</a:t>
            </a:r>
            <a:r>
              <a:rPr sz="1600" b="1" i="1" spc="-6" dirty="0">
                <a:solidFill>
                  <a:srgbClr val="0000BF"/>
                </a:solidFill>
                <a:latin typeface="Courier New"/>
                <a:cs typeface="Courier New"/>
              </a:rPr>
              <a:t>HTML_BEGIN</a:t>
            </a:r>
            <a:r>
              <a:rPr sz="1600" b="1" spc="-6" dirty="0">
                <a:latin typeface="Courier New"/>
                <a:cs typeface="Courier New"/>
              </a:rPr>
              <a:t>,(</a:t>
            </a:r>
            <a:r>
              <a:rPr sz="1600" b="1" spc="-6" dirty="0">
                <a:solidFill>
                  <a:srgbClr val="7E0054"/>
                </a:solidFill>
                <a:latin typeface="Courier New"/>
                <a:cs typeface="Courier New"/>
              </a:rPr>
              <a:t>short</a:t>
            </a:r>
            <a:r>
              <a:rPr sz="1600" b="1" spc="-6" dirty="0">
                <a:latin typeface="Courier New"/>
                <a:cs typeface="Courier New"/>
              </a:rPr>
              <a:t>)0,(</a:t>
            </a:r>
            <a:r>
              <a:rPr sz="1600" b="1" spc="-6" dirty="0">
                <a:solidFill>
                  <a:srgbClr val="7E0054"/>
                </a:solidFill>
                <a:latin typeface="Courier New"/>
                <a:cs typeface="Courier New"/>
              </a:rPr>
              <a:t>short</a:t>
            </a:r>
            <a:r>
              <a:rPr sz="1600" b="1" spc="-6" dirty="0">
                <a:latin typeface="Courier New"/>
                <a:cs typeface="Courier New"/>
              </a:rPr>
              <a:t>)</a:t>
            </a:r>
            <a:r>
              <a:rPr sz="1600" b="1" i="1" spc="-6" dirty="0">
                <a:solidFill>
                  <a:srgbClr val="0000BF"/>
                </a:solidFill>
                <a:latin typeface="Courier New"/>
                <a:cs typeface="Courier New"/>
              </a:rPr>
              <a:t>HTML_BEGIN</a:t>
            </a:r>
            <a:r>
              <a:rPr sz="1600" b="1" spc="-6" dirty="0">
                <a:latin typeface="Courier New"/>
                <a:cs typeface="Courier New"/>
              </a:rPr>
              <a:t>.</a:t>
            </a:r>
            <a:r>
              <a:rPr sz="1600" b="1" spc="-6" dirty="0">
                <a:solidFill>
                  <a:srgbClr val="0000BF"/>
                </a:solidFill>
                <a:latin typeface="Courier New"/>
                <a:cs typeface="Courier New"/>
              </a:rPr>
              <a:t>length</a:t>
            </a:r>
            <a:r>
              <a:rPr sz="1600" b="1" spc="-6" dirty="0">
                <a:latin typeface="Courier New"/>
                <a:cs typeface="Courier New"/>
              </a:rPr>
              <a:t>);  resp.appendContent(</a:t>
            </a:r>
            <a:r>
              <a:rPr sz="1600" b="1" i="1" spc="-6" dirty="0">
                <a:solidFill>
                  <a:srgbClr val="0000BF"/>
                </a:solidFill>
                <a:latin typeface="Courier New"/>
                <a:cs typeface="Courier New"/>
              </a:rPr>
              <a:t>HELLO</a:t>
            </a:r>
            <a:r>
              <a:rPr sz="1600" b="1" spc="-6" dirty="0">
                <a:latin typeface="Courier New"/>
                <a:cs typeface="Courier New"/>
              </a:rPr>
              <a:t>, (</a:t>
            </a:r>
            <a:r>
              <a:rPr sz="1600" b="1" spc="-6" dirty="0">
                <a:solidFill>
                  <a:srgbClr val="7E0054"/>
                </a:solidFill>
                <a:latin typeface="Courier New"/>
                <a:cs typeface="Courier New"/>
              </a:rPr>
              <a:t>short</a:t>
            </a:r>
            <a:r>
              <a:rPr sz="1600" b="1" spc="-6" dirty="0">
                <a:latin typeface="Courier New"/>
                <a:cs typeface="Courier New"/>
              </a:rPr>
              <a:t>)0, </a:t>
            </a:r>
            <a:r>
              <a:rPr sz="1600" b="1" spc="-10" dirty="0">
                <a:latin typeface="Courier New"/>
                <a:cs typeface="Courier New"/>
              </a:rPr>
              <a:t>(</a:t>
            </a:r>
            <a:r>
              <a:rPr sz="1600" b="1" spc="-10" dirty="0">
                <a:solidFill>
                  <a:srgbClr val="7E0054"/>
                </a:solidFill>
                <a:latin typeface="Courier New"/>
                <a:cs typeface="Courier New"/>
              </a:rPr>
              <a:t>short</a:t>
            </a:r>
            <a:r>
              <a:rPr sz="1600" b="1" spc="-10" dirty="0">
                <a:latin typeface="Courier New"/>
                <a:cs typeface="Courier New"/>
              </a:rPr>
              <a:t>)</a:t>
            </a:r>
            <a:r>
              <a:rPr sz="1600" b="1" i="1" spc="-10" dirty="0">
                <a:solidFill>
                  <a:srgbClr val="0000BF"/>
                </a:solidFill>
                <a:latin typeface="Courier New"/>
                <a:cs typeface="Courier New"/>
              </a:rPr>
              <a:t>HELLO</a:t>
            </a:r>
            <a:r>
              <a:rPr sz="1600" b="1" spc="-10" dirty="0">
                <a:latin typeface="Courier New"/>
                <a:cs typeface="Courier New"/>
              </a:rPr>
              <a:t>.</a:t>
            </a:r>
            <a:r>
              <a:rPr sz="1600" b="1" spc="-10" dirty="0">
                <a:solidFill>
                  <a:srgbClr val="0000BF"/>
                </a:solidFill>
                <a:latin typeface="Courier New"/>
                <a:cs typeface="Courier New"/>
              </a:rPr>
              <a:t>length</a:t>
            </a:r>
            <a:r>
              <a:rPr sz="1600" b="1" spc="-10" dirty="0">
                <a:latin typeface="Courier New"/>
                <a:cs typeface="Courier New"/>
              </a:rPr>
              <a:t>);  </a:t>
            </a:r>
            <a:r>
              <a:rPr sz="1600" b="1" spc="-6" dirty="0">
                <a:latin typeface="Courier New"/>
                <a:cs typeface="Courier New"/>
              </a:rPr>
              <a:t>resp.appendContent(</a:t>
            </a:r>
            <a:r>
              <a:rPr sz="1600" b="1" spc="-6" dirty="0">
                <a:solidFill>
                  <a:srgbClr val="0000BF"/>
                </a:solidFill>
                <a:latin typeface="Courier New"/>
                <a:cs typeface="Courier New"/>
              </a:rPr>
              <a:t>temporaryBuffer</a:t>
            </a:r>
            <a:r>
              <a:rPr sz="1600" b="1" spc="-6" dirty="0">
                <a:latin typeface="Courier New"/>
                <a:cs typeface="Courier New"/>
              </a:rPr>
              <a:t>, (</a:t>
            </a:r>
            <a:r>
              <a:rPr sz="1600" b="1" spc="-6" dirty="0">
                <a:solidFill>
                  <a:srgbClr val="7E0054"/>
                </a:solidFill>
                <a:latin typeface="Courier New"/>
                <a:cs typeface="Courier New"/>
              </a:rPr>
              <a:t>short</a:t>
            </a:r>
            <a:r>
              <a:rPr sz="1600" b="1" spc="-6" dirty="0">
                <a:latin typeface="Courier New"/>
                <a:cs typeface="Courier New"/>
              </a:rPr>
              <a:t>)0, queryLength);  resp.appendContent(</a:t>
            </a:r>
            <a:r>
              <a:rPr sz="1600" b="1" i="1" spc="-6" dirty="0">
                <a:solidFill>
                  <a:srgbClr val="0000BF"/>
                </a:solidFill>
                <a:latin typeface="Courier New"/>
                <a:cs typeface="Courier New"/>
              </a:rPr>
              <a:t>HTML_END</a:t>
            </a:r>
            <a:r>
              <a:rPr sz="1600" b="1" spc="-6" dirty="0">
                <a:latin typeface="Courier New"/>
                <a:cs typeface="Courier New"/>
              </a:rPr>
              <a:t>,(</a:t>
            </a:r>
            <a:r>
              <a:rPr sz="1600" b="1" spc="-6" dirty="0">
                <a:solidFill>
                  <a:srgbClr val="7E0054"/>
                </a:solidFill>
                <a:latin typeface="Courier New"/>
                <a:cs typeface="Courier New"/>
              </a:rPr>
              <a:t>short</a:t>
            </a:r>
            <a:r>
              <a:rPr sz="1600" b="1" spc="-6" dirty="0">
                <a:latin typeface="Courier New"/>
                <a:cs typeface="Courier New"/>
              </a:rPr>
              <a:t>)0,</a:t>
            </a:r>
            <a:r>
              <a:rPr sz="1600" b="1" spc="-55" dirty="0">
                <a:latin typeface="Courier New"/>
                <a:cs typeface="Courier New"/>
              </a:rPr>
              <a:t> </a:t>
            </a:r>
            <a:r>
              <a:rPr sz="1600" b="1" spc="-6" dirty="0">
                <a:latin typeface="Courier New"/>
                <a:cs typeface="Courier New"/>
              </a:rPr>
              <a:t>(</a:t>
            </a:r>
            <a:r>
              <a:rPr sz="1600" b="1" spc="-6" dirty="0">
                <a:solidFill>
                  <a:srgbClr val="7E0054"/>
                </a:solidFill>
                <a:latin typeface="Courier New"/>
                <a:cs typeface="Courier New"/>
              </a:rPr>
              <a:t>short</a:t>
            </a:r>
            <a:r>
              <a:rPr sz="1600" b="1" spc="-6" dirty="0">
                <a:latin typeface="Courier New"/>
                <a:cs typeface="Courier New"/>
              </a:rPr>
              <a:t>)</a:t>
            </a:r>
            <a:r>
              <a:rPr sz="1600" b="1" i="1" spc="-6" dirty="0">
                <a:solidFill>
                  <a:srgbClr val="0000BF"/>
                </a:solidFill>
                <a:latin typeface="Courier New"/>
                <a:cs typeface="Courier New"/>
              </a:rPr>
              <a:t>HTML_END</a:t>
            </a:r>
            <a:r>
              <a:rPr sz="1600" b="1" spc="-6" dirty="0">
                <a:latin typeface="Courier New"/>
                <a:cs typeface="Courier New"/>
              </a:rPr>
              <a:t>.</a:t>
            </a:r>
            <a:r>
              <a:rPr sz="1600" b="1" spc="-6" dirty="0">
                <a:solidFill>
                  <a:srgbClr val="0000BF"/>
                </a:solidFill>
                <a:latin typeface="Courier New"/>
                <a:cs typeface="Courier New"/>
              </a:rPr>
              <a:t>length</a:t>
            </a:r>
            <a:r>
              <a:rPr sz="1600" b="1" spc="-6" dirty="0">
                <a:latin typeface="Courier New"/>
                <a:cs typeface="Courier New"/>
              </a:rPr>
              <a:t>);</a:t>
            </a:r>
            <a:endParaRPr sz="1600" dirty="0">
              <a:latin typeface="Courier New"/>
              <a:cs typeface="Courier New"/>
            </a:endParaRPr>
          </a:p>
          <a:p>
            <a:pPr marL="255852" marR="128244">
              <a:lnSpc>
                <a:spcPct val="125000"/>
              </a:lnSpc>
            </a:pPr>
            <a:r>
              <a:rPr sz="1600" b="1" spc="-6" dirty="0">
                <a:latin typeface="Courier New"/>
                <a:cs typeface="Courier New"/>
              </a:rPr>
              <a:t>}</a:t>
            </a:r>
            <a:r>
              <a:rPr sz="1600" b="1" spc="-6" dirty="0">
                <a:solidFill>
                  <a:srgbClr val="7E0054"/>
                </a:solidFill>
                <a:latin typeface="Courier New"/>
                <a:cs typeface="Courier New"/>
              </a:rPr>
              <a:t>catch</a:t>
            </a:r>
            <a:r>
              <a:rPr sz="1600" b="1" spc="-6" dirty="0">
                <a:latin typeface="Courier New"/>
                <a:cs typeface="Courier New"/>
              </a:rPr>
              <a:t>(Exception e) {resp.writeStatusCode(ScwsConstants.</a:t>
            </a:r>
            <a:r>
              <a:rPr sz="1600" b="1" i="1" spc="-6" dirty="0">
                <a:solidFill>
                  <a:srgbClr val="0000BF"/>
                </a:solidFill>
                <a:latin typeface="Courier New"/>
                <a:cs typeface="Courier New"/>
              </a:rPr>
              <a:t>SC_BAD_REQUEST</a:t>
            </a:r>
            <a:r>
              <a:rPr sz="1600" b="1" spc="-6" dirty="0">
                <a:latin typeface="Courier New"/>
                <a:cs typeface="Courier New"/>
              </a:rPr>
              <a:t>);}  resp.flush();</a:t>
            </a:r>
            <a:endParaRPr sz="1600" dirty="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3"/>
            <a:ext cx="9418319" cy="1019057"/>
          </a:xfrm>
          <a:prstGeom prst="rect">
            <a:avLst/>
          </a:prstGeom>
        </p:spPr>
        <p:txBody>
          <a:bodyPr vert="horz" wrap="square" lIns="0" tIns="270454" rIns="0" bIns="0" rtlCol="0">
            <a:spAutoFit/>
          </a:bodyPr>
          <a:lstStyle/>
          <a:p>
            <a:pPr marL="5007841"/>
            <a:r>
              <a:rPr spc="-6" dirty="0"/>
              <a:t>Static</a:t>
            </a:r>
            <a:r>
              <a:rPr spc="-80" dirty="0"/>
              <a:t> </a:t>
            </a:r>
            <a:r>
              <a:rPr spc="-6" dirty="0"/>
              <a:t>HTML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161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91490" y="1734821"/>
            <a:ext cx="625094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6638" indent="-333941">
              <a:buChar char="•"/>
              <a:tabLst>
                <a:tab pos="346004" algn="l"/>
                <a:tab pos="346638" algn="l"/>
              </a:tabLst>
            </a:pPr>
            <a:r>
              <a:rPr sz="3200" spc="-6" dirty="0">
                <a:latin typeface="Arial"/>
                <a:cs typeface="Arial"/>
              </a:rPr>
              <a:t>Static HTML </a:t>
            </a:r>
            <a:r>
              <a:rPr sz="3200" spc="-10" dirty="0">
                <a:latin typeface="Arial"/>
                <a:cs typeface="Arial"/>
              </a:rPr>
              <a:t>file </a:t>
            </a:r>
            <a:r>
              <a:rPr sz="3200" dirty="0">
                <a:latin typeface="Arial"/>
                <a:cs typeface="Arial"/>
              </a:rPr>
              <a:t>:</a:t>
            </a:r>
            <a:r>
              <a:rPr sz="3200" spc="-195" dirty="0">
                <a:latin typeface="Arial"/>
                <a:cs typeface="Arial"/>
              </a:rPr>
              <a:t> </a:t>
            </a:r>
            <a:r>
              <a:rPr sz="3200" spc="-6" dirty="0">
                <a:latin typeface="Arial"/>
                <a:cs typeface="Arial"/>
              </a:rPr>
              <a:t>helloworld.html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53920" y="3211830"/>
            <a:ext cx="2554580" cy="52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700" spc="-6" dirty="0">
                <a:latin typeface="Courier New"/>
                <a:cs typeface="Courier New"/>
              </a:rPr>
              <a:t>HelloWorld</a:t>
            </a:r>
            <a:r>
              <a:rPr sz="1700" spc="-6" dirty="0">
                <a:solidFill>
                  <a:srgbClr val="0000FF"/>
                </a:solidFill>
                <a:latin typeface="Courier New"/>
                <a:cs typeface="Courier New"/>
              </a:rPr>
              <a:t>&lt;</a:t>
            </a:r>
            <a:r>
              <a:rPr sz="1700" spc="-6" dirty="0" smtClean="0">
                <a:solidFill>
                  <a:srgbClr val="0000FF"/>
                </a:solidFill>
                <a:latin typeface="Courier New"/>
                <a:cs typeface="Courier New"/>
              </a:rPr>
              <a:t>/</a:t>
            </a:r>
            <a:r>
              <a:rPr lang="en-US" sz="1700" spc="-6" dirty="0">
                <a:solidFill>
                  <a:srgbClr val="0000FF"/>
                </a:solidFill>
                <a:latin typeface="Courier New"/>
                <a:cs typeface="Courier New"/>
              </a:rPr>
              <a:t>p&gt;</a:t>
            </a:r>
            <a:endParaRPr lang="en-US" sz="1700" dirty="0">
              <a:latin typeface="Courier New"/>
              <a:cs typeface="Courier New"/>
            </a:endParaRPr>
          </a:p>
          <a:p>
            <a:pPr marL="12696"/>
            <a:endParaRPr sz="1700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1489" y="2613663"/>
            <a:ext cx="1366520" cy="1206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700" spc="-6" dirty="0">
                <a:solidFill>
                  <a:srgbClr val="0000FF"/>
                </a:solidFill>
                <a:latin typeface="Courier New"/>
                <a:cs typeface="Courier New"/>
              </a:rPr>
              <a:t>&lt;html&gt;</a:t>
            </a:r>
            <a:endParaRPr sz="1700" dirty="0">
              <a:latin typeface="Courier New"/>
              <a:cs typeface="Courier New"/>
            </a:endParaRPr>
          </a:p>
          <a:p>
            <a:pPr marL="12696">
              <a:spcBef>
                <a:spcPts val="480"/>
              </a:spcBef>
            </a:pPr>
            <a:r>
              <a:rPr sz="1700" spc="-6" dirty="0">
                <a:solidFill>
                  <a:srgbClr val="0000FF"/>
                </a:solidFill>
                <a:latin typeface="Courier New"/>
                <a:cs typeface="Courier New"/>
              </a:rPr>
              <a:t>&lt;body&gt;</a:t>
            </a:r>
            <a:endParaRPr sz="1700" dirty="0">
              <a:latin typeface="Courier New"/>
              <a:cs typeface="Courier New"/>
            </a:endParaRPr>
          </a:p>
          <a:p>
            <a:pPr marL="12696">
              <a:spcBef>
                <a:spcPts val="390"/>
              </a:spcBef>
            </a:pPr>
            <a:r>
              <a:rPr sz="1700" spc="-6" dirty="0">
                <a:solidFill>
                  <a:srgbClr val="0000FF"/>
                </a:solidFill>
                <a:latin typeface="Courier New"/>
                <a:cs typeface="Courier New"/>
              </a:rPr>
              <a:t>&lt;p&gt;</a:t>
            </a:r>
            <a:r>
              <a:rPr sz="1700" spc="-6" dirty="0" smtClean="0">
                <a:latin typeface="Courier New"/>
                <a:cs typeface="Courier New"/>
              </a:rPr>
              <a:t>Simagin</a:t>
            </a:r>
            <a:endParaRPr sz="1700" dirty="0">
              <a:latin typeface="Courier New"/>
              <a:cs typeface="Courier New"/>
            </a:endParaRPr>
          </a:p>
          <a:p>
            <a:pPr marL="12696">
              <a:spcBef>
                <a:spcPts val="380"/>
              </a:spcBef>
            </a:pPr>
            <a:r>
              <a:rPr sz="1700" spc="-6" dirty="0">
                <a:solidFill>
                  <a:srgbClr val="0000FF"/>
                </a:solidFill>
                <a:latin typeface="Courier New"/>
                <a:cs typeface="Courier New"/>
              </a:rPr>
              <a:t>&lt;br&gt;</a:t>
            </a:r>
            <a:endParaRPr sz="1700" dirty="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1490" y="4006850"/>
            <a:ext cx="5755640" cy="2127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700" spc="-6" dirty="0">
                <a:latin typeface="Courier New"/>
                <a:cs typeface="Courier New"/>
              </a:rPr>
              <a:t>&lt;</a:t>
            </a:r>
            <a:r>
              <a:rPr sz="1700" spc="-6" dirty="0">
                <a:solidFill>
                  <a:srgbClr val="0000FF"/>
                </a:solidFill>
                <a:latin typeface="Courier New"/>
                <a:cs typeface="Courier New"/>
              </a:rPr>
              <a:t>form </a:t>
            </a:r>
            <a:r>
              <a:rPr sz="1700" spc="-6" dirty="0">
                <a:solidFill>
                  <a:srgbClr val="FF00FF"/>
                </a:solidFill>
                <a:latin typeface="Courier New"/>
                <a:cs typeface="Courier New"/>
              </a:rPr>
              <a:t>action</a:t>
            </a:r>
            <a:r>
              <a:rPr sz="1700" spc="-6" dirty="0">
                <a:latin typeface="Courier New"/>
                <a:cs typeface="Courier New"/>
              </a:rPr>
              <a:t>="/HelloWorld"</a:t>
            </a:r>
            <a:r>
              <a:rPr sz="1700" spc="-90" dirty="0">
                <a:latin typeface="Courier New"/>
                <a:cs typeface="Courier New"/>
              </a:rPr>
              <a:t> </a:t>
            </a:r>
            <a:r>
              <a:rPr sz="1700" spc="-6" dirty="0">
                <a:solidFill>
                  <a:srgbClr val="FF00FF"/>
                </a:solidFill>
                <a:latin typeface="Courier New"/>
                <a:cs typeface="Courier New"/>
              </a:rPr>
              <a:t>method</a:t>
            </a:r>
            <a:r>
              <a:rPr sz="1700" spc="-6" dirty="0">
                <a:latin typeface="Courier New"/>
                <a:cs typeface="Courier New"/>
              </a:rPr>
              <a:t>="get"&gt;</a:t>
            </a:r>
            <a:endParaRPr sz="1700" dirty="0">
              <a:latin typeface="Courier New"/>
              <a:cs typeface="Courier New"/>
            </a:endParaRPr>
          </a:p>
          <a:p>
            <a:pPr marL="451391">
              <a:spcBef>
                <a:spcPts val="580"/>
              </a:spcBef>
            </a:pPr>
            <a:r>
              <a:rPr sz="1700" spc="-6" dirty="0">
                <a:latin typeface="Courier New"/>
                <a:cs typeface="Courier New"/>
              </a:rPr>
              <a:t>&lt;</a:t>
            </a:r>
            <a:r>
              <a:rPr sz="1700" spc="-6" dirty="0">
                <a:solidFill>
                  <a:srgbClr val="0000FF"/>
                </a:solidFill>
                <a:latin typeface="Courier New"/>
                <a:cs typeface="Courier New"/>
              </a:rPr>
              <a:t>input </a:t>
            </a:r>
            <a:r>
              <a:rPr sz="1700" spc="-6" dirty="0">
                <a:solidFill>
                  <a:srgbClr val="FF00FF"/>
                </a:solidFill>
                <a:latin typeface="Courier New"/>
                <a:cs typeface="Courier New"/>
              </a:rPr>
              <a:t>name</a:t>
            </a:r>
            <a:r>
              <a:rPr sz="1700" spc="-6" dirty="0">
                <a:latin typeface="Courier New"/>
                <a:cs typeface="Courier New"/>
              </a:rPr>
              <a:t>="name" </a:t>
            </a:r>
            <a:r>
              <a:rPr sz="1700" spc="-6" dirty="0">
                <a:solidFill>
                  <a:srgbClr val="FF00FF"/>
                </a:solidFill>
                <a:latin typeface="Courier New"/>
                <a:cs typeface="Courier New"/>
              </a:rPr>
              <a:t>type</a:t>
            </a:r>
            <a:r>
              <a:rPr sz="1700" spc="-6" dirty="0">
                <a:latin typeface="Courier New"/>
                <a:cs typeface="Courier New"/>
              </a:rPr>
              <a:t>="text"&gt;</a:t>
            </a:r>
            <a:r>
              <a:rPr sz="1700" spc="-80" dirty="0">
                <a:latin typeface="Courier New"/>
                <a:cs typeface="Courier New"/>
              </a:rPr>
              <a:t> </a:t>
            </a:r>
            <a:r>
              <a:rPr sz="1700" spc="-6" dirty="0">
                <a:solidFill>
                  <a:srgbClr val="0000FF"/>
                </a:solidFill>
                <a:latin typeface="Courier New"/>
                <a:cs typeface="Courier New"/>
              </a:rPr>
              <a:t>&lt;br&gt;</a:t>
            </a:r>
            <a:endParaRPr sz="1700" dirty="0">
              <a:latin typeface="Courier New"/>
              <a:cs typeface="Courier New"/>
            </a:endParaRPr>
          </a:p>
          <a:p>
            <a:pPr marL="12696">
              <a:spcBef>
                <a:spcPts val="290"/>
              </a:spcBef>
            </a:pPr>
            <a:r>
              <a:rPr sz="1700" spc="-6" dirty="0">
                <a:latin typeface="Courier New"/>
                <a:cs typeface="Courier New"/>
              </a:rPr>
              <a:t>&lt;</a:t>
            </a:r>
            <a:r>
              <a:rPr sz="1700" spc="-6" dirty="0">
                <a:solidFill>
                  <a:srgbClr val="0000FF"/>
                </a:solidFill>
                <a:latin typeface="Courier New"/>
                <a:cs typeface="Courier New"/>
              </a:rPr>
              <a:t>input </a:t>
            </a:r>
            <a:r>
              <a:rPr sz="1700" spc="-6" dirty="0">
                <a:solidFill>
                  <a:srgbClr val="FF00FF"/>
                </a:solidFill>
                <a:latin typeface="Courier New"/>
                <a:cs typeface="Courier New"/>
              </a:rPr>
              <a:t>value</a:t>
            </a:r>
            <a:r>
              <a:rPr sz="1700" spc="-6" dirty="0">
                <a:latin typeface="Courier New"/>
                <a:cs typeface="Courier New"/>
              </a:rPr>
              <a:t>="Type in your name"</a:t>
            </a:r>
            <a:r>
              <a:rPr sz="1700" spc="-35" dirty="0">
                <a:latin typeface="Courier New"/>
                <a:cs typeface="Courier New"/>
              </a:rPr>
              <a:t> </a:t>
            </a:r>
            <a:r>
              <a:rPr sz="1700" spc="-6" dirty="0">
                <a:solidFill>
                  <a:srgbClr val="FF00FF"/>
                </a:solidFill>
                <a:latin typeface="Courier New"/>
                <a:cs typeface="Courier New"/>
              </a:rPr>
              <a:t>type</a:t>
            </a:r>
            <a:r>
              <a:rPr sz="1700" spc="-6" dirty="0">
                <a:latin typeface="Courier New"/>
                <a:cs typeface="Courier New"/>
              </a:rPr>
              <a:t>="submit"&gt;</a:t>
            </a:r>
            <a:endParaRPr sz="1700" dirty="0">
              <a:latin typeface="Courier New"/>
              <a:cs typeface="Courier New"/>
            </a:endParaRPr>
          </a:p>
          <a:p>
            <a:pPr marL="12696">
              <a:spcBef>
                <a:spcPts val="380"/>
              </a:spcBef>
            </a:pPr>
            <a:r>
              <a:rPr sz="1700" spc="-6" dirty="0">
                <a:solidFill>
                  <a:srgbClr val="0000FF"/>
                </a:solidFill>
                <a:latin typeface="Courier New"/>
                <a:cs typeface="Courier New"/>
              </a:rPr>
              <a:t>&lt;/form&gt;</a:t>
            </a:r>
            <a:endParaRPr sz="1700" dirty="0">
              <a:latin typeface="Courier New"/>
              <a:cs typeface="Courier New"/>
            </a:endParaRPr>
          </a:p>
          <a:p>
            <a:pPr marL="12696">
              <a:spcBef>
                <a:spcPts val="480"/>
              </a:spcBef>
            </a:pPr>
            <a:r>
              <a:rPr sz="1700" spc="-6" dirty="0">
                <a:solidFill>
                  <a:srgbClr val="0000FF"/>
                </a:solidFill>
                <a:latin typeface="Courier New"/>
                <a:cs typeface="Courier New"/>
              </a:rPr>
              <a:t>&lt;/body&gt;</a:t>
            </a:r>
            <a:endParaRPr sz="1700" dirty="0">
              <a:latin typeface="Courier New"/>
              <a:cs typeface="Courier New"/>
            </a:endParaRPr>
          </a:p>
          <a:p>
            <a:pPr marL="12696">
              <a:spcBef>
                <a:spcPts val="580"/>
              </a:spcBef>
            </a:pPr>
            <a:r>
              <a:rPr sz="1700" spc="-6" dirty="0">
                <a:solidFill>
                  <a:srgbClr val="0000FF"/>
                </a:solidFill>
                <a:latin typeface="Courier New"/>
                <a:cs typeface="Courier New"/>
              </a:rPr>
              <a:t>&lt;/html&gt;</a:t>
            </a:r>
            <a:endParaRPr sz="1700" dirty="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45229" y="2410460"/>
            <a:ext cx="4535170" cy="1470660"/>
          </a:xfrm>
          <a:custGeom>
            <a:avLst/>
            <a:gdLst/>
            <a:ahLst/>
            <a:cxnLst/>
            <a:rect l="l" t="t" r="r" b="b"/>
            <a:pathLst>
              <a:path w="4535170" h="1470660">
                <a:moveTo>
                  <a:pt x="4204970" y="0"/>
                </a:moveTo>
                <a:lnTo>
                  <a:pt x="2879090" y="0"/>
                </a:lnTo>
                <a:lnTo>
                  <a:pt x="2824326" y="3489"/>
                </a:lnTo>
                <a:lnTo>
                  <a:pt x="2770995" y="13428"/>
                </a:lnTo>
                <a:lnTo>
                  <a:pt x="2720434" y="29021"/>
                </a:lnTo>
                <a:lnTo>
                  <a:pt x="2673980" y="49475"/>
                </a:lnTo>
                <a:lnTo>
                  <a:pt x="2632973" y="73996"/>
                </a:lnTo>
                <a:lnTo>
                  <a:pt x="2598749" y="101788"/>
                </a:lnTo>
                <a:lnTo>
                  <a:pt x="2572647" y="132057"/>
                </a:lnTo>
                <a:lnTo>
                  <a:pt x="2550160" y="196850"/>
                </a:lnTo>
                <a:lnTo>
                  <a:pt x="2550160" y="694689"/>
                </a:lnTo>
                <a:lnTo>
                  <a:pt x="0" y="1470660"/>
                </a:lnTo>
                <a:lnTo>
                  <a:pt x="2550160" y="991869"/>
                </a:lnTo>
                <a:lnTo>
                  <a:pt x="4535170" y="991869"/>
                </a:lnTo>
                <a:lnTo>
                  <a:pt x="4535170" y="196850"/>
                </a:lnTo>
                <a:lnTo>
                  <a:pt x="4512522" y="132057"/>
                </a:lnTo>
                <a:lnTo>
                  <a:pt x="4486251" y="101788"/>
                </a:lnTo>
                <a:lnTo>
                  <a:pt x="4451827" y="73996"/>
                </a:lnTo>
                <a:lnTo>
                  <a:pt x="4410608" y="49475"/>
                </a:lnTo>
                <a:lnTo>
                  <a:pt x="4363955" y="29021"/>
                </a:lnTo>
                <a:lnTo>
                  <a:pt x="4313224" y="13428"/>
                </a:lnTo>
                <a:lnTo>
                  <a:pt x="4259776" y="3489"/>
                </a:lnTo>
                <a:lnTo>
                  <a:pt x="4204970" y="0"/>
                </a:lnTo>
                <a:close/>
              </a:path>
              <a:path w="4535170" h="1470660">
                <a:moveTo>
                  <a:pt x="4535170" y="991869"/>
                </a:moveTo>
                <a:lnTo>
                  <a:pt x="2550160" y="991869"/>
                </a:lnTo>
                <a:lnTo>
                  <a:pt x="2556004" y="1024754"/>
                </a:lnTo>
                <a:lnTo>
                  <a:pt x="2598749" y="1087261"/>
                </a:lnTo>
                <a:lnTo>
                  <a:pt x="2632973" y="1115253"/>
                </a:lnTo>
                <a:lnTo>
                  <a:pt x="2673980" y="1139984"/>
                </a:lnTo>
                <a:lnTo>
                  <a:pt x="2720434" y="1160638"/>
                </a:lnTo>
                <a:lnTo>
                  <a:pt x="2770995" y="1176401"/>
                </a:lnTo>
                <a:lnTo>
                  <a:pt x="2824326" y="1186456"/>
                </a:lnTo>
                <a:lnTo>
                  <a:pt x="2879090" y="1189989"/>
                </a:lnTo>
                <a:lnTo>
                  <a:pt x="4204970" y="1189989"/>
                </a:lnTo>
                <a:lnTo>
                  <a:pt x="4259776" y="1186456"/>
                </a:lnTo>
                <a:lnTo>
                  <a:pt x="4313224" y="1176401"/>
                </a:lnTo>
                <a:lnTo>
                  <a:pt x="4363955" y="1160638"/>
                </a:lnTo>
                <a:lnTo>
                  <a:pt x="4410608" y="1139984"/>
                </a:lnTo>
                <a:lnTo>
                  <a:pt x="4451827" y="1115253"/>
                </a:lnTo>
                <a:lnTo>
                  <a:pt x="4486251" y="1087261"/>
                </a:lnTo>
                <a:lnTo>
                  <a:pt x="4512522" y="1056822"/>
                </a:lnTo>
                <a:lnTo>
                  <a:pt x="4535170" y="991869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45229" y="2410460"/>
            <a:ext cx="4535170" cy="1470660"/>
          </a:xfrm>
          <a:custGeom>
            <a:avLst/>
            <a:gdLst/>
            <a:ahLst/>
            <a:cxnLst/>
            <a:rect l="l" t="t" r="r" b="b"/>
            <a:pathLst>
              <a:path w="4535170" h="1470660">
                <a:moveTo>
                  <a:pt x="2879090" y="0"/>
                </a:moveTo>
                <a:lnTo>
                  <a:pt x="2824326" y="3489"/>
                </a:lnTo>
                <a:lnTo>
                  <a:pt x="2770995" y="13428"/>
                </a:lnTo>
                <a:lnTo>
                  <a:pt x="2720434" y="29021"/>
                </a:lnTo>
                <a:lnTo>
                  <a:pt x="2673980" y="49475"/>
                </a:lnTo>
                <a:lnTo>
                  <a:pt x="2632973" y="73996"/>
                </a:lnTo>
                <a:lnTo>
                  <a:pt x="2598749" y="101788"/>
                </a:lnTo>
                <a:lnTo>
                  <a:pt x="2572647" y="132057"/>
                </a:lnTo>
                <a:lnTo>
                  <a:pt x="2550160" y="196850"/>
                </a:lnTo>
                <a:lnTo>
                  <a:pt x="2550160" y="345439"/>
                </a:lnTo>
                <a:lnTo>
                  <a:pt x="2550160" y="492760"/>
                </a:lnTo>
                <a:lnTo>
                  <a:pt x="2550160" y="694689"/>
                </a:lnTo>
                <a:lnTo>
                  <a:pt x="0" y="1470660"/>
                </a:lnTo>
                <a:lnTo>
                  <a:pt x="2550160" y="991869"/>
                </a:lnTo>
                <a:lnTo>
                  <a:pt x="2572647" y="1056822"/>
                </a:lnTo>
                <a:lnTo>
                  <a:pt x="2598749" y="1087261"/>
                </a:lnTo>
                <a:lnTo>
                  <a:pt x="2632973" y="1115253"/>
                </a:lnTo>
                <a:lnTo>
                  <a:pt x="2673980" y="1139984"/>
                </a:lnTo>
                <a:lnTo>
                  <a:pt x="2720434" y="1160638"/>
                </a:lnTo>
                <a:lnTo>
                  <a:pt x="2770995" y="1176401"/>
                </a:lnTo>
                <a:lnTo>
                  <a:pt x="2824326" y="1186456"/>
                </a:lnTo>
                <a:lnTo>
                  <a:pt x="2879090" y="1189989"/>
                </a:lnTo>
                <a:lnTo>
                  <a:pt x="3126740" y="1189989"/>
                </a:lnTo>
                <a:lnTo>
                  <a:pt x="3374390" y="1189989"/>
                </a:lnTo>
                <a:lnTo>
                  <a:pt x="3710940" y="1189989"/>
                </a:lnTo>
                <a:lnTo>
                  <a:pt x="3957320" y="1189989"/>
                </a:lnTo>
                <a:lnTo>
                  <a:pt x="4204970" y="1189989"/>
                </a:lnTo>
                <a:lnTo>
                  <a:pt x="4259776" y="1186456"/>
                </a:lnTo>
                <a:lnTo>
                  <a:pt x="4313224" y="1176401"/>
                </a:lnTo>
                <a:lnTo>
                  <a:pt x="4363955" y="1160638"/>
                </a:lnTo>
                <a:lnTo>
                  <a:pt x="4410608" y="1139984"/>
                </a:lnTo>
                <a:lnTo>
                  <a:pt x="4451827" y="1115253"/>
                </a:lnTo>
                <a:lnTo>
                  <a:pt x="4486251" y="1087261"/>
                </a:lnTo>
                <a:lnTo>
                  <a:pt x="4512522" y="1056822"/>
                </a:lnTo>
                <a:lnTo>
                  <a:pt x="4535170" y="991869"/>
                </a:lnTo>
                <a:lnTo>
                  <a:pt x="4535170" y="843279"/>
                </a:lnTo>
                <a:lnTo>
                  <a:pt x="4535170" y="694689"/>
                </a:lnTo>
                <a:lnTo>
                  <a:pt x="4535170" y="492760"/>
                </a:lnTo>
                <a:lnTo>
                  <a:pt x="4535170" y="345439"/>
                </a:lnTo>
                <a:lnTo>
                  <a:pt x="4535170" y="196850"/>
                </a:lnTo>
                <a:lnTo>
                  <a:pt x="4529281" y="164009"/>
                </a:lnTo>
                <a:lnTo>
                  <a:pt x="4486251" y="101788"/>
                </a:lnTo>
                <a:lnTo>
                  <a:pt x="4451827" y="73996"/>
                </a:lnTo>
                <a:lnTo>
                  <a:pt x="4410608" y="49475"/>
                </a:lnTo>
                <a:lnTo>
                  <a:pt x="4363955" y="29021"/>
                </a:lnTo>
                <a:lnTo>
                  <a:pt x="4313224" y="13428"/>
                </a:lnTo>
                <a:lnTo>
                  <a:pt x="4259776" y="3489"/>
                </a:lnTo>
                <a:lnTo>
                  <a:pt x="4204970" y="0"/>
                </a:lnTo>
                <a:lnTo>
                  <a:pt x="3957320" y="0"/>
                </a:lnTo>
                <a:lnTo>
                  <a:pt x="3710940" y="0"/>
                </a:lnTo>
                <a:lnTo>
                  <a:pt x="3374390" y="0"/>
                </a:lnTo>
                <a:lnTo>
                  <a:pt x="3126740" y="0"/>
                </a:lnTo>
                <a:lnTo>
                  <a:pt x="2879090" y="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487161" y="2728469"/>
            <a:ext cx="1599565" cy="8579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5078" indent="219664">
              <a:lnSpc>
                <a:spcPts val="2220"/>
              </a:lnSpc>
            </a:pPr>
            <a:r>
              <a:rPr sz="2000" spc="-10" dirty="0">
                <a:latin typeface="Arial"/>
                <a:cs typeface="Arial"/>
              </a:rPr>
              <a:t>URI of the  </a:t>
            </a:r>
            <a:r>
              <a:rPr sz="2000" spc="30" dirty="0">
                <a:latin typeface="Arial"/>
                <a:cs typeface="Arial"/>
              </a:rPr>
              <a:t>SCWS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spc="10" dirty="0" smtClean="0">
                <a:latin typeface="Arial"/>
                <a:cs typeface="Arial"/>
              </a:rPr>
              <a:t>servlet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3"/>
            <a:ext cx="9418319" cy="1019057"/>
          </a:xfrm>
          <a:prstGeom prst="rect">
            <a:avLst/>
          </a:prstGeom>
        </p:spPr>
        <p:txBody>
          <a:bodyPr vert="horz" wrap="square" lIns="0" tIns="270454" rIns="0" bIns="0" rtlCol="0">
            <a:spAutoFit/>
          </a:bodyPr>
          <a:lstStyle/>
          <a:p>
            <a:pPr marL="5572875"/>
            <a:r>
              <a:rPr spc="-6" dirty="0"/>
              <a:t>Running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162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735333" y="1784350"/>
            <a:ext cx="3234689" cy="2258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74390" y="2692400"/>
            <a:ext cx="3265170" cy="22682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48729" y="4165600"/>
            <a:ext cx="3276600" cy="23418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1"/>
            <a:ext cx="9418319" cy="1013931"/>
          </a:xfrm>
          <a:prstGeom prst="rect">
            <a:avLst/>
          </a:prstGeom>
        </p:spPr>
        <p:txBody>
          <a:bodyPr vert="horz" wrap="square" lIns="0" tIns="265375" rIns="0" bIns="0" rtlCol="0">
            <a:spAutoFit/>
          </a:bodyPr>
          <a:lstStyle/>
          <a:p>
            <a:pPr marL="5320197"/>
            <a:r>
              <a:rPr spc="-6" dirty="0"/>
              <a:t>Conclusion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idx="1"/>
          </p:nvPr>
        </p:nvSpPr>
        <p:spPr>
          <a:xfrm>
            <a:off x="492762" y="1741172"/>
            <a:ext cx="9098279" cy="3315295"/>
          </a:xfrm>
          <a:prstGeom prst="rect">
            <a:avLst/>
          </a:prstGeom>
        </p:spPr>
        <p:txBody>
          <a:bodyPr vert="horz" wrap="square" lIns="0" tIns="665595" rIns="0" bIns="0" rtlCol="0">
            <a:spAutoFit/>
          </a:bodyPr>
          <a:lstStyle/>
          <a:p>
            <a:pPr marL="874849" marR="5078">
              <a:lnSpc>
                <a:spcPts val="3110"/>
              </a:lnSpc>
            </a:pPr>
            <a:r>
              <a:rPr dirty="0"/>
              <a:t>A new </a:t>
            </a:r>
            <a:r>
              <a:rPr spc="-6" dirty="0"/>
              <a:t>approach </a:t>
            </a:r>
            <a:r>
              <a:rPr dirty="0"/>
              <a:t>to </a:t>
            </a:r>
            <a:r>
              <a:rPr spc="-6" dirty="0"/>
              <a:t>interface </a:t>
            </a:r>
            <a:r>
              <a:rPr dirty="0"/>
              <a:t>the </a:t>
            </a:r>
            <a:r>
              <a:rPr spc="-6" dirty="0"/>
              <a:t>applications </a:t>
            </a:r>
            <a:r>
              <a:rPr dirty="0"/>
              <a:t>in</a:t>
            </a:r>
            <a:r>
              <a:rPr spc="-165" dirty="0"/>
              <a:t> </a:t>
            </a:r>
            <a:r>
              <a:rPr spc="-6" dirty="0"/>
              <a:t>the  SIM </a:t>
            </a:r>
            <a:r>
              <a:rPr dirty="0"/>
              <a:t>card, </a:t>
            </a:r>
            <a:r>
              <a:rPr spc="-6" dirty="0"/>
              <a:t>using the</a:t>
            </a:r>
            <a:r>
              <a:rPr spc="-65" dirty="0"/>
              <a:t> </a:t>
            </a:r>
            <a:r>
              <a:rPr spc="-6" dirty="0"/>
              <a:t>handset</a:t>
            </a:r>
          </a:p>
          <a:p>
            <a:pPr marL="874849">
              <a:spcBef>
                <a:spcPts val="825"/>
              </a:spcBef>
            </a:pPr>
            <a:r>
              <a:rPr spc="-6" dirty="0"/>
              <a:t>The architecture of the </a:t>
            </a:r>
            <a:r>
              <a:rPr spc="-10" dirty="0"/>
              <a:t>SCWS</a:t>
            </a:r>
          </a:p>
          <a:p>
            <a:pPr marL="874849">
              <a:spcBef>
                <a:spcPts val="880"/>
              </a:spcBef>
            </a:pPr>
            <a:r>
              <a:rPr dirty="0"/>
              <a:t>A full </a:t>
            </a:r>
            <a:r>
              <a:rPr spc="-6" dirty="0"/>
              <a:t>application for </a:t>
            </a:r>
            <a:r>
              <a:rPr dirty="0"/>
              <a:t>a </a:t>
            </a:r>
            <a:r>
              <a:rPr spc="-6" dirty="0"/>
              <a:t>SIM card supporting</a:t>
            </a:r>
            <a:r>
              <a:rPr spc="-160" dirty="0"/>
              <a:t> </a:t>
            </a:r>
            <a:r>
              <a:rPr spc="-10" dirty="0"/>
              <a:t>SCWS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163</a:t>
            </a:fld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442" y="1873252"/>
            <a:ext cx="170815" cy="220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400" spc="295" dirty="0">
                <a:latin typeface="Calibri"/>
                <a:cs typeface="Calibri"/>
              </a:rPr>
              <a:t>●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8" y="1731010"/>
            <a:ext cx="5393691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3200" spc="-6" dirty="0">
                <a:latin typeface="Arial"/>
                <a:cs typeface="Arial"/>
              </a:rPr>
              <a:t>In </a:t>
            </a:r>
            <a:r>
              <a:rPr sz="3200" spc="-10" dirty="0">
                <a:latin typeface="Arial"/>
                <a:cs typeface="Arial"/>
              </a:rPr>
              <a:t>this </a:t>
            </a:r>
            <a:r>
              <a:rPr sz="3200" spc="-30" dirty="0">
                <a:latin typeface="Arial"/>
                <a:cs typeface="Arial"/>
              </a:rPr>
              <a:t>chapter, </a:t>
            </a:r>
            <a:r>
              <a:rPr sz="3200" spc="-6" dirty="0">
                <a:latin typeface="Arial"/>
                <a:cs typeface="Arial"/>
              </a:rPr>
              <a:t>we have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-6" dirty="0">
                <a:latin typeface="Arial"/>
                <a:cs typeface="Arial"/>
              </a:rPr>
              <a:t>seen: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1239" y="2491743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1239" y="3425192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47239" y="3801111"/>
            <a:ext cx="5980430" cy="890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708"/>
              </a:lnSpc>
            </a:pPr>
            <a:r>
              <a:rPr sz="3200" dirty="0">
                <a:latin typeface="Arial"/>
                <a:cs typeface="Arial"/>
              </a:rPr>
              <a:t>Java </a:t>
            </a:r>
            <a:r>
              <a:rPr sz="3200" spc="-6" dirty="0">
                <a:latin typeface="Arial"/>
                <a:cs typeface="Arial"/>
              </a:rPr>
              <a:t>Card </a:t>
            </a:r>
            <a:r>
              <a:rPr sz="3200" spc="-10" dirty="0">
                <a:latin typeface="Arial"/>
                <a:cs typeface="Arial"/>
              </a:rPr>
              <a:t>3.0 </a:t>
            </a:r>
            <a:r>
              <a:rPr sz="3200" spc="-6" dirty="0">
                <a:latin typeface="Arial"/>
                <a:cs typeface="Arial"/>
              </a:rPr>
              <a:t>Connected</a:t>
            </a:r>
            <a:r>
              <a:rPr sz="3200" spc="-60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Edition</a:t>
            </a:r>
            <a:endParaRPr sz="3200">
              <a:latin typeface="Arial"/>
              <a:cs typeface="Arial"/>
            </a:endParaRPr>
          </a:p>
          <a:p>
            <a:pPr algn="ctr">
              <a:lnSpc>
                <a:spcPts val="3229"/>
              </a:lnSpc>
            </a:pPr>
            <a:r>
              <a:rPr sz="2800" i="1" dirty="0">
                <a:latin typeface="Arial"/>
                <a:cs typeface="Arial"/>
              </a:rPr>
              <a:t>A </a:t>
            </a:r>
            <a:r>
              <a:rPr sz="2800" i="1" spc="-6" dirty="0">
                <a:latin typeface="Arial"/>
                <a:cs typeface="Arial"/>
              </a:rPr>
              <a:t>new </a:t>
            </a:r>
            <a:r>
              <a:rPr sz="2800" i="1" dirty="0">
                <a:latin typeface="Arial"/>
                <a:cs typeface="Arial"/>
              </a:rPr>
              <a:t>and rich </a:t>
            </a:r>
            <a:r>
              <a:rPr sz="2800" i="1" spc="-6" dirty="0">
                <a:latin typeface="Arial"/>
                <a:cs typeface="Arial"/>
              </a:rPr>
              <a:t>flavour of Java</a:t>
            </a:r>
            <a:r>
              <a:rPr sz="2800" i="1" spc="-165" dirty="0">
                <a:latin typeface="Arial"/>
                <a:cs typeface="Arial"/>
              </a:rPr>
              <a:t> </a:t>
            </a:r>
            <a:r>
              <a:rPr sz="2800" i="1" spc="-6" dirty="0">
                <a:latin typeface="Arial"/>
                <a:cs typeface="Arial"/>
              </a:rPr>
              <a:t>Card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164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1"/>
            <a:ext cx="9418319" cy="1013931"/>
          </a:xfrm>
          <a:prstGeom prst="rect">
            <a:avLst/>
          </a:prstGeom>
        </p:spPr>
        <p:txBody>
          <a:bodyPr vert="horz" wrap="square" lIns="0" tIns="265375" rIns="0" bIns="0" rtlCol="0">
            <a:spAutoFit/>
          </a:bodyPr>
          <a:lstStyle/>
          <a:p>
            <a:pPr marL="5242743"/>
            <a:r>
              <a:rPr spc="-6" dirty="0"/>
              <a:t>Introduction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idx="1"/>
          </p:nvPr>
        </p:nvSpPr>
        <p:spPr>
          <a:xfrm>
            <a:off x="492762" y="1741171"/>
            <a:ext cx="9098279" cy="3315156"/>
          </a:xfrm>
          <a:prstGeom prst="rect">
            <a:avLst/>
          </a:prstGeom>
        </p:spPr>
        <p:txBody>
          <a:bodyPr vert="horz" wrap="square" lIns="0" tIns="625980" rIns="0" bIns="0" rtlCol="0">
            <a:spAutoFit/>
          </a:bodyPr>
          <a:lstStyle/>
          <a:p>
            <a:pPr marL="874849"/>
            <a:r>
              <a:rPr spc="-6" dirty="0"/>
              <a:t>The main enhancements introduced by </a:t>
            </a:r>
            <a:r>
              <a:rPr dirty="0"/>
              <a:t>Java </a:t>
            </a:r>
            <a:r>
              <a:rPr spc="-6" dirty="0"/>
              <a:t>Card </a:t>
            </a:r>
            <a:r>
              <a:rPr dirty="0"/>
              <a:t>3</a:t>
            </a:r>
          </a:p>
          <a:p>
            <a:pPr marL="874849" marR="398696">
              <a:lnSpc>
                <a:spcPts val="3110"/>
              </a:lnSpc>
              <a:spcBef>
                <a:spcPts val="1200"/>
              </a:spcBef>
            </a:pPr>
            <a:r>
              <a:rPr spc="-6" dirty="0"/>
              <a:t>The restrictions of </a:t>
            </a:r>
            <a:r>
              <a:rPr dirty="0"/>
              <a:t>Java </a:t>
            </a:r>
            <a:r>
              <a:rPr spc="-6" dirty="0"/>
              <a:t>Card </a:t>
            </a:r>
            <a:r>
              <a:rPr dirty="0"/>
              <a:t>3 </a:t>
            </a:r>
            <a:r>
              <a:rPr spc="-6" dirty="0"/>
              <a:t>compared </a:t>
            </a:r>
            <a:r>
              <a:rPr dirty="0"/>
              <a:t>to Java  </a:t>
            </a:r>
            <a:r>
              <a:rPr spc="-6" dirty="0"/>
              <a:t>SE</a:t>
            </a:r>
          </a:p>
          <a:p>
            <a:pPr marL="874849">
              <a:spcBef>
                <a:spcPts val="815"/>
              </a:spcBef>
            </a:pPr>
            <a:r>
              <a:rPr dirty="0"/>
              <a:t>A full </a:t>
            </a:r>
            <a:r>
              <a:rPr spc="-6" dirty="0"/>
              <a:t>example of </a:t>
            </a:r>
            <a:r>
              <a:rPr dirty="0"/>
              <a:t>a</a:t>
            </a:r>
            <a:r>
              <a:rPr spc="-229" dirty="0"/>
              <a:t> </a:t>
            </a:r>
            <a:r>
              <a:rPr dirty="0"/>
              <a:t>servlet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165</a:t>
            </a:fld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442" y="1873252"/>
            <a:ext cx="170815" cy="220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400" spc="295" dirty="0">
                <a:latin typeface="Calibri"/>
                <a:cs typeface="Calibri"/>
              </a:rPr>
              <a:t>●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91" y="1731010"/>
            <a:ext cx="4321175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3200" spc="-6" dirty="0">
                <a:latin typeface="Arial"/>
                <a:cs typeface="Arial"/>
              </a:rPr>
              <a:t>In </a:t>
            </a:r>
            <a:r>
              <a:rPr sz="3200" spc="-10" dirty="0">
                <a:latin typeface="Arial"/>
                <a:cs typeface="Arial"/>
              </a:rPr>
              <a:t>this </a:t>
            </a:r>
            <a:r>
              <a:rPr sz="3200" spc="-30" dirty="0">
                <a:latin typeface="Arial"/>
                <a:cs typeface="Arial"/>
              </a:rPr>
              <a:t>chapter, </a:t>
            </a:r>
            <a:r>
              <a:rPr sz="3200" spc="-6" dirty="0">
                <a:latin typeface="Arial"/>
                <a:cs typeface="Arial"/>
              </a:rPr>
              <a:t>we'll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-6" dirty="0">
                <a:latin typeface="Arial"/>
                <a:cs typeface="Arial"/>
              </a:rPr>
              <a:t>see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1239" y="2491743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1239" y="3030221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1239" y="3963671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3"/>
            <a:ext cx="9418319" cy="1012649"/>
          </a:xfrm>
          <a:prstGeom prst="rect">
            <a:avLst/>
          </a:prstGeom>
        </p:spPr>
        <p:txBody>
          <a:bodyPr vert="horz" wrap="square" lIns="0" tIns="264106" rIns="0" bIns="0" rtlCol="0">
            <a:spAutoFit/>
          </a:bodyPr>
          <a:lstStyle/>
          <a:p>
            <a:pPr marL="5600808"/>
            <a:r>
              <a:rPr spc="-6" dirty="0"/>
              <a:t>Fea</a:t>
            </a:r>
            <a:r>
              <a:rPr spc="6" dirty="0"/>
              <a:t>t</a:t>
            </a:r>
            <a:r>
              <a:rPr spc="-6" dirty="0"/>
              <a:t>ures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166</a:t>
            </a:fld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442" y="1873252"/>
            <a:ext cx="170815" cy="220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400" spc="295" dirty="0">
                <a:latin typeface="Calibri"/>
                <a:cs typeface="Calibri"/>
              </a:rPr>
              <a:t>●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91" y="1731010"/>
            <a:ext cx="5687695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3200" dirty="0">
                <a:latin typeface="Arial"/>
                <a:cs typeface="Arial"/>
              </a:rPr>
              <a:t>Java </a:t>
            </a:r>
            <a:r>
              <a:rPr sz="3200" spc="-6" dirty="0">
                <a:latin typeface="Arial"/>
                <a:cs typeface="Arial"/>
              </a:rPr>
              <a:t>Card 3.0 has two</a:t>
            </a:r>
            <a:r>
              <a:rPr sz="3200" spc="-105" dirty="0">
                <a:latin typeface="Arial"/>
                <a:cs typeface="Arial"/>
              </a:rPr>
              <a:t> </a:t>
            </a:r>
            <a:r>
              <a:rPr sz="3200" spc="-6" dirty="0">
                <a:latin typeface="Arial"/>
                <a:cs typeface="Arial"/>
              </a:rPr>
              <a:t>editions: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1239" y="2491743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55092" y="2367279"/>
            <a:ext cx="3068954" cy="436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2800" spc="-6" dirty="0">
                <a:latin typeface="Arial"/>
                <a:cs typeface="Arial"/>
              </a:rPr>
              <a:t>The Classic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6" dirty="0">
                <a:latin typeface="Arial"/>
                <a:cs typeface="Arial"/>
              </a:rPr>
              <a:t>Edition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99869" y="2954021"/>
            <a:ext cx="153035" cy="728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pc="100" dirty="0">
                <a:latin typeface="Calibri"/>
                <a:cs typeface="Calibri"/>
              </a:rPr>
              <a:t>–</a:t>
            </a:r>
            <a:endParaRPr>
              <a:latin typeface="Calibri"/>
              <a:cs typeface="Calibri"/>
            </a:endParaRPr>
          </a:p>
          <a:p>
            <a:pPr marL="12696">
              <a:spcBef>
                <a:spcPts val="1360"/>
              </a:spcBef>
            </a:pPr>
            <a:r>
              <a:rPr spc="100" dirty="0">
                <a:latin typeface="Calibri"/>
                <a:cs typeface="Calibri"/>
              </a:rPr>
              <a:t>–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86889" y="2830912"/>
            <a:ext cx="4523105" cy="8889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5078">
              <a:lnSpc>
                <a:spcPct val="122200"/>
              </a:lnSpc>
            </a:pPr>
            <a:r>
              <a:rPr sz="2400" spc="-6" dirty="0">
                <a:latin typeface="Arial"/>
                <a:cs typeface="Arial"/>
              </a:rPr>
              <a:t>Compatible with Java Card </a:t>
            </a:r>
            <a:r>
              <a:rPr sz="2400" dirty="0">
                <a:latin typeface="Arial"/>
                <a:cs typeface="Arial"/>
              </a:rPr>
              <a:t>2  </a:t>
            </a:r>
            <a:r>
              <a:rPr sz="2400" spc="-6" dirty="0">
                <a:latin typeface="Arial"/>
                <a:cs typeface="Arial"/>
              </a:rPr>
              <a:t>Applications are </a:t>
            </a:r>
            <a:r>
              <a:rPr sz="2400" spc="-10" dirty="0">
                <a:latin typeface="Arial"/>
                <a:cs typeface="Arial"/>
              </a:rPr>
              <a:t>built </a:t>
            </a:r>
            <a:r>
              <a:rPr sz="2400" spc="-6" dirty="0">
                <a:latin typeface="Arial"/>
                <a:cs typeface="Arial"/>
              </a:rPr>
              <a:t>with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applets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1239" y="3925573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55089" y="3802381"/>
            <a:ext cx="3642360" cy="436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2800" spc="-6" dirty="0">
                <a:latin typeface="Arial"/>
                <a:cs typeface="Arial"/>
              </a:rPr>
              <a:t>The Connected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6" dirty="0">
                <a:latin typeface="Arial"/>
                <a:cs typeface="Arial"/>
              </a:rPr>
              <a:t>Edition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99869" y="4387852"/>
            <a:ext cx="153035" cy="729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pc="100" dirty="0">
                <a:latin typeface="Calibri"/>
                <a:cs typeface="Calibri"/>
              </a:rPr>
              <a:t>–</a:t>
            </a:r>
            <a:endParaRPr>
              <a:latin typeface="Calibri"/>
              <a:cs typeface="Calibri"/>
            </a:endParaRPr>
          </a:p>
          <a:p>
            <a:pPr marL="12696">
              <a:spcBef>
                <a:spcPts val="1370"/>
              </a:spcBef>
            </a:pPr>
            <a:r>
              <a:rPr spc="100" dirty="0">
                <a:latin typeface="Calibri"/>
                <a:cs typeface="Calibri"/>
              </a:rPr>
              <a:t>–</a:t>
            </a:r>
            <a:endParaRPr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86891" y="4263278"/>
            <a:ext cx="4121150" cy="891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5078">
              <a:lnSpc>
                <a:spcPct val="122600"/>
              </a:lnSpc>
            </a:pPr>
            <a:r>
              <a:rPr sz="2400" spc="-6" dirty="0">
                <a:latin typeface="Arial"/>
                <a:cs typeface="Arial"/>
              </a:rPr>
              <a:t>With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6" dirty="0">
                <a:latin typeface="Arial"/>
                <a:cs typeface="Arial"/>
              </a:rPr>
              <a:t>WEB server</a:t>
            </a:r>
            <a:r>
              <a:rPr sz="2400" spc="-69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embedded  </a:t>
            </a:r>
            <a:r>
              <a:rPr sz="2400" spc="-69" dirty="0">
                <a:latin typeface="Arial"/>
                <a:cs typeface="Arial"/>
              </a:rPr>
              <a:t>HTTP, </a:t>
            </a:r>
            <a:r>
              <a:rPr sz="2400" spc="-6" dirty="0">
                <a:latin typeface="Arial"/>
                <a:cs typeface="Arial"/>
              </a:rPr>
              <a:t>TCP/IP over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USB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3"/>
            <a:ext cx="9418319" cy="1012649"/>
          </a:xfrm>
          <a:prstGeom prst="rect">
            <a:avLst/>
          </a:prstGeom>
        </p:spPr>
        <p:txBody>
          <a:bodyPr vert="horz" wrap="square" lIns="0" tIns="264106" rIns="0" bIns="0" rtlCol="0">
            <a:spAutoFit/>
          </a:bodyPr>
          <a:lstStyle/>
          <a:p>
            <a:pPr marL="5600808"/>
            <a:r>
              <a:rPr spc="-6" dirty="0"/>
              <a:t>Fea</a:t>
            </a:r>
            <a:r>
              <a:rPr spc="6" dirty="0"/>
              <a:t>t</a:t>
            </a:r>
            <a:r>
              <a:rPr spc="-6" dirty="0"/>
              <a:t>ures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492762" y="1741170"/>
            <a:ext cx="9098279" cy="20275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3138" marR="5078">
              <a:lnSpc>
                <a:spcPts val="3589"/>
              </a:lnSpc>
            </a:pPr>
            <a:r>
              <a:rPr sz="3200" dirty="0"/>
              <a:t>Java </a:t>
            </a:r>
            <a:r>
              <a:rPr sz="3200" spc="-6" dirty="0"/>
              <a:t>Card 3.0 classic </a:t>
            </a:r>
            <a:r>
              <a:rPr sz="3200" spc="-10" dirty="0"/>
              <a:t>edition remains applet  oriented</a:t>
            </a:r>
            <a:endParaRPr sz="3200"/>
          </a:p>
          <a:p>
            <a:pPr marL="443138" marR="410759">
              <a:lnSpc>
                <a:spcPts val="3589"/>
              </a:lnSpc>
              <a:spcBef>
                <a:spcPts val="1420"/>
              </a:spcBef>
            </a:pPr>
            <a:r>
              <a:rPr sz="3200" dirty="0"/>
              <a:t>Java </a:t>
            </a:r>
            <a:r>
              <a:rPr sz="3200" spc="-6" dirty="0"/>
              <a:t>Card 3.0 connected </a:t>
            </a:r>
            <a:r>
              <a:rPr sz="3200" spc="-10" dirty="0"/>
              <a:t>edition </a:t>
            </a:r>
            <a:r>
              <a:rPr sz="3200" spc="-6" dirty="0"/>
              <a:t>is servlet  </a:t>
            </a:r>
            <a:r>
              <a:rPr sz="3200" spc="-10" dirty="0"/>
              <a:t>oriented</a:t>
            </a:r>
            <a:endParaRPr sz="320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167</a:t>
            </a:fld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442" y="1873252"/>
            <a:ext cx="170815" cy="220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400" spc="295" dirty="0">
                <a:latin typeface="Calibri"/>
                <a:cs typeface="Calibri"/>
              </a:rPr>
              <a:t>●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442" y="2965452"/>
            <a:ext cx="170815" cy="220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400" spc="295" dirty="0">
                <a:latin typeface="Calibri"/>
                <a:cs typeface="Calibri"/>
              </a:rPr>
              <a:t>●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1239" y="4038603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55089" y="3955035"/>
            <a:ext cx="7634606" cy="801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5078">
              <a:lnSpc>
                <a:spcPts val="3110"/>
              </a:lnSpc>
            </a:pPr>
            <a:r>
              <a:rPr sz="2800" spc="-6" dirty="0">
                <a:latin typeface="Arial"/>
                <a:cs typeface="Arial"/>
              </a:rPr>
              <a:t>Specifications of </a:t>
            </a:r>
            <a:r>
              <a:rPr sz="2800" dirty="0">
                <a:latin typeface="Arial"/>
                <a:cs typeface="Arial"/>
              </a:rPr>
              <a:t>the </a:t>
            </a:r>
            <a:r>
              <a:rPr sz="2800" spc="-6" dirty="0">
                <a:latin typeface="Arial"/>
                <a:cs typeface="Arial"/>
              </a:rPr>
              <a:t>supported servlets are  extracted from the Servlet </a:t>
            </a:r>
            <a:r>
              <a:rPr sz="2800" spc="-10" dirty="0">
                <a:latin typeface="Arial"/>
                <a:cs typeface="Arial"/>
              </a:rPr>
              <a:t>API </a:t>
            </a:r>
            <a:r>
              <a:rPr sz="2800" spc="-6" dirty="0">
                <a:latin typeface="Arial"/>
                <a:cs typeface="Arial"/>
              </a:rPr>
              <a:t>Specifications</a:t>
            </a:r>
            <a:r>
              <a:rPr sz="2800" spc="-105" dirty="0">
                <a:latin typeface="Arial"/>
                <a:cs typeface="Arial"/>
              </a:rPr>
              <a:t> </a:t>
            </a:r>
            <a:r>
              <a:rPr sz="2800" spc="-6" dirty="0">
                <a:latin typeface="Arial"/>
                <a:cs typeface="Arial"/>
              </a:rPr>
              <a:t>2.4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99869" y="4895851"/>
            <a:ext cx="15303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pc="100" dirty="0">
                <a:latin typeface="Calibri"/>
                <a:cs typeface="Calibri"/>
              </a:rPr>
              <a:t>–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86891" y="4886453"/>
            <a:ext cx="6927850" cy="6919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5078">
              <a:lnSpc>
                <a:spcPts val="2680"/>
              </a:lnSpc>
            </a:pPr>
            <a:r>
              <a:rPr sz="2400" spc="-6" dirty="0">
                <a:latin typeface="Arial"/>
                <a:cs typeface="Arial"/>
              </a:rPr>
              <a:t>Everything which deals with floating point numbers,  J2EE, etc. are </a:t>
            </a:r>
            <a:r>
              <a:rPr sz="2400" spc="-10" dirty="0">
                <a:latin typeface="Arial"/>
                <a:cs typeface="Arial"/>
              </a:rPr>
              <a:t>not </a:t>
            </a:r>
            <a:r>
              <a:rPr sz="2400" spc="-6" dirty="0">
                <a:latin typeface="Arial"/>
                <a:cs typeface="Arial"/>
              </a:rPr>
              <a:t>taken 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account.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3"/>
            <a:ext cx="9418319" cy="1012649"/>
          </a:xfrm>
          <a:prstGeom prst="rect">
            <a:avLst/>
          </a:prstGeom>
        </p:spPr>
        <p:txBody>
          <a:bodyPr vert="horz" wrap="square" lIns="0" tIns="264106" rIns="0" bIns="0" rtlCol="0">
            <a:spAutoFit/>
          </a:bodyPr>
          <a:lstStyle/>
          <a:p>
            <a:pPr marL="5600808"/>
            <a:r>
              <a:rPr spc="-6" dirty="0"/>
              <a:t>Fea</a:t>
            </a:r>
            <a:r>
              <a:rPr spc="6" dirty="0"/>
              <a:t>t</a:t>
            </a:r>
            <a:r>
              <a:rPr spc="-6" dirty="0"/>
              <a:t>ures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168</a:t>
            </a:fld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442" y="1873252"/>
            <a:ext cx="170815" cy="220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400" spc="295" dirty="0">
                <a:latin typeface="Calibri"/>
                <a:cs typeface="Calibri"/>
              </a:rPr>
              <a:t>●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1772665"/>
            <a:ext cx="8166100" cy="9254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5078">
              <a:lnSpc>
                <a:spcPts val="3589"/>
              </a:lnSpc>
            </a:pPr>
            <a:r>
              <a:rPr sz="3200" spc="-6" dirty="0">
                <a:latin typeface="Arial"/>
                <a:cs typeface="Arial"/>
              </a:rPr>
              <a:t>But, like </a:t>
            </a:r>
            <a:r>
              <a:rPr sz="3200" spc="-10" dirty="0">
                <a:latin typeface="Arial"/>
                <a:cs typeface="Arial"/>
              </a:rPr>
              <a:t>traditionnal </a:t>
            </a:r>
            <a:r>
              <a:rPr sz="3200" spc="-6" dirty="0">
                <a:latin typeface="Arial"/>
                <a:cs typeface="Arial"/>
              </a:rPr>
              <a:t>servlets, the </a:t>
            </a:r>
            <a:r>
              <a:rPr sz="3200" dirty="0">
                <a:latin typeface="Arial"/>
                <a:cs typeface="Arial"/>
              </a:rPr>
              <a:t>Java </a:t>
            </a:r>
            <a:r>
              <a:rPr sz="3200" spc="-6" dirty="0">
                <a:latin typeface="Arial"/>
                <a:cs typeface="Arial"/>
              </a:rPr>
              <a:t>Card </a:t>
            </a:r>
            <a:r>
              <a:rPr sz="3200" dirty="0">
                <a:latin typeface="Arial"/>
                <a:cs typeface="Arial"/>
              </a:rPr>
              <a:t>3  </a:t>
            </a:r>
            <a:r>
              <a:rPr sz="3200" spc="-6" dirty="0">
                <a:latin typeface="Arial"/>
                <a:cs typeface="Arial"/>
              </a:rPr>
              <a:t>servlets support the</a:t>
            </a:r>
            <a:r>
              <a:rPr sz="3200" spc="-75" dirty="0">
                <a:latin typeface="Arial"/>
                <a:cs typeface="Arial"/>
              </a:rPr>
              <a:t> </a:t>
            </a:r>
            <a:r>
              <a:rPr sz="3200" spc="-6" dirty="0">
                <a:latin typeface="Arial"/>
                <a:cs typeface="Arial"/>
              </a:rPr>
              <a:t>methods: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1239" y="2946402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1239" y="3486152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1239" y="4024630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1239" y="4563112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1239" y="5102862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31239" y="5641341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31239" y="6181092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55089" y="2710982"/>
            <a:ext cx="1645920" cy="37814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5078">
              <a:lnSpc>
                <a:spcPct val="126299"/>
              </a:lnSpc>
            </a:pPr>
            <a:r>
              <a:rPr sz="2800" spc="-10" dirty="0">
                <a:latin typeface="Arial"/>
                <a:cs typeface="Arial"/>
              </a:rPr>
              <a:t>doGet  doPost  </a:t>
            </a:r>
            <a:r>
              <a:rPr sz="2800" spc="-6" dirty="0">
                <a:latin typeface="Arial"/>
                <a:cs typeface="Arial"/>
              </a:rPr>
              <a:t>doHead  </a:t>
            </a:r>
            <a:r>
              <a:rPr sz="2800" spc="-10" dirty="0">
                <a:latin typeface="Arial"/>
                <a:cs typeface="Arial"/>
              </a:rPr>
              <a:t>doPut  </a:t>
            </a:r>
            <a:r>
              <a:rPr sz="2800" spc="-6" dirty="0">
                <a:latin typeface="Arial"/>
                <a:cs typeface="Arial"/>
              </a:rPr>
              <a:t>doDelete  do</a:t>
            </a:r>
            <a:r>
              <a:rPr sz="2800" spc="-10" dirty="0">
                <a:latin typeface="Arial"/>
                <a:cs typeface="Arial"/>
              </a:rPr>
              <a:t>O</a:t>
            </a:r>
            <a:r>
              <a:rPr sz="2800" spc="-6" dirty="0">
                <a:latin typeface="Arial"/>
                <a:cs typeface="Arial"/>
              </a:rPr>
              <a:t>p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6" dirty="0">
                <a:latin typeface="Arial"/>
                <a:cs typeface="Arial"/>
              </a:rPr>
              <a:t>i</a:t>
            </a:r>
            <a:r>
              <a:rPr sz="2800" spc="-6" dirty="0">
                <a:latin typeface="Arial"/>
                <a:cs typeface="Arial"/>
              </a:rPr>
              <a:t>ons  </a:t>
            </a:r>
            <a:r>
              <a:rPr sz="2800" spc="-20" dirty="0">
                <a:latin typeface="Arial"/>
                <a:cs typeface="Arial"/>
              </a:rPr>
              <a:t>doTrace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3"/>
            <a:ext cx="9418319" cy="1012649"/>
          </a:xfrm>
          <a:prstGeom prst="rect">
            <a:avLst/>
          </a:prstGeom>
        </p:spPr>
        <p:txBody>
          <a:bodyPr vert="horz" wrap="square" lIns="0" tIns="264106" rIns="0" bIns="0" rtlCol="0">
            <a:spAutoFit/>
          </a:bodyPr>
          <a:lstStyle/>
          <a:p>
            <a:pPr marL="5600808"/>
            <a:r>
              <a:rPr spc="-6" dirty="0"/>
              <a:t>Fea</a:t>
            </a:r>
            <a:r>
              <a:rPr spc="6" dirty="0"/>
              <a:t>t</a:t>
            </a:r>
            <a:r>
              <a:rPr spc="-6" dirty="0"/>
              <a:t>ures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169</a:t>
            </a:fld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442" y="1873252"/>
            <a:ext cx="170815" cy="220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400" spc="295" dirty="0">
                <a:latin typeface="Calibri"/>
                <a:cs typeface="Calibri"/>
              </a:rPr>
              <a:t>●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90" y="1731010"/>
            <a:ext cx="6451600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3200" spc="-6" dirty="0">
                <a:latin typeface="Arial"/>
                <a:cs typeface="Arial"/>
              </a:rPr>
              <a:t>Better support of the </a:t>
            </a:r>
            <a:r>
              <a:rPr sz="3200" dirty="0">
                <a:latin typeface="Arial"/>
                <a:cs typeface="Arial"/>
              </a:rPr>
              <a:t>Java</a:t>
            </a:r>
            <a:r>
              <a:rPr sz="3200" spc="-80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language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1240" y="2487928"/>
            <a:ext cx="143510" cy="16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100" spc="235" dirty="0">
                <a:latin typeface="Calibri"/>
                <a:cs typeface="Calibri"/>
              </a:rPr>
              <a:t>●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1240" y="2999740"/>
            <a:ext cx="143510" cy="16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100" spc="235" dirty="0">
                <a:latin typeface="Calibri"/>
                <a:cs typeface="Calibri"/>
              </a:rPr>
              <a:t>●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1240" y="3512819"/>
            <a:ext cx="143510" cy="16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100" spc="235" dirty="0">
                <a:latin typeface="Calibri"/>
                <a:cs typeface="Calibri"/>
              </a:rPr>
              <a:t>●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1240" y="4395470"/>
            <a:ext cx="143510" cy="16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100" spc="235" dirty="0">
                <a:latin typeface="Calibri"/>
                <a:cs typeface="Calibri"/>
              </a:rPr>
              <a:t>●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1240" y="5276850"/>
            <a:ext cx="143510" cy="16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100" spc="235" dirty="0">
                <a:latin typeface="Calibri"/>
                <a:cs typeface="Calibri"/>
              </a:rPr>
              <a:t>●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31240" y="6527800"/>
            <a:ext cx="143510" cy="16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100" spc="235" dirty="0">
                <a:latin typeface="Calibri"/>
                <a:cs typeface="Calibri"/>
              </a:rPr>
              <a:t>●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55089" y="2255470"/>
            <a:ext cx="8145145" cy="4640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2627085">
              <a:lnSpc>
                <a:spcPct val="129500"/>
              </a:lnSpc>
            </a:pPr>
            <a:r>
              <a:rPr sz="2600" spc="-6" dirty="0">
                <a:latin typeface="Arial"/>
                <a:cs typeface="Arial"/>
              </a:rPr>
              <a:t>All </a:t>
            </a:r>
            <a:r>
              <a:rPr sz="2600" dirty="0">
                <a:latin typeface="Arial"/>
                <a:cs typeface="Arial"/>
              </a:rPr>
              <a:t>data types except </a:t>
            </a:r>
            <a:r>
              <a:rPr sz="2600" spc="-6" dirty="0">
                <a:latin typeface="Arial"/>
                <a:cs typeface="Arial"/>
              </a:rPr>
              <a:t>float </a:t>
            </a:r>
            <a:r>
              <a:rPr sz="2600" dirty="0">
                <a:latin typeface="Arial"/>
                <a:cs typeface="Arial"/>
              </a:rPr>
              <a:t>and double  </a:t>
            </a:r>
            <a:r>
              <a:rPr sz="2600" spc="-6" dirty="0">
                <a:latin typeface="Arial"/>
                <a:cs typeface="Arial"/>
              </a:rPr>
              <a:t>Multiple</a:t>
            </a:r>
            <a:r>
              <a:rPr sz="2600" spc="-45" dirty="0">
                <a:latin typeface="Arial"/>
                <a:cs typeface="Arial"/>
              </a:rPr>
              <a:t> </a:t>
            </a:r>
            <a:r>
              <a:rPr sz="2600" spc="-6" dirty="0">
                <a:latin typeface="Arial"/>
                <a:cs typeface="Arial"/>
              </a:rPr>
              <a:t>threads</a:t>
            </a:r>
            <a:endParaRPr sz="2600">
              <a:latin typeface="Arial"/>
              <a:cs typeface="Arial"/>
            </a:endParaRPr>
          </a:p>
          <a:p>
            <a:pPr marL="12696" marR="38093">
              <a:lnSpc>
                <a:spcPts val="2900"/>
              </a:lnSpc>
              <a:spcBef>
                <a:spcPts val="1200"/>
              </a:spcBef>
            </a:pPr>
            <a:r>
              <a:rPr sz="2600" dirty="0">
                <a:latin typeface="Arial"/>
                <a:cs typeface="Arial"/>
              </a:rPr>
              <a:t>Extensive API support (java.lang, </a:t>
            </a:r>
            <a:r>
              <a:rPr sz="2600" spc="-6" dirty="0">
                <a:latin typeface="Arial"/>
                <a:cs typeface="Arial"/>
              </a:rPr>
              <a:t>java.util, </a:t>
            </a:r>
            <a:r>
              <a:rPr sz="2600" spc="-69" dirty="0">
                <a:latin typeface="Arial"/>
                <a:cs typeface="Arial"/>
              </a:rPr>
              <a:t>GCF, </a:t>
            </a:r>
            <a:r>
              <a:rPr sz="2600" dirty="0">
                <a:latin typeface="Arial"/>
                <a:cs typeface="Arial"/>
              </a:rPr>
              <a:t>and</a:t>
            </a:r>
            <a:r>
              <a:rPr sz="2600" spc="-15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so  on)</a:t>
            </a:r>
            <a:endParaRPr sz="2600">
              <a:latin typeface="Arial"/>
              <a:cs typeface="Arial"/>
            </a:endParaRPr>
          </a:p>
          <a:p>
            <a:pPr marL="12696" marR="5078">
              <a:lnSpc>
                <a:spcPts val="2910"/>
              </a:lnSpc>
              <a:spcBef>
                <a:spcPts val="1130"/>
              </a:spcBef>
            </a:pPr>
            <a:r>
              <a:rPr sz="2600" dirty="0">
                <a:latin typeface="Arial"/>
                <a:cs typeface="Arial"/>
              </a:rPr>
              <a:t>Direct handling of class </a:t>
            </a:r>
            <a:r>
              <a:rPr sz="2600" spc="-6" dirty="0">
                <a:latin typeface="Arial"/>
                <a:cs typeface="Arial"/>
              </a:rPr>
              <a:t>files, with all loading </a:t>
            </a:r>
            <a:r>
              <a:rPr sz="2600" dirty="0">
                <a:latin typeface="Arial"/>
                <a:cs typeface="Arial"/>
              </a:rPr>
              <a:t>and </a:t>
            </a:r>
            <a:r>
              <a:rPr sz="2600" spc="-6" dirty="0">
                <a:latin typeface="Arial"/>
                <a:cs typeface="Arial"/>
              </a:rPr>
              <a:t>linking  </a:t>
            </a:r>
            <a:r>
              <a:rPr sz="2600" dirty="0">
                <a:latin typeface="Arial"/>
                <a:cs typeface="Arial"/>
              </a:rPr>
              <a:t>on</a:t>
            </a:r>
            <a:r>
              <a:rPr sz="2600" spc="-9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card</a:t>
            </a:r>
            <a:endParaRPr sz="2600">
              <a:latin typeface="Arial"/>
              <a:cs typeface="Arial"/>
            </a:endParaRPr>
          </a:p>
          <a:p>
            <a:pPr marL="12696" marR="308546">
              <a:lnSpc>
                <a:spcPct val="93100"/>
              </a:lnSpc>
              <a:spcBef>
                <a:spcPts val="1070"/>
              </a:spcBef>
            </a:pPr>
            <a:r>
              <a:rPr sz="2600" spc="-6" dirty="0">
                <a:latin typeface="Arial"/>
                <a:cs typeface="Arial"/>
              </a:rPr>
              <a:t>All </a:t>
            </a:r>
            <a:r>
              <a:rPr sz="2600" dirty="0">
                <a:latin typeface="Arial"/>
                <a:cs typeface="Arial"/>
              </a:rPr>
              <a:t>new Java language syntax constructs, </a:t>
            </a:r>
            <a:r>
              <a:rPr sz="2600" spc="-6" dirty="0">
                <a:latin typeface="Arial"/>
                <a:cs typeface="Arial"/>
              </a:rPr>
              <a:t>like </a:t>
            </a:r>
            <a:r>
              <a:rPr sz="2600" dirty="0">
                <a:latin typeface="Arial"/>
                <a:cs typeface="Arial"/>
              </a:rPr>
              <a:t>enums,  generics, enhanced </a:t>
            </a:r>
            <a:r>
              <a:rPr sz="2600" spc="-6" dirty="0">
                <a:latin typeface="Arial"/>
                <a:cs typeface="Arial"/>
              </a:rPr>
              <a:t>for </a:t>
            </a:r>
            <a:r>
              <a:rPr sz="2600" dirty="0">
                <a:latin typeface="Arial"/>
                <a:cs typeface="Arial"/>
              </a:rPr>
              <a:t>loops, auto boxing/unboxing,  and so</a:t>
            </a:r>
            <a:r>
              <a:rPr sz="2600" spc="-8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on</a:t>
            </a:r>
            <a:endParaRPr sz="2600">
              <a:latin typeface="Arial"/>
              <a:cs typeface="Arial"/>
            </a:endParaRPr>
          </a:p>
          <a:p>
            <a:pPr marL="12696">
              <a:spcBef>
                <a:spcPts val="919"/>
              </a:spcBef>
            </a:pPr>
            <a:r>
              <a:rPr sz="2600" spc="-6" dirty="0">
                <a:latin typeface="Arial"/>
                <a:cs typeface="Arial"/>
              </a:rPr>
              <a:t>Automatic </a:t>
            </a:r>
            <a:r>
              <a:rPr sz="2600" dirty="0">
                <a:latin typeface="Arial"/>
                <a:cs typeface="Arial"/>
              </a:rPr>
              <a:t>garbage</a:t>
            </a:r>
            <a:r>
              <a:rPr sz="2600" spc="-10" dirty="0">
                <a:latin typeface="Arial"/>
                <a:cs typeface="Arial"/>
              </a:rPr>
              <a:t> </a:t>
            </a:r>
            <a:r>
              <a:rPr sz="2600" spc="-6" dirty="0">
                <a:latin typeface="Arial"/>
                <a:cs typeface="Arial"/>
              </a:rPr>
              <a:t>collection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26457"/>
            <a:ext cx="9418319" cy="1508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0618" marR="5078" indent="-1165619"/>
            <a:r>
              <a:rPr spc="-6" dirty="0"/>
              <a:t>Half-duplex</a:t>
            </a:r>
            <a:r>
              <a:rPr spc="-75" dirty="0"/>
              <a:t> </a:t>
            </a:r>
            <a:r>
              <a:rPr spc="-6" dirty="0"/>
              <a:t>serial  protocol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17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361181" y="1831342"/>
            <a:ext cx="5026026" cy="42293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0290" marR="5078" indent="-327593" algn="just">
              <a:buFont typeface="Tahoma"/>
              <a:buChar char="•"/>
              <a:tabLst>
                <a:tab pos="340290" algn="l"/>
              </a:tabLst>
            </a:pPr>
            <a:r>
              <a:rPr sz="2400" spc="-6" dirty="0">
                <a:latin typeface="Arial"/>
                <a:cs typeface="Arial"/>
              </a:rPr>
              <a:t>Due </a:t>
            </a:r>
            <a:r>
              <a:rPr sz="2400" dirty="0">
                <a:latin typeface="Arial"/>
                <a:cs typeface="Arial"/>
              </a:rPr>
              <a:t>to the </a:t>
            </a:r>
            <a:r>
              <a:rPr sz="2400" spc="-10" dirty="0">
                <a:latin typeface="Arial"/>
                <a:cs typeface="Arial"/>
              </a:rPr>
              <a:t>unique </a:t>
            </a:r>
            <a:r>
              <a:rPr sz="2400" spc="-6" dirty="0">
                <a:latin typeface="Arial"/>
                <a:cs typeface="Arial"/>
              </a:rPr>
              <a:t>pin dedicated </a:t>
            </a:r>
            <a:r>
              <a:rPr sz="2400" dirty="0">
                <a:latin typeface="Arial"/>
                <a:cs typeface="Arial"/>
              </a:rPr>
              <a:t>to  </a:t>
            </a:r>
            <a:r>
              <a:rPr sz="2400" spc="-6" dirty="0">
                <a:latin typeface="Arial"/>
                <a:cs typeface="Arial"/>
              </a:rPr>
              <a:t>input/output, the first protocol used  </a:t>
            </a:r>
            <a:r>
              <a:rPr sz="2400" dirty="0">
                <a:latin typeface="Arial"/>
                <a:cs typeface="Arial"/>
              </a:rPr>
              <a:t>by </a:t>
            </a:r>
            <a:r>
              <a:rPr sz="2400" spc="-6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smart </a:t>
            </a:r>
            <a:r>
              <a:rPr sz="2400" spc="-6" dirty="0">
                <a:latin typeface="Arial"/>
                <a:cs typeface="Arial"/>
              </a:rPr>
              <a:t>cards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were</a:t>
            </a:r>
            <a:endParaRPr sz="2400" dirty="0">
              <a:latin typeface="Arial"/>
              <a:cs typeface="Arial"/>
            </a:endParaRPr>
          </a:p>
          <a:p>
            <a:pPr marL="741526" lvl="1" indent="-271724">
              <a:spcBef>
                <a:spcPts val="500"/>
              </a:spcBef>
              <a:buFont typeface="Tahoma"/>
              <a:buChar char="–"/>
              <a:tabLst>
                <a:tab pos="740891" algn="l"/>
                <a:tab pos="741526" algn="l"/>
              </a:tabLst>
            </a:pPr>
            <a:r>
              <a:rPr sz="2000" dirty="0">
                <a:latin typeface="Arial"/>
                <a:cs typeface="Arial"/>
              </a:rPr>
              <a:t>Serial</a:t>
            </a:r>
          </a:p>
          <a:p>
            <a:pPr marL="741526" lvl="1" indent="-271724">
              <a:spcBef>
                <a:spcPts val="500"/>
              </a:spcBef>
              <a:buFont typeface="Tahoma"/>
              <a:buChar char="–"/>
              <a:tabLst>
                <a:tab pos="740891" algn="l"/>
                <a:tab pos="741526" algn="l"/>
              </a:tabLst>
            </a:pPr>
            <a:r>
              <a:rPr sz="2000" spc="-6" dirty="0">
                <a:latin typeface="Arial"/>
                <a:cs typeface="Arial"/>
              </a:rPr>
              <a:t>Half-duplex</a:t>
            </a:r>
            <a:endParaRPr sz="2000" dirty="0">
              <a:latin typeface="Arial"/>
              <a:cs typeface="Arial"/>
            </a:endParaRPr>
          </a:p>
          <a:p>
            <a:pPr marL="340290" indent="-327593">
              <a:spcBef>
                <a:spcPts val="600"/>
              </a:spcBef>
              <a:buFont typeface="Tahoma"/>
              <a:buChar char="•"/>
              <a:tabLst>
                <a:tab pos="339655" algn="l"/>
                <a:tab pos="340290" algn="l"/>
              </a:tabLst>
            </a:pPr>
            <a:r>
              <a:rPr sz="2400" spc="-6" dirty="0">
                <a:latin typeface="Arial"/>
                <a:cs typeface="Arial"/>
              </a:rPr>
              <a:t>Communication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characteristics:</a:t>
            </a:r>
            <a:endParaRPr sz="2400" dirty="0">
              <a:latin typeface="Arial"/>
              <a:cs typeface="Arial"/>
            </a:endParaRPr>
          </a:p>
          <a:p>
            <a:pPr marL="741526" lvl="1" indent="-271724">
              <a:spcBef>
                <a:spcPts val="500"/>
              </a:spcBef>
              <a:buFont typeface="Tahoma"/>
              <a:buChar char="–"/>
              <a:tabLst>
                <a:tab pos="740891" algn="l"/>
                <a:tab pos="741526" algn="l"/>
              </a:tabLst>
            </a:pPr>
            <a:r>
              <a:rPr sz="2000" spc="-6" dirty="0">
                <a:latin typeface="Arial"/>
                <a:cs typeface="Arial"/>
              </a:rPr>
              <a:t>Data: </a:t>
            </a:r>
            <a:r>
              <a:rPr sz="2000" dirty="0">
                <a:latin typeface="Arial"/>
                <a:cs typeface="Arial"/>
              </a:rPr>
              <a:t>8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-6" dirty="0">
                <a:latin typeface="Arial"/>
                <a:cs typeface="Arial"/>
              </a:rPr>
              <a:t>bits</a:t>
            </a:r>
            <a:endParaRPr sz="2000" dirty="0">
              <a:latin typeface="Arial"/>
              <a:cs typeface="Arial"/>
            </a:endParaRPr>
          </a:p>
          <a:p>
            <a:pPr marL="741526" lvl="1" indent="-271724">
              <a:spcBef>
                <a:spcPts val="500"/>
              </a:spcBef>
              <a:buFont typeface="Tahoma"/>
              <a:buChar char="–"/>
              <a:tabLst>
                <a:tab pos="740891" algn="l"/>
                <a:tab pos="741526" algn="l"/>
              </a:tabLst>
            </a:pPr>
            <a:r>
              <a:rPr sz="2000" spc="-6" dirty="0">
                <a:latin typeface="Arial"/>
                <a:cs typeface="Arial"/>
              </a:rPr>
              <a:t>Parity: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even</a:t>
            </a:r>
          </a:p>
          <a:p>
            <a:pPr marL="741526" lvl="1" indent="-271724">
              <a:spcBef>
                <a:spcPts val="500"/>
              </a:spcBef>
              <a:buFont typeface="Tahoma"/>
              <a:buChar char="–"/>
              <a:tabLst>
                <a:tab pos="740891" algn="l"/>
                <a:tab pos="741526" algn="l"/>
              </a:tabLst>
            </a:pPr>
            <a:r>
              <a:rPr sz="2000" spc="-6" dirty="0">
                <a:latin typeface="Arial"/>
                <a:cs typeface="Arial"/>
              </a:rPr>
              <a:t>Stop: </a:t>
            </a:r>
            <a:r>
              <a:rPr sz="2000" dirty="0">
                <a:latin typeface="Arial"/>
                <a:cs typeface="Arial"/>
              </a:rPr>
              <a:t>1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bit</a:t>
            </a:r>
          </a:p>
          <a:p>
            <a:pPr marL="340290" indent="-327593">
              <a:spcBef>
                <a:spcPts val="600"/>
              </a:spcBef>
              <a:buFont typeface="Tahoma"/>
              <a:buChar char="•"/>
              <a:tabLst>
                <a:tab pos="339655" algn="l"/>
                <a:tab pos="340290" algn="l"/>
              </a:tabLst>
            </a:pPr>
            <a:r>
              <a:rPr sz="2400" spc="-6" dirty="0">
                <a:latin typeface="Arial"/>
                <a:cs typeface="Arial"/>
              </a:rPr>
              <a:t>Speed starting </a:t>
            </a:r>
            <a:r>
              <a:rPr sz="2400" dirty="0">
                <a:latin typeface="Arial"/>
                <a:cs typeface="Arial"/>
              </a:rPr>
              <a:t>at </a:t>
            </a:r>
            <a:r>
              <a:rPr sz="2400" spc="-6" dirty="0">
                <a:latin typeface="Arial"/>
                <a:cs typeface="Arial"/>
              </a:rPr>
              <a:t>9600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6" dirty="0" smtClean="0">
                <a:latin typeface="Arial"/>
                <a:cs typeface="Arial"/>
              </a:rPr>
              <a:t>Bps</a:t>
            </a:r>
            <a:r>
              <a:rPr lang="en-US" sz="2400" spc="-6" dirty="0" smtClean="0">
                <a:latin typeface="Arial"/>
                <a:cs typeface="Arial"/>
              </a:rPr>
              <a:t> to 115200 Bps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14450" y="3219450"/>
            <a:ext cx="2268220" cy="16116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 rot="19560000">
            <a:off x="1727037" y="3090116"/>
            <a:ext cx="2337307" cy="263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95"/>
              </a:lnSpc>
            </a:pPr>
            <a:r>
              <a:rPr sz="3000" b="1" spc="-37" baseline="-6944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3000" b="1" spc="-37" baseline="-5555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000" b="1" spc="-30" baseline="-555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3000" b="1" spc="-30" baseline="-4166" dirty="0">
                <a:solidFill>
                  <a:srgbClr val="FFFFFF"/>
                </a:solidFill>
                <a:latin typeface="Tahoma"/>
                <a:cs typeface="Tahoma"/>
              </a:rPr>
              <a:t>0 </a:t>
            </a:r>
            <a:r>
              <a:rPr sz="3000" b="1" spc="-30" baseline="-2777" dirty="0">
                <a:solidFill>
                  <a:srgbClr val="00FF99"/>
                </a:solidFill>
                <a:latin typeface="Tahoma"/>
                <a:cs typeface="Tahoma"/>
              </a:rPr>
              <a:t>00 </a:t>
            </a:r>
            <a:r>
              <a:rPr sz="3000" b="1" spc="-37" baseline="-1388" dirty="0">
                <a:solidFill>
                  <a:srgbClr val="00FF99"/>
                </a:solidFill>
                <a:latin typeface="Tahoma"/>
                <a:cs typeface="Tahoma"/>
              </a:rPr>
              <a:t>02 </a:t>
            </a:r>
            <a:r>
              <a:rPr sz="2000" b="1" spc="-20" dirty="0">
                <a:solidFill>
                  <a:srgbClr val="00FF99"/>
                </a:solidFill>
                <a:latin typeface="Tahoma"/>
                <a:cs typeface="Tahoma"/>
              </a:rPr>
              <a:t>10</a:t>
            </a:r>
            <a:r>
              <a:rPr sz="2000" b="1" spc="-170" dirty="0">
                <a:solidFill>
                  <a:srgbClr val="00FF99"/>
                </a:solidFill>
                <a:latin typeface="Tahoma"/>
                <a:cs typeface="Tahoma"/>
              </a:rPr>
              <a:t> </a:t>
            </a:r>
            <a:r>
              <a:rPr sz="3000" b="1" spc="-30" baseline="1388" dirty="0">
                <a:solidFill>
                  <a:srgbClr val="00FF99"/>
                </a:solidFill>
                <a:latin typeface="Tahoma"/>
                <a:cs typeface="Tahoma"/>
              </a:rPr>
              <a:t>0</a:t>
            </a:r>
            <a:r>
              <a:rPr sz="3000" b="1" spc="-30" baseline="2777" dirty="0">
                <a:solidFill>
                  <a:srgbClr val="00FF99"/>
                </a:solidFill>
                <a:latin typeface="Tahoma"/>
                <a:cs typeface="Tahoma"/>
              </a:rPr>
              <a:t>0</a:t>
            </a:r>
            <a:endParaRPr sz="3000" baseline="2777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4361" y="2926081"/>
            <a:ext cx="1268936" cy="9829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0" name="object 8"/>
          <p:cNvSpPr/>
          <p:nvPr/>
        </p:nvSpPr>
        <p:spPr>
          <a:xfrm>
            <a:off x="317500" y="5226050"/>
            <a:ext cx="3352800" cy="1600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3594100" y="6064250"/>
            <a:ext cx="1066800" cy="1524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Input / Output</a:t>
            </a:r>
            <a:endParaRPr lang="en-US" sz="1000" dirty="0"/>
          </a:p>
        </p:txBody>
      </p:sp>
      <p:sp>
        <p:nvSpPr>
          <p:cNvPr id="16" name="Rectangle 15"/>
          <p:cNvSpPr/>
          <p:nvPr/>
        </p:nvSpPr>
        <p:spPr>
          <a:xfrm>
            <a:off x="2374900" y="6064250"/>
            <a:ext cx="1066800" cy="1524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13" name="Straight Arrow Connector 12"/>
          <p:cNvCxnSpPr>
            <a:endCxn id="11" idx="1"/>
          </p:cNvCxnSpPr>
          <p:nvPr/>
        </p:nvCxnSpPr>
        <p:spPr>
          <a:xfrm>
            <a:off x="2451100" y="6140450"/>
            <a:ext cx="1143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3"/>
            <a:ext cx="9418319" cy="1012649"/>
          </a:xfrm>
          <a:prstGeom prst="rect">
            <a:avLst/>
          </a:prstGeom>
        </p:spPr>
        <p:txBody>
          <a:bodyPr vert="horz" wrap="square" lIns="0" tIns="264106" rIns="0" bIns="0" rtlCol="0">
            <a:spAutoFit/>
          </a:bodyPr>
          <a:lstStyle/>
          <a:p>
            <a:pPr marL="5211000"/>
            <a:r>
              <a:rPr spc="-6" dirty="0"/>
              <a:t>Architecture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170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2155191" y="2569210"/>
            <a:ext cx="5829300" cy="3181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3"/>
            <a:ext cx="9418319" cy="1012649"/>
          </a:xfrm>
          <a:prstGeom prst="rect">
            <a:avLst/>
          </a:prstGeom>
        </p:spPr>
        <p:txBody>
          <a:bodyPr vert="horz" wrap="square" lIns="0" tIns="264106" rIns="0" bIns="0" rtlCol="0">
            <a:spAutoFit/>
          </a:bodyPr>
          <a:lstStyle/>
          <a:p>
            <a:pPr marL="5211000"/>
            <a:r>
              <a:rPr spc="-6" dirty="0"/>
              <a:t>Architecture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171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2160272" y="2459989"/>
            <a:ext cx="5820409" cy="3401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3"/>
            <a:ext cx="9418319" cy="1012649"/>
          </a:xfrm>
          <a:prstGeom prst="rect">
            <a:avLst/>
          </a:prstGeom>
        </p:spPr>
        <p:txBody>
          <a:bodyPr vert="horz" wrap="square" lIns="0" tIns="264106" rIns="0" bIns="0" rtlCol="0">
            <a:spAutoFit/>
          </a:bodyPr>
          <a:lstStyle/>
          <a:p>
            <a:pPr marL="5614776"/>
            <a:r>
              <a:rPr dirty="0"/>
              <a:t>Ex</a:t>
            </a:r>
            <a:r>
              <a:rPr spc="-6" dirty="0"/>
              <a:t>ample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492762" y="1741171"/>
            <a:ext cx="9098279" cy="211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3138" marR="679944">
              <a:lnSpc>
                <a:spcPts val="3589"/>
              </a:lnSpc>
            </a:pPr>
            <a:r>
              <a:rPr sz="3200" spc="-6" dirty="0"/>
              <a:t>The following </a:t>
            </a:r>
            <a:r>
              <a:rPr sz="3200" spc="-10" dirty="0"/>
              <a:t>example </a:t>
            </a:r>
            <a:r>
              <a:rPr sz="3200" spc="-6" dirty="0"/>
              <a:t>is created </a:t>
            </a:r>
            <a:r>
              <a:rPr sz="3200" spc="-10" dirty="0"/>
              <a:t>with  </a:t>
            </a:r>
            <a:r>
              <a:rPr sz="3200" spc="-6" dirty="0"/>
              <a:t>NetBeans 6.9 with the </a:t>
            </a:r>
            <a:r>
              <a:rPr sz="3200" dirty="0"/>
              <a:t>Java </a:t>
            </a:r>
            <a:r>
              <a:rPr sz="3200" spc="-6" dirty="0"/>
              <a:t>Card</a:t>
            </a:r>
            <a:r>
              <a:rPr sz="3200" spc="-90" dirty="0"/>
              <a:t> </a:t>
            </a:r>
            <a:r>
              <a:rPr sz="3200" spc="-6" dirty="0"/>
              <a:t>wizard</a:t>
            </a:r>
            <a:endParaRPr sz="3200"/>
          </a:p>
          <a:p>
            <a:pPr marL="443138">
              <a:lnSpc>
                <a:spcPts val="3715"/>
              </a:lnSpc>
              <a:spcBef>
                <a:spcPts val="1090"/>
              </a:spcBef>
            </a:pPr>
            <a:r>
              <a:rPr sz="3200" spc="-6" dirty="0"/>
              <a:t>It is the web instance of the </a:t>
            </a:r>
            <a:r>
              <a:rPr sz="3200" dirty="0"/>
              <a:t>very </a:t>
            </a:r>
            <a:r>
              <a:rPr sz="3200" spc="-6" dirty="0"/>
              <a:t>well</a:t>
            </a:r>
            <a:r>
              <a:rPr sz="3200" spc="-75" dirty="0"/>
              <a:t> </a:t>
            </a:r>
            <a:r>
              <a:rPr sz="3200" spc="-6" dirty="0"/>
              <a:t>known</a:t>
            </a:r>
            <a:endParaRPr sz="3200"/>
          </a:p>
          <a:p>
            <a:pPr marL="443138">
              <a:lnSpc>
                <a:spcPts val="3715"/>
              </a:lnSpc>
            </a:pPr>
            <a:r>
              <a:rPr sz="3200" dirty="0"/>
              <a:t>« </a:t>
            </a:r>
            <a:r>
              <a:rPr sz="3200" spc="-6" dirty="0"/>
              <a:t>Hello world </a:t>
            </a:r>
            <a:r>
              <a:rPr sz="3200" dirty="0"/>
              <a:t>»</a:t>
            </a:r>
            <a:r>
              <a:rPr sz="3200" spc="-90" dirty="0"/>
              <a:t> </a:t>
            </a:r>
            <a:r>
              <a:rPr sz="3200" spc="-10" dirty="0"/>
              <a:t>program</a:t>
            </a:r>
            <a:endParaRPr sz="320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172</a:t>
            </a:fld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442" y="1873252"/>
            <a:ext cx="170815" cy="220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400" spc="295" dirty="0">
                <a:latin typeface="Calibri"/>
                <a:cs typeface="Calibri"/>
              </a:rPr>
              <a:t>●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442" y="2965452"/>
            <a:ext cx="170815" cy="220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400" spc="295" dirty="0">
                <a:latin typeface="Calibri"/>
                <a:cs typeface="Calibri"/>
              </a:rPr>
              <a:t>●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1239" y="4038603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55089" y="3955035"/>
            <a:ext cx="7816215" cy="801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5078">
              <a:lnSpc>
                <a:spcPts val="3110"/>
              </a:lnSpc>
            </a:pPr>
            <a:r>
              <a:rPr sz="2800" spc="-6" dirty="0">
                <a:latin typeface="Arial"/>
                <a:cs typeface="Arial"/>
              </a:rPr>
              <a:t>Most code is automatically generated by the Java  Card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spc="-6" dirty="0">
                <a:latin typeface="Arial"/>
                <a:cs typeface="Arial"/>
              </a:rPr>
              <a:t>wizard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3"/>
            <a:ext cx="9418319" cy="1012649"/>
          </a:xfrm>
          <a:prstGeom prst="rect">
            <a:avLst/>
          </a:prstGeom>
        </p:spPr>
        <p:txBody>
          <a:bodyPr vert="horz" wrap="square" lIns="0" tIns="264106" rIns="0" bIns="0" rtlCol="0">
            <a:spAutoFit/>
          </a:bodyPr>
          <a:lstStyle/>
          <a:p>
            <a:pPr marL="5614776"/>
            <a:r>
              <a:rPr dirty="0"/>
              <a:t>Ex</a:t>
            </a:r>
            <a:r>
              <a:rPr spc="-6" dirty="0"/>
              <a:t>ample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173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20519" y="1620519"/>
            <a:ext cx="6858000" cy="49923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1"/>
            <a:ext cx="9418319" cy="1013931"/>
          </a:xfrm>
          <a:prstGeom prst="rect">
            <a:avLst/>
          </a:prstGeom>
        </p:spPr>
        <p:txBody>
          <a:bodyPr vert="horz" wrap="square" lIns="0" tIns="265375" rIns="0" bIns="0" rtlCol="0">
            <a:spAutoFit/>
          </a:bodyPr>
          <a:lstStyle/>
          <a:p>
            <a:pPr marL="5614776"/>
            <a:r>
              <a:rPr dirty="0"/>
              <a:t>Ex</a:t>
            </a:r>
            <a:r>
              <a:rPr spc="-6" dirty="0"/>
              <a:t>ample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174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560832" y="1751331"/>
            <a:ext cx="7020559" cy="48094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3"/>
            <a:ext cx="9418319" cy="1012649"/>
          </a:xfrm>
          <a:prstGeom prst="rect">
            <a:avLst/>
          </a:prstGeom>
        </p:spPr>
        <p:txBody>
          <a:bodyPr vert="horz" wrap="square" lIns="0" tIns="264106" rIns="0" bIns="0" rtlCol="0">
            <a:spAutoFit/>
          </a:bodyPr>
          <a:lstStyle/>
          <a:p>
            <a:pPr marL="5614776"/>
            <a:r>
              <a:rPr dirty="0"/>
              <a:t>Ex</a:t>
            </a:r>
            <a:r>
              <a:rPr spc="-6" dirty="0"/>
              <a:t>ample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175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493521" y="1751331"/>
            <a:ext cx="7152640" cy="48094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3"/>
            <a:ext cx="9418319" cy="1012649"/>
          </a:xfrm>
          <a:prstGeom prst="rect">
            <a:avLst/>
          </a:prstGeom>
        </p:spPr>
        <p:txBody>
          <a:bodyPr vert="horz" wrap="square" lIns="0" tIns="264106" rIns="0" bIns="0" rtlCol="0">
            <a:spAutoFit/>
          </a:bodyPr>
          <a:lstStyle/>
          <a:p>
            <a:pPr marL="5614776"/>
            <a:r>
              <a:rPr dirty="0"/>
              <a:t>Ex</a:t>
            </a:r>
            <a:r>
              <a:rPr spc="-6" dirty="0"/>
              <a:t>ample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176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324611" y="1751329"/>
            <a:ext cx="7315200" cy="47282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3"/>
            <a:ext cx="9418319" cy="1012649"/>
          </a:xfrm>
          <a:prstGeom prst="rect">
            <a:avLst/>
          </a:prstGeom>
        </p:spPr>
        <p:txBody>
          <a:bodyPr vert="horz" wrap="square" lIns="0" tIns="264106" rIns="0" bIns="0" rtlCol="0">
            <a:spAutoFit/>
          </a:bodyPr>
          <a:lstStyle/>
          <a:p>
            <a:pPr marL="5614776"/>
            <a:r>
              <a:rPr dirty="0"/>
              <a:t>Ex</a:t>
            </a:r>
            <a:r>
              <a:rPr spc="-6" dirty="0"/>
              <a:t>ample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177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560832" y="2559052"/>
            <a:ext cx="7020559" cy="3200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3"/>
            <a:ext cx="9418319" cy="1012649"/>
          </a:xfrm>
          <a:prstGeom prst="rect">
            <a:avLst/>
          </a:prstGeom>
        </p:spPr>
        <p:txBody>
          <a:bodyPr vert="horz" wrap="square" lIns="0" tIns="264106" rIns="0" bIns="0" rtlCol="0">
            <a:spAutoFit/>
          </a:bodyPr>
          <a:lstStyle/>
          <a:p>
            <a:pPr marL="5614776"/>
            <a:r>
              <a:rPr dirty="0"/>
              <a:t>Ex</a:t>
            </a:r>
            <a:r>
              <a:rPr spc="-6" dirty="0"/>
              <a:t>ample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178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527810" y="1988822"/>
            <a:ext cx="7086600" cy="4343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3"/>
            <a:ext cx="9418319" cy="1012649"/>
          </a:xfrm>
          <a:prstGeom prst="rect">
            <a:avLst/>
          </a:prstGeom>
        </p:spPr>
        <p:txBody>
          <a:bodyPr vert="horz" wrap="square" lIns="0" tIns="264106" rIns="0" bIns="0" rtlCol="0">
            <a:spAutoFit/>
          </a:bodyPr>
          <a:lstStyle/>
          <a:p>
            <a:pPr marL="5614776"/>
            <a:r>
              <a:rPr dirty="0"/>
              <a:t>Ex</a:t>
            </a:r>
            <a:r>
              <a:rPr spc="-6" dirty="0"/>
              <a:t>ample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179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440181" y="1751329"/>
            <a:ext cx="7315200" cy="47282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4190" y="594549"/>
            <a:ext cx="9075420" cy="675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0953">
              <a:lnSpc>
                <a:spcPts val="5160"/>
              </a:lnSpc>
            </a:pPr>
            <a:r>
              <a:rPr spc="-6" dirty="0"/>
              <a:t>USB</a:t>
            </a:r>
            <a:r>
              <a:rPr spc="-85" dirty="0"/>
              <a:t> </a:t>
            </a:r>
            <a:r>
              <a:rPr spc="-6" dirty="0"/>
              <a:t>IC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18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670300" y="1187450"/>
            <a:ext cx="3131185" cy="4792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3719"/>
              </a:lnSpc>
            </a:pPr>
            <a:r>
              <a:rPr sz="3200" spc="-6" dirty="0">
                <a:latin typeface="Arial"/>
                <a:cs typeface="Arial"/>
              </a:rPr>
              <a:t>ETSI TS</a:t>
            </a:r>
            <a:r>
              <a:rPr sz="3200" spc="-120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102.600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35022" y="1866901"/>
            <a:ext cx="170815" cy="220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400" spc="254" dirty="0">
                <a:latin typeface="Calibri"/>
                <a:cs typeface="Calibri"/>
              </a:rPr>
              <a:t>●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35022" y="2503172"/>
            <a:ext cx="170815" cy="220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400" spc="254" dirty="0">
                <a:latin typeface="Calibri"/>
                <a:cs typeface="Calibri"/>
              </a:rPr>
              <a:t>●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58870" y="1582267"/>
            <a:ext cx="3679190" cy="12814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5078" indent="113008">
              <a:lnSpc>
                <a:spcPct val="130500"/>
              </a:lnSpc>
            </a:pPr>
            <a:r>
              <a:rPr sz="3200" spc="-6" dirty="0">
                <a:latin typeface="Arial"/>
                <a:cs typeface="Arial"/>
              </a:rPr>
              <a:t>Max speed 12</a:t>
            </a:r>
            <a:r>
              <a:rPr sz="3200" spc="-69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Mb/s  </a:t>
            </a:r>
            <a:r>
              <a:rPr sz="3200" spc="-6" dirty="0">
                <a:latin typeface="Arial"/>
                <a:cs typeface="Arial"/>
              </a:rPr>
              <a:t>Three</a:t>
            </a:r>
            <a:r>
              <a:rPr sz="3200" spc="-95" dirty="0">
                <a:latin typeface="Arial"/>
                <a:cs typeface="Arial"/>
              </a:rPr>
              <a:t> </a:t>
            </a:r>
            <a:r>
              <a:rPr sz="3200" spc="-6" dirty="0">
                <a:latin typeface="Arial"/>
                <a:cs typeface="Arial"/>
              </a:rPr>
              <a:t>flavours: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66822" y="3126741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90672" y="3003550"/>
            <a:ext cx="4966970" cy="436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2800" spc="-6" dirty="0">
                <a:latin typeface="Arial"/>
                <a:cs typeface="Arial"/>
              </a:rPr>
              <a:t>Integrated Circuit Card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6" dirty="0">
                <a:latin typeface="Arial"/>
                <a:cs typeface="Arial"/>
              </a:rPr>
              <a:t>Devices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35452" y="3589021"/>
            <a:ext cx="15303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pc="100" dirty="0">
                <a:latin typeface="Calibri"/>
                <a:cs typeface="Calibri"/>
              </a:rPr>
              <a:t>–</a:t>
            </a:r>
            <a:endParaRPr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66822" y="4453893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90672" y="3579622"/>
            <a:ext cx="5177790" cy="1187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5041" marR="5078">
              <a:lnSpc>
                <a:spcPts val="2680"/>
              </a:lnSpc>
            </a:pPr>
            <a:r>
              <a:rPr sz="2400" spc="-6" dirty="0">
                <a:latin typeface="Arial"/>
                <a:cs typeface="Arial"/>
              </a:rPr>
              <a:t>Compatible with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6" dirty="0">
                <a:latin typeface="Arial"/>
                <a:cs typeface="Arial"/>
              </a:rPr>
              <a:t>previous serial  protocol</a:t>
            </a:r>
            <a:endParaRPr sz="2400">
              <a:latin typeface="Arial"/>
              <a:cs typeface="Arial"/>
            </a:endParaRPr>
          </a:p>
          <a:p>
            <a:pPr marL="12696">
              <a:spcBef>
                <a:spcPts val="550"/>
              </a:spcBef>
            </a:pPr>
            <a:r>
              <a:rPr sz="2800" spc="-6" dirty="0">
                <a:latin typeface="Arial"/>
                <a:cs typeface="Arial"/>
              </a:rPr>
              <a:t>Mass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spc="-6" dirty="0">
                <a:latin typeface="Arial"/>
                <a:cs typeface="Arial"/>
              </a:rPr>
              <a:t>Storage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35452" y="4916171"/>
            <a:ext cx="15303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pc="100" dirty="0">
                <a:latin typeface="Calibri"/>
                <a:cs typeface="Calibri"/>
              </a:rPr>
              <a:t>–</a:t>
            </a:r>
            <a:endParaRPr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23740" y="4874259"/>
            <a:ext cx="2021839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2400" spc="-6" dirty="0">
                <a:latin typeface="Arial"/>
                <a:cs typeface="Arial"/>
              </a:rPr>
              <a:t>Disk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emulation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66822" y="5440682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90670" y="5317492"/>
            <a:ext cx="4037329" cy="436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2800" spc="-6" dirty="0">
                <a:latin typeface="Arial"/>
                <a:cs typeface="Arial"/>
              </a:rPr>
              <a:t>Ethernet Emulation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spc="-6" dirty="0">
                <a:latin typeface="Arial"/>
                <a:cs typeface="Arial"/>
              </a:rPr>
              <a:t>Mode</a:t>
            </a:r>
            <a:endParaRPr sz="2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35452" y="5902960"/>
            <a:ext cx="15303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pc="100" dirty="0">
                <a:latin typeface="Calibri"/>
                <a:cs typeface="Calibri"/>
              </a:rPr>
              <a:t>–</a:t>
            </a:r>
            <a:endParaRPr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23743" y="5861050"/>
            <a:ext cx="3669029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2400" spc="-134" dirty="0">
                <a:latin typeface="Arial"/>
                <a:cs typeface="Arial"/>
              </a:rPr>
              <a:t>To </a:t>
            </a:r>
            <a:r>
              <a:rPr sz="2400" spc="-6" dirty="0">
                <a:latin typeface="Arial"/>
                <a:cs typeface="Arial"/>
              </a:rPr>
              <a:t>support TCP/IP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protocol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59409" y="2879089"/>
            <a:ext cx="2857500" cy="2095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3"/>
            <a:ext cx="9418319" cy="1012649"/>
          </a:xfrm>
          <a:prstGeom prst="rect">
            <a:avLst/>
          </a:prstGeom>
        </p:spPr>
        <p:txBody>
          <a:bodyPr vert="horz" wrap="square" lIns="0" tIns="264106" rIns="0" bIns="0" rtlCol="0">
            <a:spAutoFit/>
          </a:bodyPr>
          <a:lstStyle/>
          <a:p>
            <a:pPr marL="5614776"/>
            <a:r>
              <a:rPr dirty="0"/>
              <a:t>Ex</a:t>
            </a:r>
            <a:r>
              <a:rPr spc="-6" dirty="0"/>
              <a:t>ample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180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737360" y="1764029"/>
            <a:ext cx="6667500" cy="47917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3"/>
            <a:ext cx="9418319" cy="1012649"/>
          </a:xfrm>
          <a:prstGeom prst="rect">
            <a:avLst/>
          </a:prstGeom>
        </p:spPr>
        <p:txBody>
          <a:bodyPr vert="horz" wrap="square" lIns="0" tIns="264106" rIns="0" bIns="0" rtlCol="0">
            <a:spAutoFit/>
          </a:bodyPr>
          <a:lstStyle/>
          <a:p>
            <a:pPr marL="5614776"/>
            <a:r>
              <a:rPr dirty="0"/>
              <a:t>Ex</a:t>
            </a:r>
            <a:r>
              <a:rPr spc="-6" dirty="0"/>
              <a:t>ample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181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324611" y="1619250"/>
            <a:ext cx="7315200" cy="47282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3"/>
            <a:ext cx="9418319" cy="1012649"/>
          </a:xfrm>
          <a:prstGeom prst="rect">
            <a:avLst/>
          </a:prstGeom>
        </p:spPr>
        <p:txBody>
          <a:bodyPr vert="horz" wrap="square" lIns="0" tIns="264106" rIns="0" bIns="0" rtlCol="0">
            <a:spAutoFit/>
          </a:bodyPr>
          <a:lstStyle/>
          <a:p>
            <a:pPr marL="5614776"/>
            <a:r>
              <a:rPr dirty="0"/>
              <a:t>Ex</a:t>
            </a:r>
            <a:r>
              <a:rPr spc="-6" dirty="0"/>
              <a:t>ample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182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324611" y="1619250"/>
            <a:ext cx="7315200" cy="47282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3"/>
            <a:ext cx="9418319" cy="1012649"/>
          </a:xfrm>
          <a:prstGeom prst="rect">
            <a:avLst/>
          </a:prstGeom>
        </p:spPr>
        <p:txBody>
          <a:bodyPr vert="horz" wrap="square" lIns="0" tIns="264106" rIns="0" bIns="0" rtlCol="0">
            <a:spAutoFit/>
          </a:bodyPr>
          <a:lstStyle/>
          <a:p>
            <a:pPr marL="5614776"/>
            <a:r>
              <a:rPr dirty="0"/>
              <a:t>Ex</a:t>
            </a:r>
            <a:r>
              <a:rPr spc="-6" dirty="0"/>
              <a:t>ample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183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2146300" y="2540002"/>
            <a:ext cx="5848350" cy="3238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3"/>
            <a:ext cx="9418319" cy="1012649"/>
          </a:xfrm>
          <a:prstGeom prst="rect">
            <a:avLst/>
          </a:prstGeom>
        </p:spPr>
        <p:txBody>
          <a:bodyPr vert="horz" wrap="square" lIns="0" tIns="264106" rIns="0" bIns="0" rtlCol="0">
            <a:spAutoFit/>
          </a:bodyPr>
          <a:lstStyle/>
          <a:p>
            <a:pPr marL="5614776"/>
            <a:r>
              <a:rPr dirty="0"/>
              <a:t>Ex</a:t>
            </a:r>
            <a:r>
              <a:rPr spc="-6" dirty="0"/>
              <a:t>ample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184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56211" y="2435860"/>
            <a:ext cx="9829801" cy="3448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3"/>
            <a:ext cx="9418319" cy="1012649"/>
          </a:xfrm>
          <a:prstGeom prst="rect">
            <a:avLst/>
          </a:prstGeom>
        </p:spPr>
        <p:txBody>
          <a:bodyPr vert="horz" wrap="square" lIns="0" tIns="264106" rIns="0" bIns="0" rtlCol="0">
            <a:spAutoFit/>
          </a:bodyPr>
          <a:lstStyle/>
          <a:p>
            <a:pPr marL="5614776"/>
            <a:r>
              <a:rPr dirty="0"/>
              <a:t>Ex</a:t>
            </a:r>
            <a:r>
              <a:rPr spc="-6" dirty="0"/>
              <a:t>ample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185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2132329" y="2768602"/>
            <a:ext cx="5877560" cy="278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3"/>
            <a:ext cx="9418319" cy="1012649"/>
          </a:xfrm>
          <a:prstGeom prst="rect">
            <a:avLst/>
          </a:prstGeom>
        </p:spPr>
        <p:txBody>
          <a:bodyPr vert="horz" wrap="square" lIns="0" tIns="264106" rIns="0" bIns="0" rtlCol="0">
            <a:spAutoFit/>
          </a:bodyPr>
          <a:lstStyle/>
          <a:p>
            <a:pPr marL="5614776"/>
            <a:r>
              <a:rPr dirty="0"/>
              <a:t>Ex</a:t>
            </a:r>
            <a:r>
              <a:rPr spc="-6" dirty="0"/>
              <a:t>ample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186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860550" y="2768602"/>
            <a:ext cx="6419850" cy="278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3"/>
            <a:ext cx="9418319" cy="1012649"/>
          </a:xfrm>
          <a:prstGeom prst="rect">
            <a:avLst/>
          </a:prstGeom>
        </p:spPr>
        <p:txBody>
          <a:bodyPr vert="horz" wrap="square" lIns="0" tIns="264106" rIns="0" bIns="0" rtlCol="0">
            <a:spAutoFit/>
          </a:bodyPr>
          <a:lstStyle/>
          <a:p>
            <a:pPr marL="5320197"/>
            <a:r>
              <a:rPr spc="-6" dirty="0"/>
              <a:t>Conclusion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idx="1"/>
          </p:nvPr>
        </p:nvSpPr>
        <p:spPr>
          <a:xfrm>
            <a:off x="492762" y="1741171"/>
            <a:ext cx="9098279" cy="3315156"/>
          </a:xfrm>
          <a:prstGeom prst="rect">
            <a:avLst/>
          </a:prstGeom>
        </p:spPr>
        <p:txBody>
          <a:bodyPr vert="horz" wrap="square" lIns="0" tIns="625980" rIns="0" bIns="0" rtlCol="0">
            <a:spAutoFit/>
          </a:bodyPr>
          <a:lstStyle/>
          <a:p>
            <a:pPr marL="874849"/>
            <a:r>
              <a:rPr spc="-6" dirty="0"/>
              <a:t>The main enhancements introduced by </a:t>
            </a:r>
            <a:r>
              <a:rPr dirty="0"/>
              <a:t>Java </a:t>
            </a:r>
            <a:r>
              <a:rPr spc="-6" dirty="0"/>
              <a:t>Card </a:t>
            </a:r>
            <a:r>
              <a:rPr dirty="0"/>
              <a:t>3</a:t>
            </a:r>
          </a:p>
          <a:p>
            <a:pPr marL="874849" marR="398696">
              <a:lnSpc>
                <a:spcPts val="3110"/>
              </a:lnSpc>
              <a:spcBef>
                <a:spcPts val="1200"/>
              </a:spcBef>
            </a:pPr>
            <a:r>
              <a:rPr spc="-6" dirty="0"/>
              <a:t>The restrictions of </a:t>
            </a:r>
            <a:r>
              <a:rPr dirty="0"/>
              <a:t>Java </a:t>
            </a:r>
            <a:r>
              <a:rPr spc="-6" dirty="0"/>
              <a:t>Card </a:t>
            </a:r>
            <a:r>
              <a:rPr dirty="0"/>
              <a:t>3 </a:t>
            </a:r>
            <a:r>
              <a:rPr spc="-6" dirty="0"/>
              <a:t>compared </a:t>
            </a:r>
            <a:r>
              <a:rPr dirty="0"/>
              <a:t>to Java  </a:t>
            </a:r>
            <a:r>
              <a:rPr spc="-6" dirty="0"/>
              <a:t>SE</a:t>
            </a:r>
          </a:p>
          <a:p>
            <a:pPr marL="874849">
              <a:spcBef>
                <a:spcPts val="815"/>
              </a:spcBef>
            </a:pPr>
            <a:r>
              <a:rPr dirty="0"/>
              <a:t>A full </a:t>
            </a:r>
            <a:r>
              <a:rPr spc="-6" dirty="0"/>
              <a:t>example of </a:t>
            </a:r>
            <a:r>
              <a:rPr dirty="0"/>
              <a:t>a</a:t>
            </a:r>
            <a:r>
              <a:rPr spc="-229" dirty="0"/>
              <a:t> </a:t>
            </a:r>
            <a:r>
              <a:rPr dirty="0"/>
              <a:t>servlet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187</a:t>
            </a:fld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442" y="1873252"/>
            <a:ext cx="170815" cy="220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400" spc="295" dirty="0">
                <a:latin typeface="Calibri"/>
                <a:cs typeface="Calibri"/>
              </a:rPr>
              <a:t>●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91" y="1731010"/>
            <a:ext cx="5281930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3200" spc="-6" dirty="0">
                <a:latin typeface="Arial"/>
                <a:cs typeface="Arial"/>
              </a:rPr>
              <a:t>In </a:t>
            </a:r>
            <a:r>
              <a:rPr sz="3200" spc="-10" dirty="0">
                <a:latin typeface="Arial"/>
                <a:cs typeface="Arial"/>
              </a:rPr>
              <a:t>this </a:t>
            </a:r>
            <a:r>
              <a:rPr sz="3200" spc="-30" dirty="0">
                <a:latin typeface="Arial"/>
                <a:cs typeface="Arial"/>
              </a:rPr>
              <a:t>chapter, </a:t>
            </a:r>
            <a:r>
              <a:rPr sz="3200" spc="-6" dirty="0">
                <a:latin typeface="Arial"/>
                <a:cs typeface="Arial"/>
              </a:rPr>
              <a:t>we have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-6" dirty="0">
                <a:latin typeface="Arial"/>
                <a:cs typeface="Arial"/>
              </a:rPr>
              <a:t>seen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1239" y="2491743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1239" y="3030221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1239" y="3963671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22092" y="3997960"/>
            <a:ext cx="2034539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3200" spc="6" dirty="0">
                <a:latin typeface="Arial"/>
                <a:cs typeface="Arial"/>
              </a:rPr>
              <a:t>C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spc="-6" dirty="0">
                <a:latin typeface="Arial"/>
                <a:cs typeface="Arial"/>
              </a:rPr>
              <a:t>n</a:t>
            </a:r>
            <a:r>
              <a:rPr sz="3200" spc="6" dirty="0">
                <a:latin typeface="Arial"/>
                <a:cs typeface="Arial"/>
              </a:rPr>
              <a:t>c</a:t>
            </a:r>
            <a:r>
              <a:rPr sz="3200" spc="-15" dirty="0">
                <a:latin typeface="Arial"/>
                <a:cs typeface="Arial"/>
              </a:rPr>
              <a:t>l</a:t>
            </a:r>
            <a:r>
              <a:rPr sz="3200" spc="-6" dirty="0">
                <a:latin typeface="Arial"/>
                <a:cs typeface="Arial"/>
              </a:rPr>
              <a:t>u</a:t>
            </a:r>
            <a:r>
              <a:rPr sz="3200" spc="6" dirty="0">
                <a:latin typeface="Arial"/>
                <a:cs typeface="Arial"/>
              </a:rPr>
              <a:t>s</a:t>
            </a:r>
            <a:r>
              <a:rPr sz="3200" spc="-6" dirty="0">
                <a:latin typeface="Arial"/>
                <a:cs typeface="Arial"/>
              </a:rPr>
              <a:t>i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n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188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1"/>
            <a:ext cx="9418319" cy="1013931"/>
          </a:xfrm>
          <a:prstGeom prst="rect">
            <a:avLst/>
          </a:prstGeom>
        </p:spPr>
        <p:txBody>
          <a:bodyPr vert="horz" wrap="square" lIns="0" tIns="265375" rIns="0" bIns="0" rtlCol="0">
            <a:spAutoFit/>
          </a:bodyPr>
          <a:lstStyle/>
          <a:p>
            <a:pPr marL="5320197"/>
            <a:r>
              <a:rPr spc="-6" dirty="0"/>
              <a:t>Conclusion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95">
              <a:lnSpc>
                <a:spcPts val="1505"/>
              </a:lnSpc>
            </a:pPr>
            <a:fld id="{81D60167-4931-47E6-BA6A-407CBD079E47}" type="slidenum">
              <a:rPr dirty="0"/>
              <a:pPr marL="25395">
                <a:lnSpc>
                  <a:spcPts val="1505"/>
                </a:lnSpc>
              </a:pPr>
              <a:t>189</a:t>
            </a:fld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442" y="1873252"/>
            <a:ext cx="170815" cy="220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400" spc="295" dirty="0">
                <a:latin typeface="Calibri"/>
                <a:cs typeface="Calibri"/>
              </a:rPr>
              <a:t>●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442" y="3421381"/>
            <a:ext cx="170815" cy="220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400" spc="295" dirty="0">
                <a:latin typeface="Calibri"/>
                <a:cs typeface="Calibri"/>
              </a:rPr>
              <a:t>●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442" y="4968242"/>
            <a:ext cx="170815" cy="220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400" spc="295" dirty="0">
                <a:latin typeface="Calibri"/>
                <a:cs typeface="Calibri"/>
              </a:rPr>
              <a:t>●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3289" y="1772665"/>
            <a:ext cx="7939405" cy="4916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744701" algn="just">
              <a:lnSpc>
                <a:spcPts val="3589"/>
              </a:lnSpc>
            </a:pPr>
            <a:r>
              <a:rPr sz="3200" spc="-6" dirty="0">
                <a:latin typeface="Arial"/>
                <a:cs typeface="Arial"/>
              </a:rPr>
              <a:t>In 1996, the </a:t>
            </a:r>
            <a:r>
              <a:rPr sz="3200" dirty="0">
                <a:latin typeface="Arial"/>
                <a:cs typeface="Arial"/>
              </a:rPr>
              <a:t>Java </a:t>
            </a:r>
            <a:r>
              <a:rPr sz="3200" spc="-6" dirty="0">
                <a:latin typeface="Arial"/>
                <a:cs typeface="Arial"/>
              </a:rPr>
              <a:t>Card </a:t>
            </a:r>
            <a:r>
              <a:rPr sz="3200" dirty="0">
                <a:latin typeface="Arial"/>
                <a:cs typeface="Arial"/>
              </a:rPr>
              <a:t>system</a:t>
            </a:r>
            <a:r>
              <a:rPr sz="3200" spc="-134" dirty="0">
                <a:latin typeface="Arial"/>
                <a:cs typeface="Arial"/>
              </a:rPr>
              <a:t> </a:t>
            </a:r>
            <a:r>
              <a:rPr sz="3200" spc="-6" dirty="0">
                <a:latin typeface="Arial"/>
                <a:cs typeface="Arial"/>
              </a:rPr>
              <a:t>changed  </a:t>
            </a:r>
            <a:r>
              <a:rPr sz="3200" spc="-10" dirty="0">
                <a:latin typeface="Arial"/>
                <a:cs typeface="Arial"/>
              </a:rPr>
              <a:t>dramatically </a:t>
            </a:r>
            <a:r>
              <a:rPr sz="3200" spc="-6" dirty="0">
                <a:latin typeface="Arial"/>
                <a:cs typeface="Arial"/>
              </a:rPr>
              <a:t>the way to </a:t>
            </a:r>
            <a:r>
              <a:rPr sz="3200" spc="-10" dirty="0">
                <a:latin typeface="Arial"/>
                <a:cs typeface="Arial"/>
              </a:rPr>
              <a:t>program </a:t>
            </a:r>
            <a:r>
              <a:rPr sz="3200" spc="-6" dirty="0">
                <a:latin typeface="Arial"/>
                <a:cs typeface="Arial"/>
              </a:rPr>
              <a:t>secure  </a:t>
            </a:r>
            <a:r>
              <a:rPr sz="3200" spc="-10" dirty="0">
                <a:latin typeface="Arial"/>
                <a:cs typeface="Arial"/>
              </a:rPr>
              <a:t>applications </a:t>
            </a:r>
            <a:r>
              <a:rPr sz="3200" spc="-6" dirty="0">
                <a:latin typeface="Arial"/>
                <a:cs typeface="Arial"/>
              </a:rPr>
              <a:t>for smart</a:t>
            </a:r>
            <a:r>
              <a:rPr sz="3200" spc="-40" dirty="0">
                <a:latin typeface="Arial"/>
                <a:cs typeface="Arial"/>
              </a:rPr>
              <a:t> </a:t>
            </a:r>
            <a:r>
              <a:rPr sz="3200" spc="-6" dirty="0">
                <a:latin typeface="Arial"/>
                <a:cs typeface="Arial"/>
              </a:rPr>
              <a:t>cards</a:t>
            </a:r>
            <a:endParaRPr sz="3200">
              <a:latin typeface="Arial"/>
              <a:cs typeface="Arial"/>
            </a:endParaRPr>
          </a:p>
          <a:p>
            <a:pPr marL="12696" marR="161891">
              <a:lnSpc>
                <a:spcPct val="93400"/>
              </a:lnSpc>
              <a:spcBef>
                <a:spcPts val="1345"/>
              </a:spcBef>
            </a:pPr>
            <a:r>
              <a:rPr sz="3200" spc="-6" dirty="0">
                <a:latin typeface="Arial"/>
                <a:cs typeface="Arial"/>
              </a:rPr>
              <a:t>Despite </a:t>
            </a:r>
            <a:r>
              <a:rPr sz="3200" spc="-10" dirty="0">
                <a:latin typeface="Arial"/>
                <a:cs typeface="Arial"/>
              </a:rPr>
              <a:t>many </a:t>
            </a:r>
            <a:r>
              <a:rPr sz="3200" spc="-6" dirty="0">
                <a:latin typeface="Arial"/>
                <a:cs typeface="Arial"/>
              </a:rPr>
              <a:t>concurents on the field, </a:t>
            </a:r>
            <a:r>
              <a:rPr sz="3200" spc="-10" dirty="0">
                <a:latin typeface="Arial"/>
                <a:cs typeface="Arial"/>
              </a:rPr>
              <a:t>this  </a:t>
            </a:r>
            <a:r>
              <a:rPr sz="3200" dirty="0">
                <a:latin typeface="Arial"/>
                <a:cs typeface="Arial"/>
              </a:rPr>
              <a:t>system </a:t>
            </a:r>
            <a:r>
              <a:rPr sz="3200" spc="-6" dirty="0">
                <a:latin typeface="Arial"/>
                <a:cs typeface="Arial"/>
              </a:rPr>
              <a:t>remains today the first </a:t>
            </a:r>
            <a:r>
              <a:rPr sz="3200" spc="-10" dirty="0">
                <a:latin typeface="Arial"/>
                <a:cs typeface="Arial"/>
              </a:rPr>
              <a:t>language </a:t>
            </a:r>
            <a:r>
              <a:rPr sz="3200" spc="-6" dirty="0">
                <a:latin typeface="Arial"/>
                <a:cs typeface="Arial"/>
              </a:rPr>
              <a:t>for  smart cards </a:t>
            </a:r>
            <a:r>
              <a:rPr sz="3200" spc="-10" dirty="0">
                <a:latin typeface="Arial"/>
                <a:cs typeface="Arial"/>
              </a:rPr>
              <a:t>in </a:t>
            </a:r>
            <a:r>
              <a:rPr sz="3200" spc="-6" dirty="0">
                <a:latin typeface="Arial"/>
                <a:cs typeface="Arial"/>
              </a:rPr>
              <a:t>the</a:t>
            </a:r>
            <a:r>
              <a:rPr sz="3200" spc="-80" dirty="0">
                <a:latin typeface="Arial"/>
                <a:cs typeface="Arial"/>
              </a:rPr>
              <a:t> </a:t>
            </a:r>
            <a:r>
              <a:rPr sz="3200" spc="-6" dirty="0">
                <a:latin typeface="Arial"/>
                <a:cs typeface="Arial"/>
              </a:rPr>
              <a:t>world</a:t>
            </a:r>
            <a:endParaRPr sz="3200">
              <a:latin typeface="Arial"/>
              <a:cs typeface="Arial"/>
            </a:endParaRPr>
          </a:p>
          <a:p>
            <a:pPr marL="12696" marR="5078">
              <a:lnSpc>
                <a:spcPct val="93400"/>
              </a:lnSpc>
              <a:spcBef>
                <a:spcPts val="1420"/>
              </a:spcBef>
            </a:pPr>
            <a:r>
              <a:rPr sz="3200" spc="-6" dirty="0">
                <a:latin typeface="Arial"/>
                <a:cs typeface="Arial"/>
              </a:rPr>
              <a:t>Combined with Java for </a:t>
            </a:r>
            <a:r>
              <a:rPr sz="3200" spc="-10" dirty="0">
                <a:latin typeface="Arial"/>
                <a:cs typeface="Arial"/>
              </a:rPr>
              <a:t>Mobile Equipment </a:t>
            </a:r>
            <a:r>
              <a:rPr sz="3200" spc="-6" dirty="0">
                <a:latin typeface="Arial"/>
                <a:cs typeface="Arial"/>
              </a:rPr>
              <a:t>it  represents the solution to develop secure  </a:t>
            </a:r>
            <a:r>
              <a:rPr sz="3200" spc="-10" dirty="0">
                <a:latin typeface="Arial"/>
                <a:cs typeface="Arial"/>
              </a:rPr>
              <a:t>applications </a:t>
            </a:r>
            <a:r>
              <a:rPr sz="3200" spc="-6" dirty="0">
                <a:latin typeface="Arial"/>
                <a:cs typeface="Arial"/>
              </a:rPr>
              <a:t>for the future powerful  </a:t>
            </a:r>
            <a:r>
              <a:rPr sz="3200" spc="-10" dirty="0">
                <a:latin typeface="Arial"/>
                <a:cs typeface="Arial"/>
              </a:rPr>
              <a:t>smartphones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35322" y="216099"/>
            <a:ext cx="2601595" cy="7540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pc="-6" dirty="0"/>
              <a:t>NFC</a:t>
            </a:r>
            <a:r>
              <a:rPr spc="-90" dirty="0"/>
              <a:t> </a:t>
            </a:r>
            <a:r>
              <a:rPr spc="-6" dirty="0"/>
              <a:t>SWP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19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693921" y="1031240"/>
            <a:ext cx="4528821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3200" spc="-6" dirty="0">
                <a:latin typeface="Arial"/>
                <a:cs typeface="Arial"/>
              </a:rPr>
              <a:t>ETSI TS </a:t>
            </a:r>
            <a:r>
              <a:rPr sz="3200" spc="-10" dirty="0">
                <a:latin typeface="Arial"/>
                <a:cs typeface="Arial"/>
              </a:rPr>
              <a:t>1002.613 </a:t>
            </a:r>
            <a:r>
              <a:rPr sz="3200" dirty="0">
                <a:latin typeface="Arial"/>
                <a:cs typeface="Arial"/>
              </a:rPr>
              <a:t>&amp;</a:t>
            </a:r>
            <a:r>
              <a:rPr sz="3200" spc="-114" dirty="0">
                <a:latin typeface="Arial"/>
                <a:cs typeface="Arial"/>
              </a:rPr>
              <a:t> </a:t>
            </a:r>
            <a:r>
              <a:rPr sz="3200" spc="-6" dirty="0">
                <a:latin typeface="Arial"/>
                <a:cs typeface="Arial"/>
              </a:rPr>
              <a:t>622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54682" y="1898652"/>
            <a:ext cx="170815" cy="220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400" spc="254" dirty="0">
                <a:latin typeface="Calibri"/>
                <a:cs typeface="Calibri"/>
              </a:rPr>
              <a:t>●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54682" y="2533652"/>
            <a:ext cx="170815" cy="220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400" spc="254" dirty="0">
                <a:latin typeface="Calibri"/>
                <a:cs typeface="Calibri"/>
              </a:rPr>
              <a:t>●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79801" y="1615480"/>
            <a:ext cx="3702684" cy="1278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5078">
              <a:lnSpc>
                <a:spcPct val="130200"/>
              </a:lnSpc>
            </a:pPr>
            <a:r>
              <a:rPr sz="3200" spc="-6" dirty="0">
                <a:latin typeface="Arial"/>
                <a:cs typeface="Arial"/>
              </a:rPr>
              <a:t>Single Wire</a:t>
            </a:r>
            <a:r>
              <a:rPr sz="3200" spc="-95" dirty="0">
                <a:latin typeface="Arial"/>
                <a:cs typeface="Arial"/>
              </a:rPr>
              <a:t> </a:t>
            </a:r>
            <a:r>
              <a:rPr sz="3200" spc="-6" dirty="0">
                <a:latin typeface="Arial"/>
                <a:cs typeface="Arial"/>
              </a:rPr>
              <a:t>Protocol  Full</a:t>
            </a:r>
            <a:r>
              <a:rPr sz="3200" spc="-9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duplex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87752" y="3158492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1602" y="3034031"/>
            <a:ext cx="4987925" cy="436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2800" spc="-6" dirty="0">
                <a:latin typeface="Arial"/>
                <a:cs typeface="Arial"/>
              </a:rPr>
              <a:t>Current </a:t>
            </a:r>
            <a:r>
              <a:rPr sz="2800" dirty="0">
                <a:latin typeface="Arial"/>
                <a:cs typeface="Arial"/>
              </a:rPr>
              <a:t>and </a:t>
            </a:r>
            <a:r>
              <a:rPr sz="2800" spc="-6" dirty="0">
                <a:latin typeface="Arial"/>
                <a:cs typeface="Arial"/>
              </a:rPr>
              <a:t>voltage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-6" dirty="0">
                <a:latin typeface="Arial"/>
                <a:cs typeface="Arial"/>
              </a:rPr>
              <a:t>modulation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54682" y="3708402"/>
            <a:ext cx="170815" cy="220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400" spc="254" dirty="0">
                <a:latin typeface="Calibri"/>
                <a:cs typeface="Calibri"/>
              </a:rPr>
              <a:t>●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54682" y="4344672"/>
            <a:ext cx="170815" cy="220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400" spc="254" dirty="0">
                <a:latin typeface="Calibri"/>
                <a:cs typeface="Calibri"/>
              </a:rPr>
              <a:t>●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79800" y="3572509"/>
            <a:ext cx="4715510" cy="1132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3200" spc="-6" dirty="0">
                <a:latin typeface="Arial"/>
                <a:cs typeface="Arial"/>
              </a:rPr>
              <a:t>Max speed 1.6</a:t>
            </a:r>
            <a:r>
              <a:rPr sz="3200" spc="-9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Mb/s</a:t>
            </a:r>
            <a:endParaRPr sz="3200">
              <a:latin typeface="Arial"/>
              <a:cs typeface="Arial"/>
            </a:endParaRPr>
          </a:p>
          <a:p>
            <a:pPr marL="12696">
              <a:spcBef>
                <a:spcPts val="1170"/>
              </a:spcBef>
            </a:pPr>
            <a:r>
              <a:rPr sz="3200" spc="-6" dirty="0">
                <a:latin typeface="Arial"/>
                <a:cs typeface="Arial"/>
              </a:rPr>
              <a:t>The smart card can act</a:t>
            </a:r>
            <a:r>
              <a:rPr sz="3200" spc="-95" dirty="0">
                <a:latin typeface="Arial"/>
                <a:cs typeface="Arial"/>
              </a:rPr>
              <a:t> </a:t>
            </a:r>
            <a:r>
              <a:rPr sz="3200" spc="-6" dirty="0">
                <a:latin typeface="Arial"/>
                <a:cs typeface="Arial"/>
              </a:rPr>
              <a:t>as</a:t>
            </a:r>
            <a:endParaRPr sz="3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87752" y="4968243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87752" y="5506721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11602" y="4845052"/>
            <a:ext cx="2887345" cy="974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2800" dirty="0">
                <a:latin typeface="Arial"/>
                <a:cs typeface="Arial"/>
              </a:rPr>
              <a:t>A </a:t>
            </a:r>
            <a:r>
              <a:rPr sz="2800" spc="-6" dirty="0">
                <a:latin typeface="Arial"/>
                <a:cs typeface="Arial"/>
              </a:rPr>
              <a:t>RFID</a:t>
            </a:r>
            <a:r>
              <a:rPr sz="2800" spc="-270" dirty="0">
                <a:latin typeface="Arial"/>
                <a:cs typeface="Arial"/>
              </a:rPr>
              <a:t> </a:t>
            </a:r>
            <a:r>
              <a:rPr sz="2800" spc="-6" dirty="0">
                <a:latin typeface="Arial"/>
                <a:cs typeface="Arial"/>
              </a:rPr>
              <a:t>tag</a:t>
            </a:r>
            <a:endParaRPr sz="2800">
              <a:latin typeface="Arial"/>
              <a:cs typeface="Arial"/>
            </a:endParaRPr>
          </a:p>
          <a:p>
            <a:pPr marL="12696">
              <a:spcBef>
                <a:spcPts val="880"/>
              </a:spcBef>
            </a:pPr>
            <a:r>
              <a:rPr sz="2800" dirty="0">
                <a:latin typeface="Arial"/>
                <a:cs typeface="Arial"/>
              </a:rPr>
              <a:t>A </a:t>
            </a:r>
            <a:r>
              <a:rPr sz="2800" spc="-6" dirty="0">
                <a:latin typeface="Arial"/>
                <a:cs typeface="Arial"/>
              </a:rPr>
              <a:t>RFID tag</a:t>
            </a:r>
            <a:r>
              <a:rPr sz="2800" spc="-260" dirty="0">
                <a:latin typeface="Arial"/>
                <a:cs typeface="Arial"/>
              </a:rPr>
              <a:t> </a:t>
            </a:r>
            <a:r>
              <a:rPr sz="2800" spc="-6" dirty="0">
                <a:latin typeface="Arial"/>
                <a:cs typeface="Arial"/>
              </a:rPr>
              <a:t>reader</a:t>
            </a:r>
            <a:endParaRPr sz="2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9409" y="2700021"/>
            <a:ext cx="2381250" cy="23621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273050"/>
            <a:ext cx="1905000" cy="120372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99" y="5607050"/>
            <a:ext cx="2810825" cy="11767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0500" y="222262"/>
            <a:ext cx="3628391" cy="1508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8385" marR="5078" indent="-326323"/>
            <a:r>
              <a:rPr dirty="0"/>
              <a:t>Presenta</a:t>
            </a:r>
            <a:r>
              <a:rPr spc="-6" dirty="0"/>
              <a:t>tion  objectives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428">
              <a:lnSpc>
                <a:spcPts val="1505"/>
              </a:lnSpc>
            </a:pPr>
            <a:fld id="{81D60167-4931-47E6-BA6A-407CBD079E47}" type="slidenum">
              <a:rPr dirty="0"/>
              <a:pPr marL="204428">
                <a:lnSpc>
                  <a:spcPts val="1505"/>
                </a:lnSpc>
              </a:pPr>
              <a:t>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277361" y="4394200"/>
            <a:ext cx="164465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2400" dirty="0">
                <a:latin typeface="Tahoma"/>
                <a:cs typeface="Tahoma"/>
              </a:rPr>
              <a:t>•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77361" y="2236216"/>
            <a:ext cx="4853305" cy="355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0290" marR="87612" indent="-327593">
              <a:lnSpc>
                <a:spcPts val="2588"/>
              </a:lnSpc>
              <a:buFont typeface="Tahoma"/>
              <a:buChar char="•"/>
              <a:tabLst>
                <a:tab pos="339655" algn="l"/>
                <a:tab pos="340290" algn="l"/>
              </a:tabLst>
            </a:pPr>
            <a:r>
              <a:rPr sz="2400" spc="-6" dirty="0">
                <a:latin typeface="Arial"/>
                <a:cs typeface="Arial"/>
              </a:rPr>
              <a:t>Introducing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6" dirty="0">
                <a:latin typeface="Arial"/>
                <a:cs typeface="Arial"/>
              </a:rPr>
              <a:t>concepts and the  </a:t>
            </a:r>
            <a:r>
              <a:rPr sz="2400" spc="-10" dirty="0">
                <a:latin typeface="Arial"/>
                <a:cs typeface="Arial"/>
              </a:rPr>
              <a:t>technology </a:t>
            </a:r>
            <a:r>
              <a:rPr sz="2400" spc="-6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6" dirty="0">
                <a:latin typeface="Arial"/>
                <a:cs typeface="Arial"/>
              </a:rPr>
              <a:t>smart cards</a:t>
            </a:r>
            <a:endParaRPr sz="2400" dirty="0">
              <a:latin typeface="Arial"/>
              <a:cs typeface="Arial"/>
            </a:endParaRPr>
          </a:p>
          <a:p>
            <a:pPr marL="340290" marR="5078" indent="-327593">
              <a:lnSpc>
                <a:spcPts val="2588"/>
              </a:lnSpc>
              <a:spcBef>
                <a:spcPts val="600"/>
              </a:spcBef>
              <a:buFont typeface="Tahoma"/>
              <a:buChar char="•"/>
              <a:tabLst>
                <a:tab pos="339655" algn="l"/>
                <a:tab pos="340290" algn="l"/>
              </a:tabLst>
            </a:pPr>
            <a:r>
              <a:rPr sz="2400" spc="-6" dirty="0">
                <a:latin typeface="Arial"/>
                <a:cs typeface="Arial"/>
              </a:rPr>
              <a:t>Describing the protocols between  cards and</a:t>
            </a:r>
            <a:r>
              <a:rPr sz="2400" spc="-69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terminals</a:t>
            </a:r>
            <a:endParaRPr sz="2400" dirty="0">
              <a:latin typeface="Arial"/>
              <a:cs typeface="Arial"/>
            </a:endParaRPr>
          </a:p>
          <a:p>
            <a:pPr marL="340290" marR="357431" indent="-327593">
              <a:lnSpc>
                <a:spcPts val="2599"/>
              </a:lnSpc>
              <a:spcBef>
                <a:spcPts val="580"/>
              </a:spcBef>
              <a:buFont typeface="Tahoma"/>
              <a:buChar char="•"/>
              <a:tabLst>
                <a:tab pos="339655" algn="l"/>
                <a:tab pos="340290" algn="l"/>
              </a:tabLst>
            </a:pPr>
            <a:r>
              <a:rPr sz="2400" spc="-6" dirty="0">
                <a:latin typeface="Arial"/>
                <a:cs typeface="Arial"/>
              </a:rPr>
              <a:t>Describing how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6" dirty="0">
                <a:latin typeface="Arial"/>
                <a:cs typeface="Arial"/>
              </a:rPr>
              <a:t>program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 </a:t>
            </a:r>
            <a:r>
              <a:rPr sz="2400" spc="-6" dirty="0">
                <a:latin typeface="Arial"/>
                <a:cs typeface="Arial"/>
              </a:rPr>
              <a:t>Java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Cards</a:t>
            </a:r>
            <a:endParaRPr sz="2400" dirty="0">
              <a:latin typeface="Arial"/>
              <a:cs typeface="Arial"/>
            </a:endParaRPr>
          </a:p>
          <a:p>
            <a:pPr marL="340290" marR="509799">
              <a:lnSpc>
                <a:spcPct val="90000"/>
              </a:lnSpc>
              <a:spcBef>
                <a:spcPts val="545"/>
              </a:spcBef>
            </a:pPr>
            <a:r>
              <a:rPr sz="2400" spc="-10" dirty="0">
                <a:latin typeface="Arial"/>
                <a:cs typeface="Arial"/>
              </a:rPr>
              <a:t>Exploring </a:t>
            </a:r>
            <a:r>
              <a:rPr sz="2400" spc="-6" dirty="0">
                <a:latin typeface="Arial"/>
                <a:cs typeface="Arial"/>
              </a:rPr>
              <a:t>the tools </a:t>
            </a:r>
            <a:r>
              <a:rPr sz="2400" spc="-10" dirty="0">
                <a:latin typeface="Arial"/>
                <a:cs typeface="Arial"/>
              </a:rPr>
              <a:t>and </a:t>
            </a:r>
            <a:r>
              <a:rPr sz="2400" spc="-6" dirty="0">
                <a:latin typeface="Arial"/>
                <a:cs typeface="Arial"/>
              </a:rPr>
              <a:t>the  environments provided by </a:t>
            </a:r>
            <a:r>
              <a:rPr sz="2400" dirty="0">
                <a:latin typeface="Arial"/>
                <a:cs typeface="Arial"/>
              </a:rPr>
              <a:t>the  </a:t>
            </a:r>
            <a:r>
              <a:rPr sz="2400" spc="-6" dirty="0">
                <a:latin typeface="Arial"/>
                <a:cs typeface="Arial"/>
              </a:rPr>
              <a:t>manufacturers </a:t>
            </a:r>
            <a:r>
              <a:rPr sz="2400" spc="6" dirty="0">
                <a:latin typeface="Arial"/>
                <a:cs typeface="Arial"/>
              </a:rPr>
              <a:t>to </a:t>
            </a:r>
            <a:r>
              <a:rPr sz="2400" spc="-6" dirty="0">
                <a:latin typeface="Arial"/>
                <a:cs typeface="Arial"/>
              </a:rPr>
              <a:t>develop  solutions with smart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cards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78232" y="2879089"/>
            <a:ext cx="2658110" cy="15278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0" y="4997450"/>
            <a:ext cx="2133600" cy="1720645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56"/>
            <a:ext cx="9418319" cy="921655"/>
          </a:xfrm>
          <a:prstGeom prst="rect">
            <a:avLst/>
          </a:prstGeom>
        </p:spPr>
        <p:txBody>
          <a:bodyPr vert="horz" wrap="square" lIns="0" tIns="173954" rIns="0" bIns="0" rtlCol="0">
            <a:spAutoFit/>
          </a:bodyPr>
          <a:lstStyle/>
          <a:p>
            <a:pPr marL="5478913"/>
            <a:r>
              <a:rPr spc="-489" dirty="0"/>
              <a:t>T</a:t>
            </a:r>
            <a:r>
              <a:rPr spc="-6" dirty="0"/>
              <a:t>e</a:t>
            </a:r>
            <a:r>
              <a:rPr dirty="0"/>
              <a:t>rminology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20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200650" y="1633220"/>
            <a:ext cx="4298315" cy="38600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1560" marR="934527" indent="-328861">
              <a:buFont typeface="Tahoma"/>
              <a:buChar char="•"/>
              <a:tabLst>
                <a:tab pos="340925" algn="l"/>
                <a:tab pos="341560" algn="l"/>
              </a:tabLst>
            </a:pPr>
            <a:r>
              <a:rPr sz="2400" spc="-10" dirty="0">
                <a:latin typeface="Arial"/>
                <a:cs typeface="Arial"/>
              </a:rPr>
              <a:t>The </a:t>
            </a:r>
            <a:r>
              <a:rPr sz="2400" spc="-6" dirty="0">
                <a:latin typeface="Arial"/>
                <a:cs typeface="Arial"/>
              </a:rPr>
              <a:t>smart card </a:t>
            </a:r>
            <a:r>
              <a:rPr sz="2400" spc="-10" dirty="0">
                <a:latin typeface="Arial"/>
                <a:cs typeface="Arial"/>
              </a:rPr>
              <a:t>reader  </a:t>
            </a:r>
            <a:r>
              <a:rPr sz="2400" spc="-6" dirty="0">
                <a:latin typeface="Arial"/>
                <a:cs typeface="Arial"/>
              </a:rPr>
              <a:t>powered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by</a:t>
            </a:r>
            <a:endParaRPr sz="2400" dirty="0">
              <a:latin typeface="Arial"/>
              <a:cs typeface="Arial"/>
            </a:endParaRPr>
          </a:p>
          <a:p>
            <a:pPr marL="741526" lvl="1" indent="-271724">
              <a:spcBef>
                <a:spcPts val="500"/>
              </a:spcBef>
              <a:buFont typeface="Tahoma"/>
              <a:buChar char="–"/>
              <a:tabLst>
                <a:tab pos="740891" algn="l"/>
                <a:tab pos="741526" algn="l"/>
              </a:tabLst>
            </a:pPr>
            <a:r>
              <a:rPr sz="2000" dirty="0">
                <a:latin typeface="Arial"/>
                <a:cs typeface="Arial"/>
              </a:rPr>
              <a:t>a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6" dirty="0">
                <a:latin typeface="Arial"/>
                <a:cs typeface="Arial"/>
              </a:rPr>
              <a:t>PC</a:t>
            </a:r>
            <a:endParaRPr sz="2000" dirty="0">
              <a:latin typeface="Arial"/>
              <a:cs typeface="Arial"/>
            </a:endParaRPr>
          </a:p>
          <a:p>
            <a:pPr marL="741526" lvl="1" indent="-271724">
              <a:spcBef>
                <a:spcPts val="500"/>
              </a:spcBef>
              <a:buFont typeface="Tahoma"/>
              <a:buChar char="–"/>
              <a:tabLst>
                <a:tab pos="740891" algn="l"/>
                <a:tab pos="741526" algn="l"/>
              </a:tabLst>
            </a:pPr>
            <a:r>
              <a:rPr lang="en-US" sz="2000" dirty="0">
                <a:latin typeface="Arial"/>
                <a:cs typeface="Arial"/>
              </a:rPr>
              <a:t>a</a:t>
            </a:r>
            <a:r>
              <a:rPr sz="2000" dirty="0" smtClean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cash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spc="-6" dirty="0">
                <a:latin typeface="Arial"/>
                <a:cs typeface="Arial"/>
              </a:rPr>
              <a:t>register</a:t>
            </a:r>
            <a:endParaRPr sz="2000" dirty="0">
              <a:latin typeface="Arial"/>
              <a:cs typeface="Arial"/>
            </a:endParaRPr>
          </a:p>
          <a:p>
            <a:pPr marL="741526" lvl="1" indent="-271724">
              <a:spcBef>
                <a:spcPts val="500"/>
              </a:spcBef>
              <a:buFont typeface="Tahoma"/>
              <a:buChar char="–"/>
              <a:tabLst>
                <a:tab pos="740891" algn="l"/>
                <a:tab pos="741526" algn="l"/>
              </a:tabLst>
            </a:pPr>
            <a:r>
              <a:rPr sz="2000" dirty="0">
                <a:latin typeface="Arial"/>
                <a:cs typeface="Arial"/>
              </a:rPr>
              <a:t>a </a:t>
            </a:r>
            <a:r>
              <a:rPr sz="2000" spc="-6" dirty="0">
                <a:latin typeface="Arial"/>
                <a:cs typeface="Arial"/>
              </a:rPr>
              <a:t>mobile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phone</a:t>
            </a:r>
          </a:p>
          <a:p>
            <a:pPr marL="340925">
              <a:spcBef>
                <a:spcPts val="600"/>
              </a:spcBef>
            </a:pPr>
            <a:r>
              <a:rPr sz="2400" spc="-10" dirty="0">
                <a:latin typeface="Arial"/>
                <a:cs typeface="Arial"/>
              </a:rPr>
              <a:t>is </a:t>
            </a:r>
            <a:r>
              <a:rPr sz="2400" spc="-6" dirty="0">
                <a:latin typeface="Arial"/>
                <a:cs typeface="Arial"/>
              </a:rPr>
              <a:t>called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b="1" spc="-6" dirty="0">
                <a:latin typeface="Arial"/>
                <a:cs typeface="Arial"/>
              </a:rPr>
              <a:t>terminal</a:t>
            </a:r>
            <a:endParaRPr sz="2400" dirty="0">
              <a:latin typeface="Arial"/>
              <a:cs typeface="Arial"/>
            </a:endParaRPr>
          </a:p>
          <a:p>
            <a:pPr marL="341560" marR="5078" indent="-328861">
              <a:spcBef>
                <a:spcPts val="600"/>
              </a:spcBef>
              <a:buFont typeface="Tahoma"/>
              <a:buChar char="•"/>
              <a:tabLst>
                <a:tab pos="340925" algn="l"/>
                <a:tab pos="341560" algn="l"/>
              </a:tabLst>
            </a:pPr>
            <a:r>
              <a:rPr sz="2400" dirty="0">
                <a:latin typeface="Arial"/>
                <a:cs typeface="Arial"/>
              </a:rPr>
              <a:t>In the </a:t>
            </a:r>
            <a:r>
              <a:rPr sz="2400" spc="-6" dirty="0">
                <a:latin typeface="Arial"/>
                <a:cs typeface="Arial"/>
              </a:rPr>
              <a:t>standard ISO 7816 it</a:t>
            </a:r>
            <a:r>
              <a:rPr sz="2400" spc="-69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is  called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:</a:t>
            </a:r>
          </a:p>
          <a:p>
            <a:pPr marL="741526" lvl="1" indent="-271724">
              <a:spcBef>
                <a:spcPts val="500"/>
              </a:spcBef>
              <a:buFont typeface="Tahoma"/>
              <a:buChar char="–"/>
              <a:tabLst>
                <a:tab pos="740891" algn="l"/>
                <a:tab pos="741526" algn="l"/>
              </a:tabLst>
            </a:pPr>
            <a:r>
              <a:rPr sz="2000" dirty="0">
                <a:latin typeface="Arial"/>
                <a:cs typeface="Arial"/>
              </a:rPr>
              <a:t>The </a:t>
            </a:r>
            <a:r>
              <a:rPr sz="2000" b="1" dirty="0">
                <a:latin typeface="Arial"/>
                <a:cs typeface="Arial"/>
              </a:rPr>
              <a:t>C</a:t>
            </a:r>
            <a:r>
              <a:rPr sz="2000" dirty="0">
                <a:latin typeface="Arial"/>
                <a:cs typeface="Arial"/>
              </a:rPr>
              <a:t>ard </a:t>
            </a:r>
            <a:r>
              <a:rPr sz="2000" b="1" dirty="0">
                <a:latin typeface="Arial"/>
                <a:cs typeface="Arial"/>
              </a:rPr>
              <a:t>A</a:t>
            </a:r>
            <a:r>
              <a:rPr sz="2000" dirty="0">
                <a:latin typeface="Arial"/>
                <a:cs typeface="Arial"/>
              </a:rPr>
              <a:t>cceptance</a:t>
            </a:r>
            <a:r>
              <a:rPr sz="2000" spc="-17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</a:t>
            </a:r>
            <a:r>
              <a:rPr sz="2000" dirty="0">
                <a:latin typeface="Arial"/>
                <a:cs typeface="Arial"/>
              </a:rPr>
              <a:t>evice</a:t>
            </a:r>
          </a:p>
          <a:p>
            <a:pPr marL="741526" lvl="1" indent="-271724">
              <a:spcBef>
                <a:spcPts val="500"/>
              </a:spcBef>
              <a:buFont typeface="Tahoma"/>
              <a:buChar char="–"/>
              <a:tabLst>
                <a:tab pos="740891" algn="l"/>
                <a:tab pos="741526" algn="l"/>
              </a:tabLst>
            </a:pPr>
            <a:r>
              <a:rPr sz="2000" dirty="0">
                <a:latin typeface="Arial"/>
                <a:cs typeface="Arial"/>
              </a:rPr>
              <a:t>Or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 smtClean="0">
                <a:latin typeface="Arial"/>
                <a:cs typeface="Arial"/>
              </a:rPr>
              <a:t>CAD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91871" y="1784352"/>
            <a:ext cx="2166620" cy="15506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40939" y="3173731"/>
            <a:ext cx="2520950" cy="15506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2282" y="4127500"/>
            <a:ext cx="2118360" cy="1625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58"/>
            <a:ext cx="9418319" cy="919091"/>
          </a:xfrm>
          <a:prstGeom prst="rect">
            <a:avLst/>
          </a:prstGeom>
        </p:spPr>
        <p:txBody>
          <a:bodyPr vert="horz" wrap="square" lIns="0" tIns="171414" rIns="0" bIns="0" rtlCol="0">
            <a:spAutoFit/>
          </a:bodyPr>
          <a:lstStyle/>
          <a:p>
            <a:pPr marL="4903724"/>
            <a:r>
              <a:rPr b="1" spc="-6" dirty="0"/>
              <a:t>A</a:t>
            </a:r>
            <a:r>
              <a:rPr spc="-6" dirty="0"/>
              <a:t>nswer </a:t>
            </a:r>
            <a:r>
              <a:rPr b="1" spc="-6" dirty="0"/>
              <a:t>t</a:t>
            </a:r>
            <a:r>
              <a:rPr spc="-6" dirty="0"/>
              <a:t>o</a:t>
            </a:r>
            <a:r>
              <a:rPr spc="-50" dirty="0"/>
              <a:t> </a:t>
            </a:r>
            <a:r>
              <a:rPr b="1" spc="-6" dirty="0"/>
              <a:t>R</a:t>
            </a:r>
            <a:r>
              <a:rPr spc="-6" dirty="0"/>
              <a:t>eset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21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200652" y="1632612"/>
            <a:ext cx="4000500" cy="292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1560" marR="75549" indent="-328861">
              <a:lnSpc>
                <a:spcPct val="100200"/>
              </a:lnSpc>
              <a:buFont typeface="Tahoma"/>
              <a:buChar char="•"/>
              <a:tabLst>
                <a:tab pos="340925" algn="l"/>
                <a:tab pos="341560" algn="l"/>
              </a:tabLst>
            </a:pPr>
            <a:r>
              <a:rPr sz="2000" dirty="0">
                <a:latin typeface="Arial"/>
                <a:cs typeface="Arial"/>
              </a:rPr>
              <a:t>When a card is </a:t>
            </a:r>
            <a:r>
              <a:rPr sz="2000" spc="-6" dirty="0">
                <a:latin typeface="Arial"/>
                <a:cs typeface="Arial"/>
              </a:rPr>
              <a:t>inserted into the  </a:t>
            </a:r>
            <a:r>
              <a:rPr sz="2000" spc="-15" dirty="0">
                <a:latin typeface="Arial"/>
                <a:cs typeface="Arial"/>
              </a:rPr>
              <a:t>reader, </a:t>
            </a:r>
            <a:r>
              <a:rPr sz="2000" dirty="0">
                <a:latin typeface="Arial"/>
                <a:cs typeface="Arial"/>
              </a:rPr>
              <a:t>a micro-switch signals  </a:t>
            </a:r>
            <a:r>
              <a:rPr sz="2000" spc="-6" dirty="0">
                <a:latin typeface="Arial"/>
                <a:cs typeface="Arial"/>
              </a:rPr>
              <a:t>this event to the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6" dirty="0">
                <a:latin typeface="Arial"/>
                <a:cs typeface="Arial"/>
              </a:rPr>
              <a:t>terminal.</a:t>
            </a:r>
            <a:endParaRPr sz="2000" dirty="0">
              <a:latin typeface="Arial"/>
              <a:cs typeface="Arial"/>
            </a:endParaRPr>
          </a:p>
          <a:p>
            <a:pPr marL="341560" indent="-328861">
              <a:spcBef>
                <a:spcPts val="500"/>
              </a:spcBef>
              <a:buFont typeface="Tahoma"/>
              <a:buChar char="•"/>
              <a:tabLst>
                <a:tab pos="340925" algn="l"/>
                <a:tab pos="341560" algn="l"/>
              </a:tabLst>
            </a:pPr>
            <a:r>
              <a:rPr sz="2000" dirty="0">
                <a:latin typeface="Arial"/>
                <a:cs typeface="Arial"/>
              </a:rPr>
              <a:t>The </a:t>
            </a:r>
            <a:r>
              <a:rPr sz="2000" spc="-6" dirty="0">
                <a:latin typeface="Arial"/>
                <a:cs typeface="Arial"/>
              </a:rPr>
              <a:t>terminal </a:t>
            </a:r>
            <a:r>
              <a:rPr sz="2000" dirty="0">
                <a:latin typeface="Arial"/>
                <a:cs typeface="Arial"/>
              </a:rPr>
              <a:t>powers </a:t>
            </a:r>
            <a:r>
              <a:rPr sz="2000" spc="-6" dirty="0">
                <a:latin typeface="Arial"/>
                <a:cs typeface="Arial"/>
              </a:rPr>
              <a:t>up the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card</a:t>
            </a:r>
          </a:p>
          <a:p>
            <a:pPr marL="469802">
              <a:spcBef>
                <a:spcPts val="439"/>
              </a:spcBef>
              <a:tabLst>
                <a:tab pos="740891" algn="l"/>
              </a:tabLst>
            </a:pPr>
            <a:r>
              <a:rPr dirty="0">
                <a:latin typeface="Tahoma"/>
                <a:cs typeface="Tahoma"/>
              </a:rPr>
              <a:t>–	</a:t>
            </a:r>
            <a:r>
              <a:rPr spc="-6" dirty="0">
                <a:latin typeface="Arial"/>
                <a:cs typeface="Arial"/>
              </a:rPr>
              <a:t>Using </a:t>
            </a:r>
            <a:r>
              <a:rPr dirty="0">
                <a:latin typeface="Arial"/>
                <a:cs typeface="Arial"/>
              </a:rPr>
              <a:t>a </a:t>
            </a:r>
            <a:r>
              <a:rPr spc="-10" dirty="0">
                <a:latin typeface="Arial"/>
                <a:cs typeface="Arial"/>
              </a:rPr>
              <a:t>particular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-6" dirty="0">
                <a:latin typeface="Arial"/>
                <a:cs typeface="Arial"/>
              </a:rPr>
              <a:t>protocol</a:t>
            </a:r>
            <a:endParaRPr dirty="0">
              <a:latin typeface="Arial"/>
              <a:cs typeface="Arial"/>
            </a:endParaRPr>
          </a:p>
          <a:p>
            <a:pPr marL="341560" marR="6348" indent="-328861">
              <a:spcBef>
                <a:spcPts val="500"/>
              </a:spcBef>
              <a:buFont typeface="Tahoma"/>
              <a:buChar char="•"/>
              <a:tabLst>
                <a:tab pos="340925" algn="l"/>
                <a:tab pos="341560" algn="l"/>
              </a:tabLst>
            </a:pPr>
            <a:r>
              <a:rPr sz="2000" dirty="0">
                <a:latin typeface="Arial"/>
                <a:cs typeface="Arial"/>
              </a:rPr>
              <a:t>When it </a:t>
            </a:r>
            <a:r>
              <a:rPr sz="2000" spc="-6" dirty="0">
                <a:latin typeface="Arial"/>
                <a:cs typeface="Arial"/>
              </a:rPr>
              <a:t>is </a:t>
            </a:r>
            <a:r>
              <a:rPr sz="2000" dirty="0">
                <a:latin typeface="Arial"/>
                <a:cs typeface="Arial"/>
              </a:rPr>
              <a:t>properly powered,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-6" dirty="0">
                <a:latin typeface="Arial"/>
                <a:cs typeface="Arial"/>
              </a:rPr>
              <a:t>the  </a:t>
            </a:r>
            <a:r>
              <a:rPr sz="2000" dirty="0">
                <a:latin typeface="Arial"/>
                <a:cs typeface="Arial"/>
              </a:rPr>
              <a:t>card sends back </a:t>
            </a:r>
            <a:r>
              <a:rPr sz="2000" spc="-6" dirty="0">
                <a:latin typeface="Arial"/>
                <a:cs typeface="Arial"/>
              </a:rPr>
              <a:t>to the terminal  </a:t>
            </a:r>
            <a:r>
              <a:rPr sz="2000" dirty="0">
                <a:latin typeface="Arial"/>
                <a:cs typeface="Arial"/>
              </a:rPr>
              <a:t>a message </a:t>
            </a:r>
            <a:r>
              <a:rPr sz="2000" spc="-6" dirty="0">
                <a:latin typeface="Arial"/>
                <a:cs typeface="Arial"/>
              </a:rPr>
              <a:t>called "</a:t>
            </a:r>
            <a:r>
              <a:rPr sz="2000" b="1" spc="-6" dirty="0">
                <a:latin typeface="Courier New"/>
                <a:cs typeface="Courier New"/>
              </a:rPr>
              <a:t>Answer to  Reset</a:t>
            </a:r>
            <a:r>
              <a:rPr sz="2000" spc="-6" dirty="0">
                <a:latin typeface="Arial"/>
                <a:cs typeface="Arial"/>
              </a:rPr>
              <a:t>"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110979" y="2559050"/>
            <a:ext cx="0" cy="1676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396979" y="2559050"/>
            <a:ext cx="0" cy="1676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9979" y="2254250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reader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2939779" y="2254250"/>
            <a:ext cx="93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Smartcard</a:t>
            </a:r>
            <a:endParaRPr lang="en-US" sz="14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187179" y="2863850"/>
            <a:ext cx="2133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20579" y="2482850"/>
            <a:ext cx="8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Power up</a:t>
            </a:r>
            <a:endParaRPr lang="en-US" sz="1400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187179" y="3625850"/>
            <a:ext cx="213360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079500" y="3244850"/>
            <a:ext cx="2469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-6" dirty="0">
                <a:latin typeface="Courier New"/>
                <a:cs typeface="Courier New"/>
              </a:rPr>
              <a:t>Answer to  </a:t>
            </a:r>
            <a:r>
              <a:rPr lang="en-US" b="1" spc="-6" dirty="0" smtClean="0">
                <a:latin typeface="Courier New"/>
                <a:cs typeface="Courier New"/>
              </a:rPr>
              <a:t>Reset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536700" y="3930650"/>
            <a:ext cx="146706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100" dirty="0" smtClean="0"/>
              <a:t>Supported protocol</a:t>
            </a:r>
          </a:p>
          <a:p>
            <a:pPr marL="171450" indent="-171450">
              <a:buFont typeface="Arial"/>
              <a:buChar char="•"/>
            </a:pPr>
            <a:r>
              <a:rPr lang="en-US" sz="1100" dirty="0" smtClean="0"/>
              <a:t>Supported Voltage</a:t>
            </a:r>
          </a:p>
          <a:p>
            <a:pPr marL="171450" indent="-171450">
              <a:buFont typeface="Arial"/>
              <a:buChar char="•"/>
            </a:pPr>
            <a:r>
              <a:rPr lang="en-US" sz="1100" dirty="0" smtClean="0"/>
              <a:t>Speed</a:t>
            </a:r>
          </a:p>
          <a:p>
            <a:pPr marL="171450" indent="-171450">
              <a:buFont typeface="Arial"/>
              <a:buChar char="•"/>
            </a:pPr>
            <a:r>
              <a:rPr lang="en-US" sz="1100" dirty="0" smtClean="0"/>
              <a:t>Type of card</a:t>
            </a:r>
          </a:p>
          <a:p>
            <a:pPr marL="171450" indent="-171450">
              <a:buFont typeface="Arial"/>
              <a:buChar char="•"/>
            </a:pPr>
            <a:r>
              <a:rPr lang="en-US" sz="1100" dirty="0" smtClean="0"/>
              <a:t>Card manufacturer</a:t>
            </a:r>
          </a:p>
          <a:p>
            <a:endParaRPr lang="en-US" sz="1100" dirty="0"/>
          </a:p>
        </p:txBody>
      </p:sp>
      <p:sp>
        <p:nvSpPr>
          <p:cNvPr id="21" name="object 7"/>
          <p:cNvSpPr/>
          <p:nvPr/>
        </p:nvSpPr>
        <p:spPr>
          <a:xfrm>
            <a:off x="3136900" y="1492250"/>
            <a:ext cx="692150" cy="7442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1403720"/>
            <a:ext cx="1295400" cy="856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7"/>
            <a:ext cx="9418319" cy="1084419"/>
          </a:xfrm>
          <a:prstGeom prst="rect">
            <a:avLst/>
          </a:prstGeom>
        </p:spPr>
        <p:txBody>
          <a:bodyPr vert="horz" wrap="square" lIns="0" tIns="335211" rIns="0" bIns="0" rtlCol="0">
            <a:spAutoFit/>
          </a:bodyPr>
          <a:lstStyle/>
          <a:p>
            <a:pPr marL="4918960"/>
            <a:r>
              <a:rPr spc="-6" dirty="0"/>
              <a:t>General</a:t>
            </a:r>
            <a:r>
              <a:rPr spc="-80" dirty="0"/>
              <a:t> </a:t>
            </a:r>
            <a:r>
              <a:rPr spc="-6" dirty="0"/>
              <a:t>protocol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22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612641" y="2026922"/>
            <a:ext cx="5045710" cy="30777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0290" marR="5078" indent="-327593">
              <a:buFont typeface="Tahoma"/>
              <a:buChar char="•"/>
              <a:tabLst>
                <a:tab pos="339655" algn="l"/>
                <a:tab pos="340290" algn="l"/>
              </a:tabLst>
            </a:pPr>
            <a:r>
              <a:rPr spc="-6" dirty="0">
                <a:latin typeface="Arial"/>
                <a:cs typeface="Arial"/>
              </a:rPr>
              <a:t>After sending </a:t>
            </a:r>
            <a:r>
              <a:rPr b="1" spc="-6" dirty="0">
                <a:latin typeface="Courier New"/>
                <a:cs typeface="Courier New"/>
              </a:rPr>
              <a:t>Answer to</a:t>
            </a:r>
            <a:r>
              <a:rPr b="1" spc="-170" dirty="0">
                <a:latin typeface="Courier New"/>
                <a:cs typeface="Courier New"/>
              </a:rPr>
              <a:t> </a:t>
            </a:r>
            <a:r>
              <a:rPr b="1" spc="-6" dirty="0">
                <a:latin typeface="Courier New"/>
                <a:cs typeface="Courier New"/>
              </a:rPr>
              <a:t>Reset</a:t>
            </a:r>
            <a:r>
              <a:rPr spc="-6" dirty="0">
                <a:latin typeface="Arial"/>
                <a:cs typeface="Arial"/>
              </a:rPr>
              <a:t>,  </a:t>
            </a:r>
            <a:r>
              <a:rPr dirty="0">
                <a:latin typeface="Arial"/>
                <a:cs typeface="Arial"/>
              </a:rPr>
              <a:t>the </a:t>
            </a:r>
            <a:r>
              <a:rPr spc="-6" dirty="0">
                <a:latin typeface="Arial"/>
                <a:cs typeface="Arial"/>
              </a:rPr>
              <a:t>card waits until the terminal  </a:t>
            </a:r>
            <a:r>
              <a:rPr dirty="0">
                <a:latin typeface="Arial"/>
                <a:cs typeface="Arial"/>
              </a:rPr>
              <a:t>starts a</a:t>
            </a:r>
            <a:r>
              <a:rPr spc="-75" dirty="0">
                <a:latin typeface="Arial"/>
                <a:cs typeface="Arial"/>
              </a:rPr>
              <a:t> </a:t>
            </a:r>
            <a:r>
              <a:rPr spc="-6" dirty="0">
                <a:latin typeface="Arial"/>
                <a:cs typeface="Arial"/>
              </a:rPr>
              <a:t>communication</a:t>
            </a:r>
            <a:endParaRPr dirty="0">
              <a:latin typeface="Arial"/>
              <a:cs typeface="Arial"/>
            </a:endParaRPr>
          </a:p>
          <a:p>
            <a:pPr marL="340290" marR="1563046" indent="-327593">
              <a:spcBef>
                <a:spcPts val="600"/>
              </a:spcBef>
              <a:buFont typeface="Tahoma"/>
              <a:buChar char="•"/>
              <a:tabLst>
                <a:tab pos="339655" algn="l"/>
                <a:tab pos="340290" algn="l"/>
              </a:tabLst>
            </a:pPr>
            <a:r>
              <a:rPr spc="-6" dirty="0">
                <a:latin typeface="Arial"/>
                <a:cs typeface="Arial"/>
              </a:rPr>
              <a:t>The card never starts </a:t>
            </a:r>
            <a:r>
              <a:rPr dirty="0">
                <a:latin typeface="Arial"/>
                <a:cs typeface="Arial"/>
              </a:rPr>
              <a:t>a  </a:t>
            </a:r>
            <a:r>
              <a:rPr spc="-6" dirty="0">
                <a:latin typeface="Arial"/>
                <a:cs typeface="Arial"/>
              </a:rPr>
              <a:t>communication</a:t>
            </a:r>
            <a:endParaRPr dirty="0">
              <a:latin typeface="Arial"/>
              <a:cs typeface="Arial"/>
            </a:endParaRPr>
          </a:p>
          <a:p>
            <a:pPr marL="340290" marR="498372" indent="-327593">
              <a:spcBef>
                <a:spcPts val="600"/>
              </a:spcBef>
              <a:buFont typeface="Tahoma"/>
              <a:buChar char="•"/>
              <a:tabLst>
                <a:tab pos="339655" algn="l"/>
                <a:tab pos="340290" algn="l"/>
              </a:tabLst>
            </a:pPr>
            <a:r>
              <a:rPr spc="-6" dirty="0">
                <a:latin typeface="Arial"/>
                <a:cs typeface="Arial"/>
              </a:rPr>
              <a:t>The card answers </a:t>
            </a:r>
            <a:r>
              <a:rPr dirty="0">
                <a:latin typeface="Arial"/>
                <a:cs typeface="Arial"/>
              </a:rPr>
              <a:t>to a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-6" dirty="0">
                <a:latin typeface="Arial"/>
                <a:cs typeface="Arial"/>
              </a:rPr>
              <a:t>demand  coming </a:t>
            </a:r>
            <a:r>
              <a:rPr dirty="0">
                <a:latin typeface="Arial"/>
                <a:cs typeface="Arial"/>
              </a:rPr>
              <a:t>from </a:t>
            </a:r>
            <a:r>
              <a:rPr spc="-6" dirty="0">
                <a:latin typeface="Arial"/>
                <a:cs typeface="Arial"/>
              </a:rPr>
              <a:t>the terminal and  waits for the </a:t>
            </a:r>
            <a:r>
              <a:rPr spc="-10" dirty="0">
                <a:latin typeface="Arial"/>
                <a:cs typeface="Arial"/>
              </a:rPr>
              <a:t>next</a:t>
            </a:r>
            <a:r>
              <a:rPr spc="-40" dirty="0">
                <a:latin typeface="Arial"/>
                <a:cs typeface="Arial"/>
              </a:rPr>
              <a:t> </a:t>
            </a:r>
            <a:r>
              <a:rPr spc="-6" dirty="0" smtClean="0">
                <a:latin typeface="Arial"/>
                <a:cs typeface="Arial"/>
              </a:rPr>
              <a:t>demand</a:t>
            </a:r>
            <a:endParaRPr lang="en-US" spc="-6" dirty="0" smtClean="0">
              <a:latin typeface="Arial"/>
              <a:cs typeface="Arial"/>
            </a:endParaRPr>
          </a:p>
          <a:p>
            <a:pPr marL="340290" marR="498372" indent="-327593">
              <a:spcBef>
                <a:spcPts val="600"/>
              </a:spcBef>
              <a:buFont typeface="Tahoma"/>
              <a:buChar char="•"/>
              <a:tabLst>
                <a:tab pos="339655" algn="l"/>
                <a:tab pos="340290" algn="l"/>
              </a:tabLst>
            </a:pPr>
            <a:r>
              <a:rPr lang="en-US" spc="-6" dirty="0" smtClean="0">
                <a:latin typeface="Arial"/>
                <a:cs typeface="Arial"/>
              </a:rPr>
              <a:t>The receive a APDU Command and respond with APDU Response</a:t>
            </a:r>
          </a:p>
          <a:p>
            <a:pPr marL="340290" marR="498372" indent="-327593">
              <a:spcBef>
                <a:spcPts val="600"/>
              </a:spcBef>
              <a:buFont typeface="Tahoma"/>
              <a:buChar char="•"/>
              <a:tabLst>
                <a:tab pos="339655" algn="l"/>
                <a:tab pos="340290" algn="l"/>
              </a:tabLst>
            </a:pPr>
            <a:r>
              <a:rPr lang="en-US" spc="-6" dirty="0" smtClean="0">
                <a:latin typeface="Arial"/>
                <a:cs typeface="Arial"/>
              </a:rPr>
              <a:t>APDU = Application Protocol Data Unit</a:t>
            </a:r>
            <a:endParaRPr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597423" y="3092450"/>
            <a:ext cx="0" cy="1676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883423" y="3092450"/>
            <a:ext cx="0" cy="1676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16423" y="2787650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reader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2426223" y="2787650"/>
            <a:ext cx="93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Smartcard</a:t>
            </a:r>
            <a:endParaRPr lang="en-US" sz="14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73623" y="4006850"/>
            <a:ext cx="21336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70744" y="3625850"/>
            <a:ext cx="1399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APDU Command</a:t>
            </a:r>
            <a:endParaRPr lang="en-US" sz="1400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73623" y="4768850"/>
            <a:ext cx="213360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bject 7"/>
          <p:cNvSpPr/>
          <p:nvPr/>
        </p:nvSpPr>
        <p:spPr>
          <a:xfrm>
            <a:off x="2623344" y="2025650"/>
            <a:ext cx="692150" cy="7442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4" y="1937120"/>
            <a:ext cx="1295400" cy="85688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70744" y="4464050"/>
            <a:ext cx="13516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APDU Response </a:t>
            </a:r>
          </a:p>
          <a:p>
            <a:endParaRPr lang="en-US" sz="1400" dirty="0"/>
          </a:p>
        </p:txBody>
      </p:sp>
      <p:sp>
        <p:nvSpPr>
          <p:cNvPr id="23" name="Arc 22"/>
          <p:cNvSpPr/>
          <p:nvPr/>
        </p:nvSpPr>
        <p:spPr>
          <a:xfrm>
            <a:off x="3004344" y="3244850"/>
            <a:ext cx="381000" cy="381000"/>
          </a:xfrm>
          <a:prstGeom prst="arc">
            <a:avLst>
              <a:gd name="adj1" fmla="val 16200000"/>
              <a:gd name="adj2" fmla="val 11529853"/>
            </a:avLst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65500" y="3168650"/>
            <a:ext cx="1146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Wait for next</a:t>
            </a:r>
          </a:p>
          <a:p>
            <a:r>
              <a:rPr lang="en-US" sz="1400" dirty="0" smtClean="0"/>
              <a:t>command</a:t>
            </a:r>
            <a:endParaRPr 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3365500" y="4083050"/>
            <a:ext cx="916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Execute</a:t>
            </a:r>
          </a:p>
          <a:p>
            <a:r>
              <a:rPr lang="en-US" sz="1400" dirty="0" smtClean="0"/>
              <a:t>command</a:t>
            </a:r>
            <a:endParaRPr lang="en-US" sz="1400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2984500" y="4083050"/>
            <a:ext cx="381000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365500" y="4083050"/>
            <a:ext cx="0" cy="60960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2984500" y="4692650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74700" y="5683250"/>
            <a:ext cx="2616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APDU Command = Header + Data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774700" y="5911850"/>
            <a:ext cx="2936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APDU Response = Data + Status Word </a:t>
            </a:r>
          </a:p>
          <a:p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3300" y="200531"/>
            <a:ext cx="8695690" cy="1354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4494" marR="5078" indent="-1321795"/>
            <a:r>
              <a:rPr sz="4400" b="1" spc="-6" dirty="0" smtClean="0"/>
              <a:t>A</a:t>
            </a:r>
            <a:r>
              <a:rPr sz="4400" spc="-6" dirty="0" smtClean="0"/>
              <a:t>pplication </a:t>
            </a:r>
            <a:r>
              <a:rPr sz="4400" b="1" spc="-6" dirty="0"/>
              <a:t>P</a:t>
            </a:r>
            <a:r>
              <a:rPr sz="4400" spc="-6" dirty="0"/>
              <a:t>rotocol  </a:t>
            </a:r>
            <a:r>
              <a:rPr sz="4400" b="1" spc="-6" dirty="0"/>
              <a:t>D</a:t>
            </a:r>
            <a:r>
              <a:rPr sz="4400" spc="-6" dirty="0"/>
              <a:t>ata</a:t>
            </a:r>
            <a:r>
              <a:rPr sz="4400" spc="-75" dirty="0"/>
              <a:t> </a:t>
            </a:r>
            <a:r>
              <a:rPr sz="4400" b="1" spc="-6" dirty="0" smtClean="0"/>
              <a:t>U</a:t>
            </a:r>
            <a:r>
              <a:rPr sz="4400" spc="-6" dirty="0" smtClean="0"/>
              <a:t>nit</a:t>
            </a:r>
            <a:r>
              <a:rPr lang="en-US" sz="4400" spc="-6" dirty="0"/>
              <a:t> </a:t>
            </a:r>
            <a:r>
              <a:rPr lang="en-US" sz="4400" spc="-6" dirty="0" smtClean="0"/>
              <a:t>Command</a:t>
            </a:r>
            <a:endParaRPr sz="4400" spc="-6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23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85160" y="1831341"/>
            <a:ext cx="6504940" cy="37292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0290" marR="5078" indent="-327593">
              <a:buFont typeface="Tahoma"/>
              <a:buChar char="•"/>
              <a:tabLst>
                <a:tab pos="339655" algn="l"/>
                <a:tab pos="340290" algn="l"/>
              </a:tabLst>
            </a:pPr>
            <a:r>
              <a:rPr sz="2400" spc="-6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APDUs </a:t>
            </a:r>
            <a:r>
              <a:rPr sz="2400" spc="-6" dirty="0">
                <a:latin typeface="Arial"/>
                <a:cs typeface="Arial"/>
              </a:rPr>
              <a:t>are the commands sent </a:t>
            </a:r>
            <a:r>
              <a:rPr sz="2400" dirty="0">
                <a:latin typeface="Arial"/>
                <a:cs typeface="Arial"/>
              </a:rPr>
              <a:t>by</a:t>
            </a:r>
            <a:r>
              <a:rPr sz="2400" spc="-146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the  terminal </a:t>
            </a:r>
            <a:r>
              <a:rPr sz="2400" dirty="0">
                <a:latin typeface="Arial"/>
                <a:cs typeface="Arial"/>
              </a:rPr>
              <a:t>to the smart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card</a:t>
            </a:r>
          </a:p>
          <a:p>
            <a:pPr marL="340290" indent="-327593">
              <a:spcBef>
                <a:spcPts val="600"/>
              </a:spcBef>
              <a:buFont typeface="Tahoma"/>
              <a:buChar char="•"/>
              <a:tabLst>
                <a:tab pos="339655" algn="l"/>
                <a:tab pos="340290" algn="l"/>
              </a:tabLst>
            </a:pPr>
            <a:r>
              <a:rPr sz="2400" spc="-6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APDU</a:t>
            </a:r>
            <a:r>
              <a:rPr sz="2400" spc="-209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can</a:t>
            </a:r>
            <a:endParaRPr sz="2400" dirty="0">
              <a:latin typeface="Arial"/>
              <a:cs typeface="Arial"/>
            </a:endParaRPr>
          </a:p>
          <a:p>
            <a:pPr marL="740256" lvl="1" indent="-270454">
              <a:spcBef>
                <a:spcPts val="500"/>
              </a:spcBef>
              <a:buFont typeface="Tahoma"/>
              <a:buChar char="–"/>
              <a:tabLst>
                <a:tab pos="739621" algn="l"/>
                <a:tab pos="740256" algn="l"/>
              </a:tabLst>
            </a:pPr>
            <a:r>
              <a:rPr sz="2000" dirty="0" smtClean="0">
                <a:latin typeface="Arial"/>
                <a:cs typeface="Arial"/>
              </a:rPr>
              <a:t>Carry</a:t>
            </a:r>
            <a:r>
              <a:rPr lang="en-US" sz="2000" dirty="0" smtClean="0">
                <a:latin typeface="Arial"/>
                <a:cs typeface="Arial"/>
              </a:rPr>
              <a:t> optionaly</a:t>
            </a:r>
            <a:r>
              <a:rPr sz="2000" dirty="0" smtClean="0">
                <a:latin typeface="Arial"/>
                <a:cs typeface="Arial"/>
              </a:rPr>
              <a:t> </a:t>
            </a:r>
            <a:r>
              <a:rPr lang="en-US" sz="2000" dirty="0" smtClean="0">
                <a:latin typeface="Arial"/>
                <a:cs typeface="Arial"/>
              </a:rPr>
              <a:t>data </a:t>
            </a:r>
            <a:r>
              <a:rPr sz="2000" spc="-6" dirty="0" smtClean="0">
                <a:latin typeface="Arial"/>
                <a:cs typeface="Arial"/>
              </a:rPr>
              <a:t>to </a:t>
            </a:r>
            <a:r>
              <a:rPr sz="2000" spc="-6" dirty="0">
                <a:latin typeface="Arial"/>
                <a:cs typeface="Arial"/>
              </a:rPr>
              <a:t>the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 smtClean="0">
                <a:latin typeface="Arial"/>
                <a:cs typeface="Arial"/>
              </a:rPr>
              <a:t>card</a:t>
            </a:r>
            <a:r>
              <a:rPr lang="en-US" sz="2000" dirty="0" smtClean="0">
                <a:latin typeface="Arial"/>
                <a:cs typeface="Arial"/>
              </a:rPr>
              <a:t>, Max : 255 bytes</a:t>
            </a:r>
            <a:endParaRPr sz="2000" dirty="0">
              <a:latin typeface="Arial"/>
              <a:cs typeface="Arial"/>
            </a:endParaRPr>
          </a:p>
          <a:p>
            <a:pPr marL="740256" lvl="1" indent="-270454">
              <a:spcBef>
                <a:spcPts val="500"/>
              </a:spcBef>
              <a:buFont typeface="Tahoma"/>
              <a:buChar char="–"/>
              <a:tabLst>
                <a:tab pos="739621" algn="l"/>
                <a:tab pos="740256" algn="l"/>
              </a:tabLst>
            </a:pPr>
            <a:r>
              <a:rPr sz="2000" dirty="0">
                <a:latin typeface="Arial"/>
                <a:cs typeface="Arial"/>
              </a:rPr>
              <a:t>Expect </a:t>
            </a:r>
            <a:r>
              <a:rPr sz="2000" spc="-6" dirty="0">
                <a:latin typeface="Arial"/>
                <a:cs typeface="Arial"/>
              </a:rPr>
              <a:t>results from the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card</a:t>
            </a:r>
          </a:p>
          <a:p>
            <a:pPr marL="340290" indent="-327593">
              <a:spcBef>
                <a:spcPts val="600"/>
              </a:spcBef>
              <a:buFont typeface="Tahoma"/>
              <a:buChar char="•"/>
              <a:tabLst>
                <a:tab pos="339655" algn="l"/>
                <a:tab pos="340290" algn="l"/>
              </a:tabLst>
            </a:pPr>
            <a:r>
              <a:rPr sz="2400" spc="-6" dirty="0">
                <a:latin typeface="Arial"/>
                <a:cs typeface="Arial"/>
              </a:rPr>
              <a:t>Card </a:t>
            </a:r>
            <a:r>
              <a:rPr sz="2400" spc="-10" dirty="0">
                <a:latin typeface="Arial"/>
                <a:cs typeface="Arial"/>
              </a:rPr>
              <a:t>and </a:t>
            </a:r>
            <a:r>
              <a:rPr sz="2400" spc="-6" dirty="0">
                <a:latin typeface="Arial"/>
                <a:cs typeface="Arial"/>
              </a:rPr>
              <a:t>terminal must synchronize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</a:p>
          <a:p>
            <a:pPr marL="740256" lvl="1" indent="-270454">
              <a:spcBef>
                <a:spcPts val="500"/>
              </a:spcBef>
              <a:buFont typeface="Tahoma"/>
              <a:buChar char="–"/>
              <a:tabLst>
                <a:tab pos="739621" algn="l"/>
                <a:tab pos="740256" algn="l"/>
              </a:tabLst>
            </a:pPr>
            <a:r>
              <a:rPr sz="2000" dirty="0">
                <a:latin typeface="Arial"/>
                <a:cs typeface="Arial"/>
              </a:rPr>
              <a:t>The number of </a:t>
            </a:r>
            <a:r>
              <a:rPr sz="2000" spc="-6" dirty="0">
                <a:latin typeface="Arial"/>
                <a:cs typeface="Arial"/>
              </a:rPr>
              <a:t>bytes to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exchange</a:t>
            </a:r>
          </a:p>
          <a:p>
            <a:pPr marL="740256" lvl="1" indent="-270454">
              <a:spcBef>
                <a:spcPts val="500"/>
              </a:spcBef>
              <a:buFont typeface="Tahoma"/>
              <a:buChar char="–"/>
              <a:tabLst>
                <a:tab pos="739621" algn="l"/>
                <a:tab pos="740256" algn="l"/>
              </a:tabLst>
            </a:pPr>
            <a:r>
              <a:rPr sz="2000" dirty="0">
                <a:latin typeface="Arial"/>
                <a:cs typeface="Arial"/>
              </a:rPr>
              <a:t>The direction of </a:t>
            </a:r>
            <a:r>
              <a:rPr sz="2000" spc="-6" dirty="0">
                <a:latin typeface="Arial"/>
                <a:cs typeface="Arial"/>
              </a:rPr>
              <a:t>the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exchange</a:t>
            </a:r>
          </a:p>
          <a:p>
            <a:pPr marL="1155461" marR="187921" lvl="2" indent="-228552">
              <a:spcBef>
                <a:spcPts val="440"/>
              </a:spcBef>
              <a:buFont typeface="Tahoma"/>
              <a:buChar char="•"/>
              <a:tabLst>
                <a:tab pos="1155461" algn="l"/>
              </a:tabLst>
            </a:pPr>
            <a:r>
              <a:rPr spc="-6" dirty="0">
                <a:latin typeface="Arial"/>
                <a:cs typeface="Arial"/>
              </a:rPr>
              <a:t>This is </a:t>
            </a:r>
            <a:r>
              <a:rPr spc="-10" dirty="0">
                <a:latin typeface="Arial"/>
                <a:cs typeface="Arial"/>
              </a:rPr>
              <a:t>done by </a:t>
            </a:r>
            <a:r>
              <a:rPr spc="-6" dirty="0">
                <a:latin typeface="Arial"/>
                <a:cs typeface="Arial"/>
              </a:rPr>
              <a:t>the </a:t>
            </a:r>
            <a:r>
              <a:rPr spc="-10" dirty="0">
                <a:latin typeface="Arial"/>
                <a:cs typeface="Arial"/>
              </a:rPr>
              <a:t>software embedded </a:t>
            </a:r>
            <a:r>
              <a:rPr spc="-6" dirty="0">
                <a:latin typeface="Arial"/>
                <a:cs typeface="Arial"/>
              </a:rPr>
              <a:t>in each  </a:t>
            </a:r>
            <a:r>
              <a:rPr spc="-10" dirty="0">
                <a:latin typeface="Arial"/>
                <a:cs typeface="Arial"/>
              </a:rPr>
              <a:t>device</a:t>
            </a:r>
            <a:endParaRPr dirty="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408176"/>
              </p:ext>
            </p:extLst>
          </p:nvPr>
        </p:nvGraphicFramePr>
        <p:xfrm>
          <a:off x="1758087" y="1492250"/>
          <a:ext cx="673100" cy="52971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3100"/>
              </a:tblGrid>
              <a:tr h="5867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sz="2400" spc="-20" dirty="0">
                          <a:latin typeface="Tahoma"/>
                          <a:cs typeface="Tahoma"/>
                        </a:rPr>
                        <a:t>CLA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344">
                      <a:solidFill>
                        <a:srgbClr val="000000"/>
                      </a:solidFill>
                      <a:prstDash val="solid"/>
                    </a:lnL>
                    <a:lnR w="9344">
                      <a:solidFill>
                        <a:srgbClr val="000000"/>
                      </a:solidFill>
                      <a:prstDash val="solid"/>
                    </a:lnR>
                    <a:lnT w="9344">
                      <a:solidFill>
                        <a:srgbClr val="000000"/>
                      </a:solidFill>
                      <a:prstDash val="solid"/>
                    </a:lnT>
                    <a:lnB w="9344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</a:tr>
              <a:tr h="58801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2400" spc="-5" dirty="0">
                          <a:latin typeface="Tahoma"/>
                          <a:cs typeface="Tahoma"/>
                        </a:rPr>
                        <a:t>INS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344">
                      <a:solidFill>
                        <a:srgbClr val="000000"/>
                      </a:solidFill>
                      <a:prstDash val="solid"/>
                    </a:lnL>
                    <a:lnR w="9344">
                      <a:solidFill>
                        <a:srgbClr val="000000"/>
                      </a:solidFill>
                      <a:prstDash val="solid"/>
                    </a:lnR>
                    <a:lnT w="9344">
                      <a:solidFill>
                        <a:srgbClr val="000000"/>
                      </a:solidFill>
                      <a:prstDash val="solid"/>
                    </a:lnT>
                    <a:lnB w="9344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</a:tr>
              <a:tr h="58928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2400" spc="-5" dirty="0">
                          <a:latin typeface="Tahoma"/>
                          <a:cs typeface="Tahoma"/>
                        </a:rPr>
                        <a:t>P1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344">
                      <a:solidFill>
                        <a:srgbClr val="000000"/>
                      </a:solidFill>
                      <a:prstDash val="solid"/>
                    </a:lnL>
                    <a:lnR w="9344">
                      <a:solidFill>
                        <a:srgbClr val="000000"/>
                      </a:solidFill>
                      <a:prstDash val="solid"/>
                    </a:lnR>
                    <a:lnT w="9344">
                      <a:solidFill>
                        <a:srgbClr val="000000"/>
                      </a:solidFill>
                      <a:prstDash val="solid"/>
                    </a:lnT>
                    <a:lnB w="9344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</a:tr>
              <a:tr h="586739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sz="2400" spc="-5" dirty="0">
                          <a:latin typeface="Tahoma"/>
                          <a:cs typeface="Tahoma"/>
                        </a:rPr>
                        <a:t>P2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344">
                      <a:solidFill>
                        <a:srgbClr val="000000"/>
                      </a:solidFill>
                      <a:prstDash val="solid"/>
                    </a:lnL>
                    <a:lnR w="9344">
                      <a:solidFill>
                        <a:srgbClr val="000000"/>
                      </a:solidFill>
                      <a:prstDash val="solid"/>
                    </a:lnR>
                    <a:lnT w="9344">
                      <a:solidFill>
                        <a:srgbClr val="000000"/>
                      </a:solidFill>
                      <a:prstDash val="solid"/>
                    </a:lnT>
                    <a:lnB w="9344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</a:tr>
              <a:tr h="5892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2400" spc="-10" dirty="0">
                          <a:latin typeface="Tahoma"/>
                          <a:cs typeface="Tahoma"/>
                        </a:rPr>
                        <a:t>LC</a:t>
                      </a:r>
                      <a:endParaRPr sz="2400" dirty="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344">
                      <a:solidFill>
                        <a:srgbClr val="000000"/>
                      </a:solidFill>
                      <a:prstDash val="solid"/>
                    </a:lnL>
                    <a:lnR w="9344">
                      <a:solidFill>
                        <a:srgbClr val="000000"/>
                      </a:solidFill>
                      <a:prstDash val="solid"/>
                    </a:lnR>
                    <a:lnT w="9344">
                      <a:solidFill>
                        <a:srgbClr val="000000"/>
                      </a:solidFill>
                      <a:prstDash val="solid"/>
                    </a:lnT>
                    <a:lnB w="9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99"/>
                    </a:solidFill>
                  </a:tcPr>
                </a:tc>
              </a:tr>
              <a:tr h="5892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endParaRPr lang="en-US" sz="2400" dirty="0" smtClean="0">
                        <a:latin typeface="Tahoma"/>
                        <a:cs typeface="Tahom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endParaRPr lang="en-US" sz="2400" dirty="0" smtClean="0">
                        <a:latin typeface="Tahoma"/>
                        <a:cs typeface="Tahom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endParaRPr lang="en-US" sz="2400" dirty="0" smtClean="0">
                        <a:latin typeface="Tahoma"/>
                        <a:cs typeface="Tahom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endParaRPr sz="2400" dirty="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344">
                      <a:solidFill>
                        <a:srgbClr val="000000"/>
                      </a:solidFill>
                      <a:prstDash val="solid"/>
                    </a:lnL>
                    <a:lnR w="9344">
                      <a:solidFill>
                        <a:srgbClr val="000000"/>
                      </a:solidFill>
                      <a:prstDash val="solid"/>
                    </a:lnR>
                    <a:lnT w="9344">
                      <a:solidFill>
                        <a:srgbClr val="000000"/>
                      </a:solidFill>
                      <a:prstDash val="solid"/>
                    </a:lnT>
                    <a:lnB w="9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99"/>
                    </a:solidFill>
                  </a:tcPr>
                </a:tc>
              </a:tr>
              <a:tr h="5892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lang="en-US" sz="2400" dirty="0" smtClean="0">
                          <a:latin typeface="Tahoma"/>
                          <a:cs typeface="Tahoma"/>
                        </a:rPr>
                        <a:t>LE</a:t>
                      </a:r>
                      <a:endParaRPr sz="2400" dirty="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344">
                      <a:solidFill>
                        <a:srgbClr val="000000"/>
                      </a:solidFill>
                      <a:prstDash val="solid"/>
                    </a:lnL>
                    <a:lnR w="9344">
                      <a:solidFill>
                        <a:srgbClr val="000000"/>
                      </a:solidFill>
                      <a:prstDash val="solid"/>
                    </a:lnR>
                    <a:lnT w="9344">
                      <a:solidFill>
                        <a:srgbClr val="000000"/>
                      </a:solidFill>
                      <a:prstDash val="solid"/>
                    </a:lnT>
                    <a:lnB w="9344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</a:tr>
            </a:tbl>
          </a:graphicData>
        </a:graphic>
      </p:graphicFrame>
      <p:sp>
        <p:nvSpPr>
          <p:cNvPr id="11" name="Left Brace 10"/>
          <p:cNvSpPr/>
          <p:nvPr/>
        </p:nvSpPr>
        <p:spPr>
          <a:xfrm>
            <a:off x="1155700" y="1545181"/>
            <a:ext cx="381000" cy="281940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13787" y="2459581"/>
            <a:ext cx="870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Header </a:t>
            </a:r>
          </a:p>
          <a:p>
            <a:pPr algn="ctr"/>
            <a:r>
              <a:rPr lang="en-US" dirty="0" smtClean="0"/>
              <a:t>of</a:t>
            </a:r>
          </a:p>
          <a:p>
            <a:pPr algn="ctr"/>
            <a:r>
              <a:rPr lang="en-US" dirty="0"/>
              <a:t>5</a:t>
            </a:r>
            <a:r>
              <a:rPr lang="en-US" dirty="0" smtClean="0"/>
              <a:t> bytes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612900" y="4821781"/>
            <a:ext cx="738664" cy="634586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dirty="0">
                <a:latin typeface="Tahoma"/>
                <a:cs typeface="Tahoma"/>
              </a:rPr>
              <a:t>DATA</a:t>
            </a:r>
          </a:p>
          <a:p>
            <a:endParaRPr lang="en-US" dirty="0"/>
          </a:p>
        </p:txBody>
      </p:sp>
      <p:sp>
        <p:nvSpPr>
          <p:cNvPr id="18" name="Left Brace 17"/>
          <p:cNvSpPr/>
          <p:nvPr/>
        </p:nvSpPr>
        <p:spPr>
          <a:xfrm>
            <a:off x="1155700" y="4516981"/>
            <a:ext cx="381000" cy="167640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01370" y="4821781"/>
            <a:ext cx="11503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Body Data</a:t>
            </a:r>
          </a:p>
          <a:p>
            <a:pPr algn="ctr"/>
            <a:r>
              <a:rPr lang="en-US" dirty="0" smtClean="0"/>
              <a:t>Of</a:t>
            </a:r>
          </a:p>
          <a:p>
            <a:pPr algn="ctr"/>
            <a:r>
              <a:rPr lang="en-US" dirty="0" smtClean="0"/>
              <a:t>LC bytes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303401"/>
            <a:ext cx="9418319" cy="1354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699848" marR="5078" indent="-1321795"/>
            <a:r>
              <a:rPr sz="4400" b="1" spc="-6" dirty="0"/>
              <a:t>A</a:t>
            </a:r>
            <a:r>
              <a:rPr sz="4400" spc="-6" dirty="0"/>
              <a:t>pplication </a:t>
            </a:r>
            <a:r>
              <a:rPr sz="4400" b="1" spc="-6" dirty="0"/>
              <a:t>P</a:t>
            </a:r>
            <a:r>
              <a:rPr sz="4400" spc="-6" dirty="0"/>
              <a:t>rotocol  </a:t>
            </a:r>
            <a:r>
              <a:rPr sz="4400" b="1" spc="-6" dirty="0"/>
              <a:t>D</a:t>
            </a:r>
            <a:r>
              <a:rPr sz="4400" spc="-6" dirty="0"/>
              <a:t>ata</a:t>
            </a:r>
            <a:r>
              <a:rPr sz="4400" spc="-75" dirty="0"/>
              <a:t> </a:t>
            </a:r>
            <a:r>
              <a:rPr sz="4400" b="1" spc="-6" dirty="0"/>
              <a:t>U</a:t>
            </a:r>
            <a:r>
              <a:rPr sz="4400" spc="-6" dirty="0"/>
              <a:t>nit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24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695702" y="1673016"/>
            <a:ext cx="5208269" cy="740587"/>
          </a:xfrm>
          <a:prstGeom prst="rect">
            <a:avLst/>
          </a:prstGeom>
          <a:solidFill>
            <a:srgbClr val="FFFF00"/>
          </a:solidFill>
          <a:ln w="9344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spcBef>
                <a:spcPts val="15"/>
              </a:spcBef>
            </a:pPr>
            <a:endParaRPr sz="1400">
              <a:latin typeface="Times New Roman"/>
              <a:cs typeface="Times New Roman"/>
            </a:endParaRPr>
          </a:p>
          <a:p>
            <a:pPr marL="85072" marR="610109"/>
            <a:r>
              <a:rPr sz="1700" b="1" spc="-6" dirty="0">
                <a:latin typeface="Tahoma"/>
                <a:cs typeface="Tahoma"/>
              </a:rPr>
              <a:t>Class </a:t>
            </a:r>
            <a:r>
              <a:rPr sz="1700" dirty="0">
                <a:latin typeface="Tahoma"/>
                <a:cs typeface="Tahoma"/>
              </a:rPr>
              <a:t>of </a:t>
            </a:r>
            <a:r>
              <a:rPr sz="1700" spc="-6" dirty="0">
                <a:latin typeface="Tahoma"/>
                <a:cs typeface="Tahoma"/>
              </a:rPr>
              <a:t>the </a:t>
            </a:r>
            <a:r>
              <a:rPr sz="1700" spc="-10" dirty="0">
                <a:latin typeface="Tahoma"/>
                <a:cs typeface="Tahoma"/>
              </a:rPr>
              <a:t>APDU: </a:t>
            </a:r>
            <a:r>
              <a:rPr sz="1700" spc="-6" dirty="0">
                <a:latin typeface="Tahoma"/>
                <a:cs typeface="Tahoma"/>
              </a:rPr>
              <a:t>one byte which is </a:t>
            </a:r>
            <a:r>
              <a:rPr sz="1700" spc="-10" dirty="0">
                <a:latin typeface="Tahoma"/>
                <a:cs typeface="Tahoma"/>
              </a:rPr>
              <a:t>caracteristic  </a:t>
            </a:r>
            <a:r>
              <a:rPr sz="1700" spc="-6" dirty="0">
                <a:latin typeface="Tahoma"/>
                <a:cs typeface="Tahoma"/>
              </a:rPr>
              <a:t>of </a:t>
            </a:r>
            <a:r>
              <a:rPr sz="1700" spc="-10" dirty="0">
                <a:latin typeface="Tahoma"/>
                <a:cs typeface="Tahoma"/>
              </a:rPr>
              <a:t>the APDU </a:t>
            </a:r>
            <a:r>
              <a:rPr sz="1700" dirty="0">
                <a:latin typeface="Tahoma"/>
                <a:cs typeface="Tahoma"/>
              </a:rPr>
              <a:t>of </a:t>
            </a:r>
            <a:r>
              <a:rPr sz="1700" spc="-6" dirty="0">
                <a:latin typeface="Tahoma"/>
                <a:cs typeface="Tahoma"/>
              </a:rPr>
              <a:t>the</a:t>
            </a:r>
            <a:r>
              <a:rPr sz="1700" spc="-45" dirty="0">
                <a:latin typeface="Tahoma"/>
                <a:cs typeface="Tahoma"/>
              </a:rPr>
              <a:t> </a:t>
            </a:r>
            <a:r>
              <a:rPr sz="1700" spc="-10" dirty="0">
                <a:latin typeface="Tahoma"/>
                <a:cs typeface="Tahoma"/>
              </a:rPr>
              <a:t>application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95702" y="2680125"/>
            <a:ext cx="5208269" cy="607217"/>
          </a:xfrm>
          <a:prstGeom prst="rect">
            <a:avLst/>
          </a:prstGeom>
          <a:solidFill>
            <a:srgbClr val="FFFF00"/>
          </a:solidFill>
          <a:ln w="9344">
            <a:solidFill>
              <a:srgbClr val="000000"/>
            </a:solidFill>
          </a:ln>
        </p:spPr>
        <p:txBody>
          <a:bodyPr vert="horz" wrap="square" lIns="0" tIns="6983" rIns="0" bIns="0" rtlCol="0">
            <a:spAutoFit/>
          </a:bodyPr>
          <a:lstStyle/>
          <a:p>
            <a:pPr>
              <a:spcBef>
                <a:spcPts val="55"/>
              </a:spcBef>
            </a:pPr>
            <a:endParaRPr sz="2200">
              <a:latin typeface="Times New Roman"/>
              <a:cs typeface="Times New Roman"/>
            </a:endParaRPr>
          </a:p>
          <a:p>
            <a:pPr marL="85072"/>
            <a:r>
              <a:rPr sz="1700" b="1" spc="-10" dirty="0">
                <a:latin typeface="Tahoma"/>
                <a:cs typeface="Tahoma"/>
              </a:rPr>
              <a:t>Instruction</a:t>
            </a:r>
            <a:r>
              <a:rPr sz="1700" spc="-10" dirty="0">
                <a:latin typeface="Tahoma"/>
                <a:cs typeface="Tahoma"/>
              </a:rPr>
              <a:t>: this </a:t>
            </a:r>
            <a:r>
              <a:rPr sz="1700" spc="-6" dirty="0">
                <a:latin typeface="Tahoma"/>
                <a:cs typeface="Tahoma"/>
              </a:rPr>
              <a:t>is </a:t>
            </a:r>
            <a:r>
              <a:rPr sz="1700" spc="-10" dirty="0">
                <a:latin typeface="Tahoma"/>
                <a:cs typeface="Tahoma"/>
              </a:rPr>
              <a:t>the</a:t>
            </a:r>
            <a:r>
              <a:rPr sz="1700" spc="-6" dirty="0">
                <a:latin typeface="Tahoma"/>
                <a:cs typeface="Tahoma"/>
              </a:rPr>
              <a:t> command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95702" y="3688506"/>
            <a:ext cx="5208269" cy="740587"/>
          </a:xfrm>
          <a:prstGeom prst="rect">
            <a:avLst/>
          </a:prstGeom>
          <a:solidFill>
            <a:srgbClr val="FFFF00"/>
          </a:solidFill>
          <a:ln w="9344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spcBef>
                <a:spcPts val="15"/>
              </a:spcBef>
            </a:pPr>
            <a:endParaRPr sz="1400">
              <a:latin typeface="Times New Roman"/>
              <a:cs typeface="Times New Roman"/>
            </a:endParaRPr>
          </a:p>
          <a:p>
            <a:pPr marL="85072" marR="756127"/>
            <a:r>
              <a:rPr sz="1700" b="1" spc="-6" dirty="0">
                <a:latin typeface="Tahoma"/>
                <a:cs typeface="Tahoma"/>
              </a:rPr>
              <a:t>P1</a:t>
            </a:r>
            <a:r>
              <a:rPr sz="1700" spc="-6" dirty="0">
                <a:latin typeface="Tahoma"/>
                <a:cs typeface="Tahoma"/>
              </a:rPr>
              <a:t>, </a:t>
            </a:r>
            <a:r>
              <a:rPr sz="1700" b="1" spc="-6" dirty="0">
                <a:latin typeface="Tahoma"/>
                <a:cs typeface="Tahoma"/>
              </a:rPr>
              <a:t>P2</a:t>
            </a:r>
            <a:r>
              <a:rPr sz="1700" spc="-6" dirty="0">
                <a:latin typeface="Tahoma"/>
                <a:cs typeface="Tahoma"/>
              </a:rPr>
              <a:t>: </a:t>
            </a:r>
            <a:r>
              <a:rPr sz="1700" spc="-10" dirty="0">
                <a:latin typeface="Tahoma"/>
                <a:cs typeface="Tahoma"/>
              </a:rPr>
              <a:t>two parameters </a:t>
            </a:r>
            <a:r>
              <a:rPr sz="1700" spc="-6" dirty="0">
                <a:latin typeface="Tahoma"/>
                <a:cs typeface="Tahoma"/>
              </a:rPr>
              <a:t>which can </a:t>
            </a:r>
            <a:r>
              <a:rPr sz="1700" dirty="0">
                <a:latin typeface="Tahoma"/>
                <a:cs typeface="Tahoma"/>
              </a:rPr>
              <a:t>be </a:t>
            </a:r>
            <a:r>
              <a:rPr sz="1700" spc="-10" dirty="0">
                <a:latin typeface="Tahoma"/>
                <a:cs typeface="Tahoma"/>
              </a:rPr>
              <a:t>combined  to form </a:t>
            </a:r>
            <a:r>
              <a:rPr sz="1700" dirty="0">
                <a:latin typeface="Tahoma"/>
                <a:cs typeface="Tahoma"/>
              </a:rPr>
              <a:t>a </a:t>
            </a:r>
            <a:r>
              <a:rPr sz="1700" spc="-10" dirty="0">
                <a:latin typeface="Tahoma"/>
                <a:cs typeface="Tahoma"/>
              </a:rPr>
              <a:t>short</a:t>
            </a:r>
            <a:r>
              <a:rPr sz="1700" spc="-25" dirty="0">
                <a:latin typeface="Tahoma"/>
                <a:cs typeface="Tahoma"/>
              </a:rPr>
              <a:t> </a:t>
            </a:r>
            <a:r>
              <a:rPr sz="1700" spc="-10" dirty="0">
                <a:latin typeface="Tahoma"/>
                <a:cs typeface="Tahoma"/>
              </a:rPr>
              <a:t>integer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95702" y="4696887"/>
            <a:ext cx="5208269" cy="1138763"/>
          </a:xfrm>
          <a:prstGeom prst="rect">
            <a:avLst/>
          </a:prstGeom>
          <a:solidFill>
            <a:srgbClr val="FFFF00"/>
          </a:solidFill>
          <a:ln w="9344">
            <a:solidFill>
              <a:srgbClr val="000000"/>
            </a:solidFill>
          </a:ln>
        </p:spPr>
        <p:txBody>
          <a:bodyPr vert="horz" wrap="square" lIns="0" tIns="91420" rIns="0" bIns="0" rtlCol="0">
            <a:spAutoFit/>
          </a:bodyPr>
          <a:lstStyle/>
          <a:p>
            <a:pPr marL="85072" marR="542177">
              <a:spcBef>
                <a:spcPts val="720"/>
              </a:spcBef>
            </a:pPr>
            <a:r>
              <a:rPr sz="1700" b="1" spc="-6" dirty="0">
                <a:latin typeface="Tahoma"/>
                <a:cs typeface="Tahoma"/>
              </a:rPr>
              <a:t>LC</a:t>
            </a:r>
            <a:r>
              <a:rPr sz="1700" spc="-6" dirty="0">
                <a:latin typeface="Tahoma"/>
                <a:cs typeface="Tahoma"/>
              </a:rPr>
              <a:t>: </a:t>
            </a:r>
            <a:r>
              <a:rPr sz="1700" spc="-10" dirty="0">
                <a:latin typeface="Tahoma"/>
                <a:cs typeface="Tahoma"/>
              </a:rPr>
              <a:t>length </a:t>
            </a:r>
            <a:r>
              <a:rPr sz="1700" dirty="0">
                <a:latin typeface="Tahoma"/>
                <a:cs typeface="Tahoma"/>
              </a:rPr>
              <a:t>of </a:t>
            </a:r>
            <a:r>
              <a:rPr lang="en-US" sz="1700" spc="-10" dirty="0" smtClean="0">
                <a:latin typeface="Tahoma"/>
                <a:cs typeface="Tahoma"/>
              </a:rPr>
              <a:t>data </a:t>
            </a:r>
            <a:r>
              <a:rPr sz="1700" spc="-6" dirty="0" smtClean="0">
                <a:latin typeface="Tahoma"/>
                <a:cs typeface="Tahoma"/>
              </a:rPr>
              <a:t>which </a:t>
            </a:r>
            <a:r>
              <a:rPr sz="1700" spc="-10" dirty="0">
                <a:latin typeface="Tahoma"/>
                <a:cs typeface="Tahoma"/>
              </a:rPr>
              <a:t>will </a:t>
            </a:r>
            <a:r>
              <a:rPr sz="1700" dirty="0">
                <a:latin typeface="Tahoma"/>
                <a:cs typeface="Tahoma"/>
              </a:rPr>
              <a:t>be </a:t>
            </a:r>
            <a:r>
              <a:rPr sz="1700" spc="-10" dirty="0">
                <a:latin typeface="Tahoma"/>
                <a:cs typeface="Tahoma"/>
              </a:rPr>
              <a:t>exchanged  </a:t>
            </a:r>
            <a:r>
              <a:rPr sz="1700" spc="-6" dirty="0">
                <a:latin typeface="Tahoma"/>
                <a:cs typeface="Tahoma"/>
              </a:rPr>
              <a:t>between the terminal and the </a:t>
            </a:r>
            <a:r>
              <a:rPr sz="1700" spc="-10" dirty="0">
                <a:latin typeface="Tahoma"/>
                <a:cs typeface="Tahoma"/>
              </a:rPr>
              <a:t>card (from </a:t>
            </a:r>
            <a:r>
              <a:rPr sz="1700" spc="-6" dirty="0">
                <a:latin typeface="Tahoma"/>
                <a:cs typeface="Tahoma"/>
              </a:rPr>
              <a:t>the </a:t>
            </a:r>
            <a:r>
              <a:rPr sz="1700" spc="-15" dirty="0">
                <a:latin typeface="Tahoma"/>
                <a:cs typeface="Tahoma"/>
              </a:rPr>
              <a:t>ter-  </a:t>
            </a:r>
            <a:r>
              <a:rPr sz="1700" spc="-6" dirty="0">
                <a:latin typeface="Tahoma"/>
                <a:cs typeface="Tahoma"/>
              </a:rPr>
              <a:t>minal to </a:t>
            </a:r>
            <a:r>
              <a:rPr sz="1700" spc="-10" dirty="0">
                <a:latin typeface="Tahoma"/>
                <a:cs typeface="Tahoma"/>
              </a:rPr>
              <a:t>the card, </a:t>
            </a:r>
            <a:r>
              <a:rPr sz="1700" b="1" spc="-6" dirty="0">
                <a:latin typeface="Tahoma"/>
                <a:cs typeface="Tahoma"/>
              </a:rPr>
              <a:t>or</a:t>
            </a:r>
            <a:r>
              <a:rPr sz="1700" spc="-6" dirty="0">
                <a:latin typeface="Tahoma"/>
                <a:cs typeface="Tahoma"/>
              </a:rPr>
              <a:t> </a:t>
            </a:r>
            <a:r>
              <a:rPr sz="1700" spc="-10" dirty="0">
                <a:latin typeface="Tahoma"/>
                <a:cs typeface="Tahoma"/>
              </a:rPr>
              <a:t>from </a:t>
            </a:r>
            <a:r>
              <a:rPr sz="1700" spc="-6" dirty="0">
                <a:latin typeface="Tahoma"/>
                <a:cs typeface="Tahoma"/>
              </a:rPr>
              <a:t>the </a:t>
            </a:r>
            <a:r>
              <a:rPr sz="1700" spc="-10" dirty="0">
                <a:latin typeface="Tahoma"/>
                <a:cs typeface="Tahoma"/>
              </a:rPr>
              <a:t>card </a:t>
            </a:r>
            <a:r>
              <a:rPr sz="1700" spc="-6" dirty="0">
                <a:latin typeface="Tahoma"/>
                <a:cs typeface="Tahoma"/>
              </a:rPr>
              <a:t>to the</a:t>
            </a:r>
            <a:r>
              <a:rPr sz="1700" spc="10" dirty="0">
                <a:latin typeface="Tahoma"/>
                <a:cs typeface="Tahoma"/>
              </a:rPr>
              <a:t> </a:t>
            </a:r>
            <a:r>
              <a:rPr sz="1700" spc="-10" dirty="0">
                <a:latin typeface="Tahoma"/>
                <a:cs typeface="Tahoma"/>
              </a:rPr>
              <a:t>terminal)</a:t>
            </a:r>
            <a:endParaRPr sz="1700" dirty="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graphicFrame>
        <p:nvGraphicFramePr>
          <p:cNvPr id="2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366066"/>
              </p:ext>
            </p:extLst>
          </p:nvPr>
        </p:nvGraphicFramePr>
        <p:xfrm>
          <a:off x="1003300" y="1416050"/>
          <a:ext cx="673100" cy="52971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3100"/>
              </a:tblGrid>
              <a:tr h="5867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sz="2400" spc="-20" dirty="0">
                          <a:latin typeface="Tahoma"/>
                          <a:cs typeface="Tahoma"/>
                        </a:rPr>
                        <a:t>CLA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344">
                      <a:solidFill>
                        <a:srgbClr val="000000"/>
                      </a:solidFill>
                      <a:prstDash val="solid"/>
                    </a:lnL>
                    <a:lnR w="9344">
                      <a:solidFill>
                        <a:srgbClr val="000000"/>
                      </a:solidFill>
                      <a:prstDash val="solid"/>
                    </a:lnR>
                    <a:lnT w="9344">
                      <a:solidFill>
                        <a:srgbClr val="000000"/>
                      </a:solidFill>
                      <a:prstDash val="solid"/>
                    </a:lnT>
                    <a:lnB w="9344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</a:tr>
              <a:tr h="58801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2400" spc="-5" dirty="0">
                          <a:latin typeface="Tahoma"/>
                          <a:cs typeface="Tahoma"/>
                        </a:rPr>
                        <a:t>INS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344">
                      <a:solidFill>
                        <a:srgbClr val="000000"/>
                      </a:solidFill>
                      <a:prstDash val="solid"/>
                    </a:lnL>
                    <a:lnR w="9344">
                      <a:solidFill>
                        <a:srgbClr val="000000"/>
                      </a:solidFill>
                      <a:prstDash val="solid"/>
                    </a:lnR>
                    <a:lnT w="9344">
                      <a:solidFill>
                        <a:srgbClr val="000000"/>
                      </a:solidFill>
                      <a:prstDash val="solid"/>
                    </a:lnT>
                    <a:lnB w="9344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</a:tr>
              <a:tr h="58928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2400" spc="-5" dirty="0">
                          <a:latin typeface="Tahoma"/>
                          <a:cs typeface="Tahoma"/>
                        </a:rPr>
                        <a:t>P1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344">
                      <a:solidFill>
                        <a:srgbClr val="000000"/>
                      </a:solidFill>
                      <a:prstDash val="solid"/>
                    </a:lnL>
                    <a:lnR w="9344">
                      <a:solidFill>
                        <a:srgbClr val="000000"/>
                      </a:solidFill>
                      <a:prstDash val="solid"/>
                    </a:lnR>
                    <a:lnT w="9344">
                      <a:solidFill>
                        <a:srgbClr val="000000"/>
                      </a:solidFill>
                      <a:prstDash val="solid"/>
                    </a:lnT>
                    <a:lnB w="9344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</a:tr>
              <a:tr h="586739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sz="2400" spc="-5" dirty="0">
                          <a:latin typeface="Tahoma"/>
                          <a:cs typeface="Tahoma"/>
                        </a:rPr>
                        <a:t>P2</a:t>
                      </a:r>
                      <a:endParaRPr sz="2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344">
                      <a:solidFill>
                        <a:srgbClr val="000000"/>
                      </a:solidFill>
                      <a:prstDash val="solid"/>
                    </a:lnL>
                    <a:lnR w="9344">
                      <a:solidFill>
                        <a:srgbClr val="000000"/>
                      </a:solidFill>
                      <a:prstDash val="solid"/>
                    </a:lnR>
                    <a:lnT w="9344">
                      <a:solidFill>
                        <a:srgbClr val="000000"/>
                      </a:solidFill>
                      <a:prstDash val="solid"/>
                    </a:lnT>
                    <a:lnB w="9344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</a:tr>
              <a:tr h="5892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2400" spc="-10" dirty="0">
                          <a:latin typeface="Tahoma"/>
                          <a:cs typeface="Tahoma"/>
                        </a:rPr>
                        <a:t>LC</a:t>
                      </a:r>
                      <a:endParaRPr sz="2400" dirty="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344">
                      <a:solidFill>
                        <a:srgbClr val="000000"/>
                      </a:solidFill>
                      <a:prstDash val="solid"/>
                    </a:lnL>
                    <a:lnR w="9344">
                      <a:solidFill>
                        <a:srgbClr val="000000"/>
                      </a:solidFill>
                      <a:prstDash val="solid"/>
                    </a:lnR>
                    <a:lnT w="9344">
                      <a:solidFill>
                        <a:srgbClr val="000000"/>
                      </a:solidFill>
                      <a:prstDash val="solid"/>
                    </a:lnT>
                    <a:lnB w="9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99"/>
                    </a:solidFill>
                  </a:tcPr>
                </a:tc>
              </a:tr>
              <a:tr h="5892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endParaRPr lang="en-US" sz="2400" dirty="0" smtClean="0">
                        <a:latin typeface="Tahoma"/>
                        <a:cs typeface="Tahom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endParaRPr lang="en-US" sz="2400" dirty="0" smtClean="0">
                        <a:latin typeface="Tahoma"/>
                        <a:cs typeface="Tahom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endParaRPr lang="en-US" sz="2400" dirty="0" smtClean="0">
                        <a:latin typeface="Tahoma"/>
                        <a:cs typeface="Tahom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endParaRPr sz="2400" dirty="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344">
                      <a:solidFill>
                        <a:srgbClr val="000000"/>
                      </a:solidFill>
                      <a:prstDash val="solid"/>
                    </a:lnL>
                    <a:lnR w="9344">
                      <a:solidFill>
                        <a:srgbClr val="000000"/>
                      </a:solidFill>
                      <a:prstDash val="solid"/>
                    </a:lnR>
                    <a:lnT w="9344">
                      <a:solidFill>
                        <a:srgbClr val="000000"/>
                      </a:solidFill>
                      <a:prstDash val="solid"/>
                    </a:lnT>
                    <a:lnB w="9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99"/>
                    </a:solidFill>
                  </a:tcPr>
                </a:tc>
              </a:tr>
              <a:tr h="5892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lang="en-US" sz="2400" dirty="0" smtClean="0">
                          <a:latin typeface="Tahoma"/>
                          <a:cs typeface="Tahoma"/>
                        </a:rPr>
                        <a:t>LE</a:t>
                      </a:r>
                      <a:endParaRPr sz="2400" dirty="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344">
                      <a:solidFill>
                        <a:srgbClr val="000000"/>
                      </a:solidFill>
                      <a:prstDash val="solid"/>
                    </a:lnL>
                    <a:lnR w="9344">
                      <a:solidFill>
                        <a:srgbClr val="000000"/>
                      </a:solidFill>
                      <a:prstDash val="solid"/>
                    </a:lnR>
                    <a:lnT w="9344">
                      <a:solidFill>
                        <a:srgbClr val="000000"/>
                      </a:solidFill>
                      <a:prstDash val="solid"/>
                    </a:lnT>
                    <a:lnB w="9344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</a:tr>
            </a:tbl>
          </a:graphicData>
        </a:graphic>
      </p:graphicFrame>
      <p:cxnSp>
        <p:nvCxnSpPr>
          <p:cNvPr id="26" name="Straight Arrow Connector 25"/>
          <p:cNvCxnSpPr>
            <a:stCxn id="4" idx="1"/>
          </p:cNvCxnSpPr>
          <p:nvPr/>
        </p:nvCxnSpPr>
        <p:spPr>
          <a:xfrm flipH="1" flipV="1">
            <a:off x="1689100" y="1720850"/>
            <a:ext cx="2006602" cy="3224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6" idx="1"/>
          </p:cNvCxnSpPr>
          <p:nvPr/>
        </p:nvCxnSpPr>
        <p:spPr>
          <a:xfrm flipH="1" flipV="1">
            <a:off x="1689100" y="2940050"/>
            <a:ext cx="2006602" cy="11187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" idx="1"/>
          </p:cNvCxnSpPr>
          <p:nvPr/>
        </p:nvCxnSpPr>
        <p:spPr>
          <a:xfrm flipH="1" flipV="1">
            <a:off x="1689100" y="2254250"/>
            <a:ext cx="2006602" cy="7294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6" idx="1"/>
          </p:cNvCxnSpPr>
          <p:nvPr/>
        </p:nvCxnSpPr>
        <p:spPr>
          <a:xfrm flipH="1" flipV="1">
            <a:off x="1765300" y="3473450"/>
            <a:ext cx="1930402" cy="585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27100" y="4845050"/>
            <a:ext cx="738664" cy="634586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dirty="0">
                <a:latin typeface="Tahoma"/>
                <a:cs typeface="Tahoma"/>
              </a:rPr>
              <a:t>DATA</a:t>
            </a:r>
          </a:p>
          <a:p>
            <a:endParaRPr lang="en-US" dirty="0"/>
          </a:p>
        </p:txBody>
      </p:sp>
      <p:cxnSp>
        <p:nvCxnSpPr>
          <p:cNvPr id="38" name="Straight Arrow Connector 37"/>
          <p:cNvCxnSpPr>
            <a:stCxn id="7" idx="1"/>
            <a:endCxn id="24" idx="3"/>
          </p:cNvCxnSpPr>
          <p:nvPr/>
        </p:nvCxnSpPr>
        <p:spPr>
          <a:xfrm flipH="1" flipV="1">
            <a:off x="1676400" y="4064633"/>
            <a:ext cx="2019302" cy="12016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bject 7"/>
          <p:cNvSpPr txBox="1"/>
          <p:nvPr/>
        </p:nvSpPr>
        <p:spPr>
          <a:xfrm>
            <a:off x="3670300" y="5988050"/>
            <a:ext cx="5208269" cy="877143"/>
          </a:xfrm>
          <a:prstGeom prst="rect">
            <a:avLst/>
          </a:prstGeom>
          <a:solidFill>
            <a:srgbClr val="FFFF00"/>
          </a:solidFill>
          <a:ln w="9344">
            <a:solidFill>
              <a:srgbClr val="000000"/>
            </a:solidFill>
          </a:ln>
        </p:spPr>
        <p:txBody>
          <a:bodyPr vert="horz" wrap="square" lIns="0" tIns="91420" rIns="0" bIns="0" rtlCol="0">
            <a:spAutoFit/>
          </a:bodyPr>
          <a:lstStyle/>
          <a:p>
            <a:pPr marL="85072" marR="542177">
              <a:spcBef>
                <a:spcPts val="720"/>
              </a:spcBef>
            </a:pPr>
            <a:r>
              <a:rPr sz="1700" b="1" spc="-6" dirty="0" smtClean="0">
                <a:latin typeface="Tahoma"/>
                <a:cs typeface="Tahoma"/>
              </a:rPr>
              <a:t>L</a:t>
            </a:r>
            <a:r>
              <a:rPr lang="en-US" sz="1700" b="1" spc="-6" dirty="0" smtClean="0">
                <a:latin typeface="Tahoma"/>
                <a:cs typeface="Tahoma"/>
              </a:rPr>
              <a:t>E</a:t>
            </a:r>
            <a:r>
              <a:rPr sz="1700" spc="-6" dirty="0" smtClean="0">
                <a:latin typeface="Tahoma"/>
                <a:cs typeface="Tahoma"/>
              </a:rPr>
              <a:t>: </a:t>
            </a:r>
            <a:r>
              <a:rPr sz="1700" spc="-10" dirty="0">
                <a:latin typeface="Tahoma"/>
                <a:cs typeface="Tahoma"/>
              </a:rPr>
              <a:t>length </a:t>
            </a:r>
            <a:r>
              <a:rPr sz="1700" dirty="0">
                <a:latin typeface="Tahoma"/>
                <a:cs typeface="Tahoma"/>
              </a:rPr>
              <a:t>of </a:t>
            </a:r>
            <a:r>
              <a:rPr lang="en-US" sz="1700" spc="-10" dirty="0" smtClean="0">
                <a:latin typeface="Tahoma"/>
                <a:cs typeface="Tahoma"/>
              </a:rPr>
              <a:t>data Excepected </a:t>
            </a:r>
            <a:r>
              <a:rPr sz="1700" spc="-6" dirty="0" smtClean="0">
                <a:latin typeface="Tahoma"/>
                <a:cs typeface="Tahoma"/>
              </a:rPr>
              <a:t>which </a:t>
            </a:r>
            <a:r>
              <a:rPr sz="1700" spc="-10" dirty="0">
                <a:latin typeface="Tahoma"/>
                <a:cs typeface="Tahoma"/>
              </a:rPr>
              <a:t>will </a:t>
            </a:r>
            <a:r>
              <a:rPr sz="1700" dirty="0">
                <a:latin typeface="Tahoma"/>
                <a:cs typeface="Tahoma"/>
              </a:rPr>
              <a:t>be </a:t>
            </a:r>
            <a:r>
              <a:rPr sz="1700" spc="-10" dirty="0">
                <a:latin typeface="Tahoma"/>
                <a:cs typeface="Tahoma"/>
              </a:rPr>
              <a:t>exchanged  </a:t>
            </a:r>
            <a:r>
              <a:rPr sz="1700" spc="-6" dirty="0">
                <a:latin typeface="Tahoma"/>
                <a:cs typeface="Tahoma"/>
              </a:rPr>
              <a:t>between </a:t>
            </a:r>
            <a:r>
              <a:rPr lang="en-US" sz="1700" spc="-6" dirty="0" smtClean="0">
                <a:latin typeface="Tahoma"/>
                <a:cs typeface="Tahoma"/>
              </a:rPr>
              <a:t>the card and </a:t>
            </a:r>
            <a:r>
              <a:rPr sz="1700" spc="-6" dirty="0" smtClean="0">
                <a:latin typeface="Tahoma"/>
                <a:cs typeface="Tahoma"/>
              </a:rPr>
              <a:t>the </a:t>
            </a:r>
            <a:r>
              <a:rPr sz="1700" spc="-6" dirty="0">
                <a:latin typeface="Tahoma"/>
                <a:cs typeface="Tahoma"/>
              </a:rPr>
              <a:t>terminal </a:t>
            </a:r>
            <a:r>
              <a:rPr lang="en-US" sz="1700" spc="-6" dirty="0" smtClean="0">
                <a:latin typeface="Tahoma"/>
                <a:cs typeface="Tahoma"/>
              </a:rPr>
              <a:t>(only in case LC is provided)</a:t>
            </a:r>
            <a:endParaRPr sz="1700" dirty="0">
              <a:latin typeface="Tahoma"/>
              <a:cs typeface="Tahoma"/>
            </a:endParaRPr>
          </a:p>
        </p:txBody>
      </p:sp>
      <p:cxnSp>
        <p:nvCxnSpPr>
          <p:cNvPr id="47" name="Straight Arrow Connector 46"/>
          <p:cNvCxnSpPr>
            <a:stCxn id="46" idx="1"/>
          </p:cNvCxnSpPr>
          <p:nvPr/>
        </p:nvCxnSpPr>
        <p:spPr>
          <a:xfrm flipH="1">
            <a:off x="1689100" y="6426622"/>
            <a:ext cx="1981200" cy="186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25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361181" y="1831342"/>
            <a:ext cx="4795519" cy="42883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0290" marR="333941" indent="-327593">
              <a:buFont typeface="Tahoma"/>
              <a:buChar char="•"/>
              <a:tabLst>
                <a:tab pos="339655" algn="l"/>
                <a:tab pos="340290" algn="l"/>
              </a:tabLst>
            </a:pPr>
            <a:endParaRPr lang="en-US" sz="2000" spc="-6" dirty="0" smtClean="0">
              <a:latin typeface="Arial"/>
              <a:cs typeface="Arial"/>
            </a:endParaRPr>
          </a:p>
          <a:p>
            <a:pPr marL="340290" marR="333941" indent="-327593">
              <a:buFont typeface="Tahoma"/>
              <a:buChar char="•"/>
              <a:tabLst>
                <a:tab pos="339655" algn="l"/>
                <a:tab pos="340290" algn="l"/>
              </a:tabLst>
            </a:pPr>
            <a:r>
              <a:rPr lang="en-US" sz="2000" spc="-6" dirty="0" smtClean="0">
                <a:latin typeface="Arial"/>
                <a:cs typeface="Arial"/>
              </a:rPr>
              <a:t>Carry optionally Data, Max 256 bytes</a:t>
            </a:r>
          </a:p>
          <a:p>
            <a:pPr marL="340290" marR="333941" indent="-327593">
              <a:buFont typeface="Tahoma"/>
              <a:buChar char="•"/>
              <a:tabLst>
                <a:tab pos="339655" algn="l"/>
                <a:tab pos="340290" algn="l"/>
              </a:tabLst>
            </a:pPr>
            <a:r>
              <a:rPr lang="en-US" sz="2000" spc="-6" dirty="0" smtClean="0">
                <a:latin typeface="Arial"/>
                <a:cs typeface="Arial"/>
              </a:rPr>
              <a:t>SW1SW2 is the </a:t>
            </a:r>
            <a:r>
              <a:rPr lang="en-US" sz="2000" b="1" spc="-6" dirty="0" smtClean="0">
                <a:latin typeface="Arial"/>
                <a:cs typeface="Arial"/>
              </a:rPr>
              <a:t>Status Word</a:t>
            </a:r>
          </a:p>
          <a:p>
            <a:pPr marL="797395" marR="333941" lvl="1" indent="-327593">
              <a:buFont typeface="Tahoma"/>
              <a:buChar char="•"/>
              <a:tabLst>
                <a:tab pos="339655" algn="l"/>
                <a:tab pos="340290" algn="l"/>
              </a:tabLst>
            </a:pPr>
            <a:r>
              <a:rPr sz="2000" spc="-6" dirty="0" smtClean="0">
                <a:latin typeface="Arial"/>
                <a:cs typeface="Arial"/>
              </a:rPr>
              <a:t>report </a:t>
            </a:r>
            <a:r>
              <a:rPr lang="en-US" sz="2000" spc="-6" dirty="0" smtClean="0">
                <a:latin typeface="Arial"/>
                <a:cs typeface="Arial"/>
              </a:rPr>
              <a:t>the result of the</a:t>
            </a:r>
            <a:r>
              <a:rPr sz="2000" spc="-6" dirty="0" smtClean="0">
                <a:latin typeface="Arial"/>
                <a:cs typeface="Arial"/>
              </a:rPr>
              <a:t>  </a:t>
            </a:r>
            <a:r>
              <a:rPr sz="2000" spc="-6" dirty="0">
                <a:latin typeface="Arial"/>
                <a:cs typeface="Arial"/>
              </a:rPr>
              <a:t>operation done by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card</a:t>
            </a:r>
          </a:p>
          <a:p>
            <a:pPr marL="797395" lvl="1" indent="-327593">
              <a:spcBef>
                <a:spcPts val="600"/>
              </a:spcBef>
              <a:buFont typeface="Tahoma"/>
              <a:buChar char="•"/>
              <a:tabLst>
                <a:tab pos="339655" algn="l"/>
                <a:tab pos="340290" algn="l"/>
              </a:tabLst>
            </a:pPr>
            <a:r>
              <a:rPr lang="en-US" sz="2000" b="1" spc="-10" dirty="0" smtClean="0">
                <a:latin typeface="Arial"/>
                <a:cs typeface="Arial"/>
              </a:rPr>
              <a:t>SW1=0x90 SW2 =0x</a:t>
            </a:r>
            <a:r>
              <a:rPr sz="2000" b="1" spc="-10" dirty="0" smtClean="0">
                <a:latin typeface="Arial"/>
                <a:cs typeface="Arial"/>
              </a:rPr>
              <a:t>00 </a:t>
            </a:r>
            <a:r>
              <a:rPr sz="2000" spc="-6" dirty="0">
                <a:latin typeface="Arial"/>
                <a:cs typeface="Arial"/>
              </a:rPr>
              <a:t>means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6" dirty="0">
                <a:latin typeface="Arial"/>
                <a:cs typeface="Arial"/>
              </a:rPr>
              <a:t>success!</a:t>
            </a:r>
            <a:endParaRPr sz="2000" dirty="0">
              <a:latin typeface="Arial"/>
              <a:cs typeface="Arial"/>
            </a:endParaRPr>
          </a:p>
          <a:p>
            <a:pPr marL="797395" lvl="1" indent="-327593">
              <a:spcBef>
                <a:spcPts val="600"/>
              </a:spcBef>
              <a:buFont typeface="Tahoma"/>
              <a:buChar char="•"/>
              <a:tabLst>
                <a:tab pos="339655" algn="l"/>
                <a:tab pos="340290" algn="l"/>
              </a:tabLst>
            </a:pPr>
            <a:r>
              <a:rPr sz="2000" spc="-6" dirty="0">
                <a:latin typeface="Arial"/>
                <a:cs typeface="Arial"/>
              </a:rPr>
              <a:t>When </a:t>
            </a:r>
            <a:r>
              <a:rPr sz="2000" spc="-10" dirty="0">
                <a:latin typeface="Arial"/>
                <a:cs typeface="Arial"/>
              </a:rPr>
              <a:t>different, </a:t>
            </a:r>
            <a:r>
              <a:rPr sz="2000" spc="-6" dirty="0">
                <a:latin typeface="Arial"/>
                <a:cs typeface="Arial"/>
              </a:rPr>
              <a:t>could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spc="-6" dirty="0">
                <a:latin typeface="Arial"/>
                <a:cs typeface="Arial"/>
              </a:rPr>
              <a:t>indicate</a:t>
            </a:r>
            <a:endParaRPr sz="2000" dirty="0">
              <a:latin typeface="Arial"/>
              <a:cs typeface="Arial"/>
            </a:endParaRPr>
          </a:p>
          <a:p>
            <a:pPr marL="1198631" lvl="2" indent="-271724">
              <a:spcBef>
                <a:spcPts val="500"/>
              </a:spcBef>
              <a:buFont typeface="Tahoma"/>
              <a:buChar char="–"/>
              <a:tabLst>
                <a:tab pos="740891" algn="l"/>
                <a:tab pos="741526" algn="l"/>
              </a:tabLst>
            </a:pPr>
            <a:r>
              <a:rPr dirty="0">
                <a:latin typeface="Arial"/>
                <a:cs typeface="Arial"/>
              </a:rPr>
              <a:t>Denied</a:t>
            </a:r>
            <a:r>
              <a:rPr spc="-9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access</a:t>
            </a:r>
          </a:p>
          <a:p>
            <a:pPr marL="1198631" lvl="2" indent="-271724">
              <a:spcBef>
                <a:spcPts val="500"/>
              </a:spcBef>
              <a:buFont typeface="Tahoma"/>
              <a:buChar char="–"/>
              <a:tabLst>
                <a:tab pos="740891" algn="l"/>
                <a:tab pos="741526" algn="l"/>
              </a:tabLst>
            </a:pPr>
            <a:r>
              <a:rPr spc="-6" dirty="0">
                <a:latin typeface="Arial"/>
                <a:cs typeface="Arial"/>
              </a:rPr>
              <a:t>File </a:t>
            </a:r>
            <a:r>
              <a:rPr dirty="0">
                <a:latin typeface="Arial"/>
                <a:cs typeface="Arial"/>
              </a:rPr>
              <a:t>not</a:t>
            </a:r>
            <a:r>
              <a:rPr spc="-80" dirty="0">
                <a:latin typeface="Arial"/>
                <a:cs typeface="Arial"/>
              </a:rPr>
              <a:t> </a:t>
            </a:r>
            <a:r>
              <a:rPr spc="-6" dirty="0">
                <a:latin typeface="Arial"/>
                <a:cs typeface="Arial"/>
              </a:rPr>
              <a:t>found</a:t>
            </a:r>
            <a:endParaRPr dirty="0">
              <a:latin typeface="Arial"/>
              <a:cs typeface="Arial"/>
            </a:endParaRPr>
          </a:p>
          <a:p>
            <a:pPr marL="1198631" lvl="2" indent="-271724">
              <a:spcBef>
                <a:spcPts val="500"/>
              </a:spcBef>
              <a:buFont typeface="Tahoma"/>
              <a:buChar char="–"/>
              <a:tabLst>
                <a:tab pos="740891" algn="l"/>
                <a:tab pos="741526" algn="l"/>
              </a:tabLst>
            </a:pPr>
            <a:r>
              <a:rPr dirty="0">
                <a:latin typeface="Arial"/>
                <a:cs typeface="Arial"/>
              </a:rPr>
              <a:t>No such </a:t>
            </a:r>
            <a:r>
              <a:rPr spc="-6" dirty="0">
                <a:latin typeface="Arial"/>
                <a:cs typeface="Arial"/>
              </a:rPr>
              <a:t>CLA or INS</a:t>
            </a:r>
            <a:r>
              <a:rPr spc="-134" dirty="0">
                <a:latin typeface="Arial"/>
                <a:cs typeface="Arial"/>
              </a:rPr>
              <a:t> </a:t>
            </a:r>
            <a:r>
              <a:rPr spc="-6" dirty="0">
                <a:latin typeface="Arial"/>
                <a:cs typeface="Arial"/>
              </a:rPr>
              <a:t>expected</a:t>
            </a:r>
            <a:endParaRPr dirty="0">
              <a:latin typeface="Arial"/>
              <a:cs typeface="Arial"/>
            </a:endParaRPr>
          </a:p>
          <a:p>
            <a:pPr marL="926907" lvl="1">
              <a:spcBef>
                <a:spcPts val="500"/>
              </a:spcBef>
              <a:tabLst>
                <a:tab pos="740891" algn="l"/>
              </a:tabLst>
            </a:pPr>
            <a:r>
              <a:rPr dirty="0">
                <a:latin typeface="Tahoma"/>
                <a:cs typeface="Tahoma"/>
              </a:rPr>
              <a:t>–	</a:t>
            </a:r>
            <a:r>
              <a:rPr dirty="0">
                <a:latin typeface="Arial"/>
                <a:cs typeface="Arial"/>
              </a:rPr>
              <a:t>…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727200" y="4170679"/>
            <a:ext cx="986790" cy="310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2000" b="1" spc="-6" dirty="0">
                <a:solidFill>
                  <a:srgbClr val="FFFFFF"/>
                </a:solidFill>
                <a:latin typeface="Tahoma"/>
                <a:cs typeface="Tahoma"/>
              </a:rPr>
              <a:t>0x</a:t>
            </a:r>
            <a:r>
              <a:rPr sz="2000" b="1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r>
              <a:rPr sz="2000" b="1" spc="-6" dirty="0">
                <a:solidFill>
                  <a:srgbClr val="FFFFFF"/>
                </a:solidFill>
                <a:latin typeface="Tahoma"/>
                <a:cs typeface="Tahoma"/>
              </a:rPr>
              <a:t>00</a:t>
            </a:r>
            <a:r>
              <a:rPr sz="2000" b="1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b="1" spc="-6" dirty="0"/>
              <a:t>A</a:t>
            </a:r>
            <a:r>
              <a:rPr lang="en-US" sz="5400" spc="-6" dirty="0"/>
              <a:t>pplication </a:t>
            </a:r>
            <a:r>
              <a:rPr lang="en-US" sz="5400" b="1" spc="-6" dirty="0"/>
              <a:t>P</a:t>
            </a:r>
            <a:r>
              <a:rPr lang="en-US" sz="5400" spc="-6" dirty="0"/>
              <a:t>rotocol  </a:t>
            </a:r>
            <a:r>
              <a:rPr lang="en-US" sz="5400" b="1" spc="-6" dirty="0"/>
              <a:t>D</a:t>
            </a:r>
            <a:r>
              <a:rPr lang="en-US" sz="5400" spc="-6" dirty="0"/>
              <a:t>ata</a:t>
            </a:r>
            <a:r>
              <a:rPr lang="en-US" sz="5400" spc="-75" dirty="0"/>
              <a:t> </a:t>
            </a:r>
            <a:r>
              <a:rPr lang="en-US" sz="5400" b="1" spc="-6" dirty="0"/>
              <a:t>U</a:t>
            </a:r>
            <a:r>
              <a:rPr lang="en-US" sz="5400" spc="-6" dirty="0"/>
              <a:t>nit </a:t>
            </a:r>
            <a:r>
              <a:rPr lang="en-US" sz="5400" spc="-6" dirty="0" smtClean="0"/>
              <a:t>Response</a:t>
            </a:r>
            <a:endParaRPr lang="en-US" dirty="0"/>
          </a:p>
        </p:txBody>
      </p:sp>
      <p:graphicFrame>
        <p:nvGraphicFramePr>
          <p:cNvPr id="11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295662"/>
              </p:ext>
            </p:extLst>
          </p:nvPr>
        </p:nvGraphicFramePr>
        <p:xfrm>
          <a:off x="1765300" y="1644650"/>
          <a:ext cx="673100" cy="29463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3100"/>
              </a:tblGrid>
              <a:tr h="5892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endParaRPr lang="en-US" sz="2400" dirty="0" smtClean="0">
                        <a:latin typeface="Tahoma"/>
                        <a:cs typeface="Tahom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endParaRPr lang="en-US" sz="2400" dirty="0" smtClean="0">
                        <a:latin typeface="Tahoma"/>
                        <a:cs typeface="Tahom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endParaRPr lang="en-US" sz="2400" dirty="0" smtClean="0">
                        <a:latin typeface="Tahoma"/>
                        <a:cs typeface="Tahom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endParaRPr sz="2400" dirty="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344">
                      <a:solidFill>
                        <a:srgbClr val="000000"/>
                      </a:solidFill>
                      <a:prstDash val="solid"/>
                    </a:lnL>
                    <a:lnR w="9344">
                      <a:solidFill>
                        <a:srgbClr val="000000"/>
                      </a:solidFill>
                      <a:prstDash val="solid"/>
                    </a:lnR>
                    <a:lnT w="9344">
                      <a:solidFill>
                        <a:srgbClr val="000000"/>
                      </a:solidFill>
                      <a:prstDash val="solid"/>
                    </a:lnT>
                    <a:lnB w="9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99"/>
                    </a:solidFill>
                  </a:tcPr>
                </a:tc>
              </a:tr>
              <a:tr h="5892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lang="en-US" sz="2400" dirty="0" smtClean="0">
                          <a:latin typeface="Tahoma"/>
                          <a:cs typeface="Tahoma"/>
                        </a:rPr>
                        <a:t>SW1</a:t>
                      </a:r>
                      <a:endParaRPr sz="2400" dirty="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344">
                      <a:solidFill>
                        <a:srgbClr val="000000"/>
                      </a:solidFill>
                      <a:prstDash val="solid"/>
                    </a:lnL>
                    <a:lnR w="9344">
                      <a:solidFill>
                        <a:srgbClr val="000000"/>
                      </a:solidFill>
                      <a:prstDash val="solid"/>
                    </a:lnR>
                    <a:lnT w="9344">
                      <a:solidFill>
                        <a:srgbClr val="000000"/>
                      </a:solidFill>
                      <a:prstDash val="solid"/>
                    </a:lnT>
                    <a:lnB w="9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99"/>
                    </a:solidFill>
                  </a:tcPr>
                </a:tc>
              </a:tr>
              <a:tr h="5892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lang="en-US" sz="2400" dirty="0" smtClean="0">
                          <a:latin typeface="Tahoma"/>
                          <a:cs typeface="Tahoma"/>
                        </a:rPr>
                        <a:t>SW2</a:t>
                      </a:r>
                      <a:endParaRPr sz="2400" dirty="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344">
                      <a:solidFill>
                        <a:srgbClr val="000000"/>
                      </a:solidFill>
                      <a:prstDash val="solid"/>
                    </a:lnL>
                    <a:lnR w="9344">
                      <a:solidFill>
                        <a:srgbClr val="000000"/>
                      </a:solidFill>
                      <a:prstDash val="solid"/>
                    </a:lnR>
                    <a:lnT w="9344">
                      <a:solidFill>
                        <a:srgbClr val="000000"/>
                      </a:solidFill>
                      <a:prstDash val="solid"/>
                    </a:lnT>
                    <a:lnB w="9344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9"/>
                    </a:solidFill>
                  </a:tcPr>
                </a:tc>
              </a:tr>
            </a:tbl>
          </a:graphicData>
        </a:graphic>
      </p:graphicFrame>
      <p:sp>
        <p:nvSpPr>
          <p:cNvPr id="12" name="Left Brace 11"/>
          <p:cNvSpPr/>
          <p:nvPr/>
        </p:nvSpPr>
        <p:spPr>
          <a:xfrm>
            <a:off x="1231899" y="1697581"/>
            <a:ext cx="312013" cy="169966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93700" y="1949450"/>
            <a:ext cx="10845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Response </a:t>
            </a:r>
          </a:p>
          <a:p>
            <a:pPr algn="ctr"/>
            <a:r>
              <a:rPr lang="en-US" dirty="0" smtClean="0"/>
              <a:t>Body</a:t>
            </a:r>
          </a:p>
          <a:p>
            <a:pPr algn="ctr"/>
            <a:r>
              <a:rPr lang="en-US" dirty="0" smtClean="0"/>
              <a:t>Of</a:t>
            </a:r>
          </a:p>
          <a:p>
            <a:pPr algn="ctr"/>
            <a:r>
              <a:rPr lang="en-US" dirty="0" smtClean="0"/>
              <a:t>LE bytes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689100" y="2178050"/>
            <a:ext cx="738664" cy="634586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dirty="0">
                <a:latin typeface="Tahoma"/>
                <a:cs typeface="Tahoma"/>
              </a:rPr>
              <a:t>DATA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1 : No Data Exchanged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04428">
              <a:lnSpc>
                <a:spcPts val="1505"/>
              </a:lnSpc>
            </a:pPr>
            <a:fld id="{81D60167-4931-47E6-BA6A-407CBD079E47}" type="slidenum">
              <a:rPr lang="uk-UA" smtClean="0"/>
              <a:pPr marL="204428">
                <a:lnSpc>
                  <a:spcPts val="1505"/>
                </a:lnSpc>
              </a:pPr>
              <a:t>26</a:t>
            </a:fld>
            <a:endParaRPr lang="uk-UA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025379" y="3561980"/>
            <a:ext cx="0" cy="1676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311379" y="3561980"/>
            <a:ext cx="0" cy="1676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44379" y="3257180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reader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854179" y="3257180"/>
            <a:ext cx="93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Smartcard</a:t>
            </a:r>
            <a:endParaRPr lang="en-US" sz="14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146300" y="4387850"/>
            <a:ext cx="2057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298700" y="4006850"/>
            <a:ext cx="1583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CLA|INS|P1|P2|00</a:t>
            </a:r>
            <a:endParaRPr lang="en-US" sz="14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101579" y="5238380"/>
            <a:ext cx="213360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bject 7"/>
          <p:cNvSpPr/>
          <p:nvPr/>
        </p:nvSpPr>
        <p:spPr>
          <a:xfrm>
            <a:off x="4051300" y="2495180"/>
            <a:ext cx="692150" cy="7442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2406650"/>
            <a:ext cx="1295400" cy="85688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527300" y="4768850"/>
            <a:ext cx="974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400" dirty="0" smtClean="0"/>
          </a:p>
          <a:p>
            <a:r>
              <a:rPr lang="en-US" sz="1400" dirty="0" smtClean="0"/>
              <a:t> SW1|SW2</a:t>
            </a:r>
            <a:endParaRPr lang="en-US" sz="1400" dirty="0"/>
          </a:p>
        </p:txBody>
      </p:sp>
      <p:sp>
        <p:nvSpPr>
          <p:cNvPr id="16" name="Arc 15"/>
          <p:cNvSpPr/>
          <p:nvPr/>
        </p:nvSpPr>
        <p:spPr>
          <a:xfrm>
            <a:off x="4432300" y="3714380"/>
            <a:ext cx="381000" cy="381000"/>
          </a:xfrm>
          <a:prstGeom prst="arc">
            <a:avLst>
              <a:gd name="adj1" fmla="val 16200000"/>
              <a:gd name="adj2" fmla="val 11529853"/>
            </a:avLst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93456" y="3638180"/>
            <a:ext cx="1146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Wait for next</a:t>
            </a:r>
          </a:p>
          <a:p>
            <a:r>
              <a:rPr lang="en-US" sz="1400" dirty="0" smtClean="0"/>
              <a:t>command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4793456" y="4552580"/>
            <a:ext cx="916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Execute</a:t>
            </a:r>
          </a:p>
          <a:p>
            <a:r>
              <a:rPr lang="en-US" sz="1400" dirty="0" smtClean="0"/>
              <a:t>command</a:t>
            </a:r>
            <a:endParaRPr lang="en-US" sz="14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412456" y="4552580"/>
            <a:ext cx="381000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793456" y="4552580"/>
            <a:ext cx="0" cy="60960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412456" y="5162180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bject 5"/>
          <p:cNvSpPr txBox="1"/>
          <p:nvPr/>
        </p:nvSpPr>
        <p:spPr>
          <a:xfrm>
            <a:off x="6184900" y="2025650"/>
            <a:ext cx="3455035" cy="2465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tabLst>
                <a:tab pos="340925" algn="l"/>
              </a:tabLst>
            </a:pPr>
            <a:r>
              <a:rPr sz="2400" dirty="0">
                <a:latin typeface="Tahoma"/>
                <a:cs typeface="Tahoma"/>
              </a:rPr>
              <a:t>•	</a:t>
            </a:r>
            <a:r>
              <a:rPr sz="2400" b="1" spc="-6" dirty="0">
                <a:latin typeface="Arial"/>
                <a:cs typeface="Arial"/>
              </a:rPr>
              <a:t>LC</a:t>
            </a:r>
            <a:r>
              <a:rPr sz="2400" b="1" spc="-10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==0</a:t>
            </a:r>
          </a:p>
          <a:p>
            <a:pPr marL="341560" marR="177127" indent="-328861">
              <a:spcBef>
                <a:spcPts val="600"/>
              </a:spcBef>
              <a:buFont typeface="Tahoma"/>
              <a:buChar char="•"/>
              <a:tabLst>
                <a:tab pos="340925" algn="l"/>
                <a:tab pos="341560" algn="l"/>
              </a:tabLst>
            </a:pPr>
            <a:r>
              <a:rPr sz="2400" spc="-10" dirty="0">
                <a:latin typeface="Arial"/>
                <a:cs typeface="Arial"/>
              </a:rPr>
              <a:t>The </a:t>
            </a:r>
            <a:r>
              <a:rPr sz="2400" spc="-6" dirty="0">
                <a:latin typeface="Arial"/>
                <a:cs typeface="Arial"/>
              </a:rPr>
              <a:t>card receives the  </a:t>
            </a:r>
            <a:r>
              <a:rPr sz="2400" spc="-10" dirty="0" smtClean="0">
                <a:latin typeface="Arial"/>
                <a:cs typeface="Arial"/>
              </a:rPr>
              <a:t>APDU</a:t>
            </a:r>
            <a:r>
              <a:rPr lang="en-US" sz="2400" spc="-10" dirty="0" smtClean="0">
                <a:latin typeface="Arial"/>
                <a:cs typeface="Arial"/>
              </a:rPr>
              <a:t> header only</a:t>
            </a:r>
            <a:endParaRPr sz="2400" dirty="0">
              <a:latin typeface="Arial"/>
              <a:cs typeface="Arial"/>
            </a:endParaRPr>
          </a:p>
          <a:p>
            <a:pPr marL="341560" indent="-328861">
              <a:spcBef>
                <a:spcPts val="600"/>
              </a:spcBef>
              <a:buFont typeface="Tahoma"/>
              <a:buChar char="•"/>
              <a:tabLst>
                <a:tab pos="340925" algn="l"/>
                <a:tab pos="341560" algn="l"/>
              </a:tabLst>
            </a:pPr>
            <a:r>
              <a:rPr sz="2400" dirty="0">
                <a:latin typeface="Arial"/>
                <a:cs typeface="Arial"/>
              </a:rPr>
              <a:t>It </a:t>
            </a:r>
            <a:r>
              <a:rPr sz="2400" spc="-6" dirty="0">
                <a:latin typeface="Arial"/>
                <a:cs typeface="Arial"/>
              </a:rPr>
              <a:t>processes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it</a:t>
            </a:r>
            <a:endParaRPr sz="2400" dirty="0">
              <a:latin typeface="Arial"/>
              <a:cs typeface="Arial"/>
            </a:endParaRPr>
          </a:p>
          <a:p>
            <a:pPr marL="341560" indent="-328861">
              <a:spcBef>
                <a:spcPts val="600"/>
              </a:spcBef>
              <a:buFont typeface="Tahoma"/>
              <a:buChar char="•"/>
              <a:tabLst>
                <a:tab pos="340925" algn="l"/>
                <a:tab pos="341560" algn="l"/>
              </a:tabLst>
            </a:pPr>
            <a:r>
              <a:rPr sz="2400" dirty="0">
                <a:latin typeface="Arial"/>
                <a:cs typeface="Arial"/>
              </a:rPr>
              <a:t>It </a:t>
            </a:r>
            <a:r>
              <a:rPr sz="2400" spc="-6" dirty="0">
                <a:latin typeface="Arial"/>
                <a:cs typeface="Arial"/>
              </a:rPr>
              <a:t>returns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6" dirty="0">
                <a:latin typeface="Arial"/>
                <a:cs typeface="Arial"/>
              </a:rPr>
              <a:t>status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word</a:t>
            </a:r>
            <a:endParaRPr sz="2400" dirty="0">
              <a:latin typeface="Arial"/>
              <a:cs typeface="Arial"/>
            </a:endParaRPr>
          </a:p>
          <a:p>
            <a:pPr marL="469802">
              <a:spcBef>
                <a:spcPts val="500"/>
              </a:spcBef>
              <a:tabLst>
                <a:tab pos="740891" algn="l"/>
              </a:tabLst>
            </a:pPr>
            <a:r>
              <a:rPr sz="2000" dirty="0">
                <a:latin typeface="Tahoma"/>
                <a:cs typeface="Tahoma"/>
              </a:rPr>
              <a:t>–	</a:t>
            </a:r>
            <a:r>
              <a:rPr sz="2000" spc="-35" dirty="0">
                <a:latin typeface="Arial"/>
                <a:cs typeface="Arial"/>
              </a:rPr>
              <a:t>Two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bytes</a:t>
            </a:r>
          </a:p>
        </p:txBody>
      </p:sp>
    </p:spTree>
    <p:extLst>
      <p:ext uri="{BB962C8B-B14F-4D97-AF65-F5344CB8AC3E}">
        <p14:creationId xmlns:p14="http://schemas.microsoft.com/office/powerpoint/2010/main" val="284037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2: Data Sent by Terminal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04428">
              <a:lnSpc>
                <a:spcPts val="1505"/>
              </a:lnSpc>
            </a:pPr>
            <a:fld id="{81D60167-4931-47E6-BA6A-407CBD079E47}" type="slidenum">
              <a:rPr lang="uk-UA" smtClean="0"/>
              <a:pPr marL="204428">
                <a:lnSpc>
                  <a:spcPts val="1505"/>
                </a:lnSpc>
              </a:pPr>
              <a:t>27</a:t>
            </a:fld>
            <a:endParaRPr lang="uk-UA" dirty="0"/>
          </a:p>
        </p:txBody>
      </p:sp>
      <p:cxnSp>
        <p:nvCxnSpPr>
          <p:cNvPr id="6" name="Straight Connector 5"/>
          <p:cNvCxnSpPr>
            <a:stCxn id="8" idx="2"/>
          </p:cNvCxnSpPr>
          <p:nvPr/>
        </p:nvCxnSpPr>
        <p:spPr>
          <a:xfrm>
            <a:off x="1523169" y="3564957"/>
            <a:ext cx="13532" cy="25754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9" idx="2"/>
          </p:cNvCxnSpPr>
          <p:nvPr/>
        </p:nvCxnSpPr>
        <p:spPr>
          <a:xfrm>
            <a:off x="3866049" y="3564957"/>
            <a:ext cx="32851" cy="26516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187179" y="3257180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reader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396979" y="3257180"/>
            <a:ext cx="93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Smartcard</a:t>
            </a:r>
            <a:endParaRPr lang="en-US" sz="14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689100" y="4540250"/>
            <a:ext cx="2057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841500" y="4159250"/>
            <a:ext cx="1572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CLA|INS|P1|P2|LC</a:t>
            </a:r>
            <a:endParaRPr lang="en-US" sz="14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644379" y="6162960"/>
            <a:ext cx="213360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bject 7"/>
          <p:cNvSpPr/>
          <p:nvPr/>
        </p:nvSpPr>
        <p:spPr>
          <a:xfrm>
            <a:off x="3594100" y="2495180"/>
            <a:ext cx="692150" cy="7442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2406650"/>
            <a:ext cx="1295400" cy="85688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070100" y="5693430"/>
            <a:ext cx="974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400" dirty="0" smtClean="0"/>
          </a:p>
          <a:p>
            <a:r>
              <a:rPr lang="en-US" sz="1400" dirty="0" smtClean="0"/>
              <a:t> SW1|SW2</a:t>
            </a:r>
            <a:endParaRPr lang="en-US" sz="1400" dirty="0"/>
          </a:p>
        </p:txBody>
      </p:sp>
      <p:sp>
        <p:nvSpPr>
          <p:cNvPr id="16" name="Arc 15"/>
          <p:cNvSpPr/>
          <p:nvPr/>
        </p:nvSpPr>
        <p:spPr>
          <a:xfrm>
            <a:off x="3975100" y="3714380"/>
            <a:ext cx="381000" cy="381000"/>
          </a:xfrm>
          <a:prstGeom prst="arc">
            <a:avLst>
              <a:gd name="adj1" fmla="val 16200000"/>
              <a:gd name="adj2" fmla="val 11529853"/>
            </a:avLst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36256" y="3638180"/>
            <a:ext cx="1146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Wait for next</a:t>
            </a:r>
          </a:p>
          <a:p>
            <a:r>
              <a:rPr lang="en-US" sz="1400" dirty="0" smtClean="0"/>
              <a:t>command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3975100" y="5454650"/>
            <a:ext cx="916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Execute</a:t>
            </a:r>
          </a:p>
          <a:p>
            <a:r>
              <a:rPr lang="en-US" sz="1400" dirty="0" smtClean="0"/>
              <a:t>command</a:t>
            </a:r>
            <a:endParaRPr lang="en-US" sz="1400" dirty="0"/>
          </a:p>
        </p:txBody>
      </p:sp>
      <p:sp>
        <p:nvSpPr>
          <p:cNvPr id="22" name="object 5"/>
          <p:cNvSpPr txBox="1"/>
          <p:nvPr/>
        </p:nvSpPr>
        <p:spPr>
          <a:xfrm>
            <a:off x="5346700" y="1797050"/>
            <a:ext cx="4703445" cy="39253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1560" indent="-328861">
              <a:buFont typeface="Tahoma"/>
              <a:buChar char="•"/>
              <a:tabLst>
                <a:tab pos="340925" algn="l"/>
                <a:tab pos="341560" algn="l"/>
              </a:tabLst>
            </a:pPr>
            <a:r>
              <a:rPr sz="2400" b="1" spc="-6" dirty="0">
                <a:latin typeface="Arial"/>
                <a:cs typeface="Arial"/>
              </a:rPr>
              <a:t>LC </a:t>
            </a:r>
            <a:r>
              <a:rPr sz="2400" dirty="0">
                <a:latin typeface="Symbol"/>
                <a:cs typeface="Symbol"/>
              </a:rPr>
              <a:t>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0</a:t>
            </a:r>
          </a:p>
          <a:p>
            <a:pPr marL="341560" marR="411395" indent="-328861">
              <a:spcBef>
                <a:spcPts val="600"/>
              </a:spcBef>
              <a:buFont typeface="Tahoma"/>
              <a:buChar char="•"/>
              <a:tabLst>
                <a:tab pos="340925" algn="l"/>
                <a:tab pos="341560" algn="l"/>
              </a:tabLst>
            </a:pPr>
            <a:r>
              <a:rPr sz="2400" spc="-6" dirty="0">
                <a:latin typeface="Arial"/>
                <a:cs typeface="Arial"/>
              </a:rPr>
              <a:t>LC </a:t>
            </a:r>
            <a:r>
              <a:rPr sz="2400" spc="-10" dirty="0">
                <a:latin typeface="Arial"/>
                <a:cs typeface="Arial"/>
              </a:rPr>
              <a:t>indicates </a:t>
            </a:r>
            <a:r>
              <a:rPr sz="2400" spc="-6" dirty="0">
                <a:latin typeface="Arial"/>
                <a:cs typeface="Arial"/>
              </a:rPr>
              <a:t>the length of the  data </a:t>
            </a:r>
            <a:r>
              <a:rPr sz="2400" spc="-10" dirty="0">
                <a:latin typeface="Arial"/>
                <a:cs typeface="Arial"/>
              </a:rPr>
              <a:t>in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bytes</a:t>
            </a:r>
            <a:endParaRPr sz="2400" dirty="0">
              <a:latin typeface="Arial"/>
              <a:cs typeface="Arial"/>
            </a:endParaRPr>
          </a:p>
          <a:p>
            <a:pPr marL="341560" marR="5078" indent="-328861">
              <a:spcBef>
                <a:spcPts val="600"/>
              </a:spcBef>
              <a:buFont typeface="Tahoma"/>
              <a:buChar char="•"/>
              <a:tabLst>
                <a:tab pos="340925" algn="l"/>
                <a:tab pos="341560" algn="l"/>
              </a:tabLst>
            </a:pPr>
            <a:r>
              <a:rPr sz="2400" spc="-10" dirty="0">
                <a:latin typeface="Arial"/>
                <a:cs typeface="Arial"/>
              </a:rPr>
              <a:t>The </a:t>
            </a:r>
            <a:r>
              <a:rPr sz="2400" spc="-6" dirty="0">
                <a:latin typeface="Arial"/>
                <a:cs typeface="Arial"/>
              </a:rPr>
              <a:t>software in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6" dirty="0">
                <a:latin typeface="Arial"/>
                <a:cs typeface="Arial"/>
              </a:rPr>
              <a:t>terminal and  the software in the card must  </a:t>
            </a:r>
            <a:r>
              <a:rPr sz="2400" spc="-10" dirty="0">
                <a:latin typeface="Arial"/>
                <a:cs typeface="Arial"/>
              </a:rPr>
              <a:t>agree </a:t>
            </a:r>
            <a:r>
              <a:rPr sz="2400" spc="-6" dirty="0">
                <a:latin typeface="Arial"/>
                <a:cs typeface="Arial"/>
              </a:rPr>
              <a:t>on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6" dirty="0">
                <a:latin typeface="Arial"/>
                <a:cs typeface="Arial"/>
              </a:rPr>
              <a:t>direction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6" dirty="0">
                <a:latin typeface="Arial"/>
                <a:cs typeface="Arial"/>
              </a:rPr>
              <a:t>the  </a:t>
            </a:r>
            <a:r>
              <a:rPr sz="2400" spc="-10" dirty="0">
                <a:latin typeface="Arial"/>
                <a:cs typeface="Arial"/>
              </a:rPr>
              <a:t>exchange</a:t>
            </a:r>
            <a:endParaRPr sz="2400" dirty="0">
              <a:latin typeface="Arial"/>
              <a:cs typeface="Arial"/>
            </a:endParaRPr>
          </a:p>
          <a:p>
            <a:pPr marL="341560" marR="734543" indent="-328861">
              <a:spcBef>
                <a:spcPts val="600"/>
              </a:spcBef>
              <a:buFont typeface="Tahoma"/>
              <a:buChar char="•"/>
              <a:tabLst>
                <a:tab pos="340925" algn="l"/>
                <a:tab pos="341560" algn="l"/>
              </a:tabLst>
            </a:pPr>
            <a:r>
              <a:rPr sz="2400" spc="-10" dirty="0">
                <a:latin typeface="Arial"/>
                <a:cs typeface="Arial"/>
              </a:rPr>
              <a:t>The </a:t>
            </a:r>
            <a:r>
              <a:rPr sz="2400" spc="-6" dirty="0">
                <a:latin typeface="Arial"/>
                <a:cs typeface="Arial"/>
              </a:rPr>
              <a:t>card acknowledges</a:t>
            </a:r>
            <a:r>
              <a:rPr sz="2400" spc="-69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by  </a:t>
            </a:r>
            <a:r>
              <a:rPr sz="2400" spc="-10" dirty="0">
                <a:latin typeface="Arial"/>
                <a:cs typeface="Arial"/>
              </a:rPr>
              <a:t>sending </a:t>
            </a:r>
            <a:r>
              <a:rPr sz="2400" spc="-6" dirty="0">
                <a:latin typeface="Arial"/>
                <a:cs typeface="Arial"/>
              </a:rPr>
              <a:t>back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b="1" spc="-6" dirty="0">
                <a:latin typeface="Arial"/>
                <a:cs typeface="Arial"/>
              </a:rPr>
              <a:t>INS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byte</a:t>
            </a:r>
            <a:endParaRPr sz="2400" dirty="0">
              <a:latin typeface="Arial"/>
              <a:cs typeface="Arial"/>
            </a:endParaRPr>
          </a:p>
          <a:p>
            <a:pPr marL="469802">
              <a:spcBef>
                <a:spcPts val="489"/>
              </a:spcBef>
              <a:tabLst>
                <a:tab pos="740891" algn="l"/>
              </a:tabLst>
            </a:pPr>
            <a:r>
              <a:rPr sz="2000" dirty="0">
                <a:latin typeface="Tahoma"/>
                <a:cs typeface="Tahoma"/>
              </a:rPr>
              <a:t>–	</a:t>
            </a:r>
            <a:r>
              <a:rPr sz="2000" spc="-6" dirty="0">
                <a:latin typeface="Arial"/>
                <a:cs typeface="Arial"/>
              </a:rPr>
              <a:t>Simple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case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1689100" y="4997450"/>
            <a:ext cx="213360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527300" y="4692650"/>
            <a:ext cx="428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INS</a:t>
            </a:r>
            <a:endParaRPr lang="en-US" sz="1400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1689100" y="5454650"/>
            <a:ext cx="2057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2298700" y="5149850"/>
            <a:ext cx="706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09671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</a:t>
            </a:r>
            <a:r>
              <a:rPr lang="en-US" dirty="0" smtClean="0"/>
              <a:t>3: </a:t>
            </a:r>
            <a:r>
              <a:rPr lang="en-US" dirty="0"/>
              <a:t>Data Sent by </a:t>
            </a:r>
            <a:r>
              <a:rPr lang="en-US" dirty="0" smtClean="0"/>
              <a:t>Card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04428">
              <a:lnSpc>
                <a:spcPts val="1505"/>
              </a:lnSpc>
            </a:pPr>
            <a:fld id="{81D60167-4931-47E6-BA6A-407CBD079E47}" type="slidenum">
              <a:rPr lang="uk-UA" smtClean="0"/>
              <a:pPr marL="204428">
                <a:lnSpc>
                  <a:spcPts val="1505"/>
                </a:lnSpc>
              </a:pPr>
              <a:t>28</a:t>
            </a:fld>
            <a:endParaRPr lang="uk-UA" dirty="0"/>
          </a:p>
        </p:txBody>
      </p:sp>
      <p:cxnSp>
        <p:nvCxnSpPr>
          <p:cNvPr id="7" name="Straight Connector 6"/>
          <p:cNvCxnSpPr>
            <a:stCxn id="9" idx="2"/>
          </p:cNvCxnSpPr>
          <p:nvPr/>
        </p:nvCxnSpPr>
        <p:spPr>
          <a:xfrm>
            <a:off x="1523169" y="3564957"/>
            <a:ext cx="13532" cy="25754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10" idx="2"/>
          </p:cNvCxnSpPr>
          <p:nvPr/>
        </p:nvCxnSpPr>
        <p:spPr>
          <a:xfrm>
            <a:off x="3866049" y="3564957"/>
            <a:ext cx="32851" cy="25754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187179" y="3257180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reader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3396979" y="3257180"/>
            <a:ext cx="93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Smartcard</a:t>
            </a:r>
            <a:endParaRPr lang="en-US" sz="1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689100" y="4387850"/>
            <a:ext cx="2057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89100" y="4006850"/>
            <a:ext cx="1564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CLA|INS|P1|P2|LE</a:t>
            </a:r>
            <a:endParaRPr lang="en-US" sz="14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689100" y="6064250"/>
            <a:ext cx="213360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bject 7"/>
          <p:cNvSpPr/>
          <p:nvPr/>
        </p:nvSpPr>
        <p:spPr>
          <a:xfrm>
            <a:off x="3594100" y="2495180"/>
            <a:ext cx="692150" cy="7442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2406650"/>
            <a:ext cx="1295400" cy="85688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03143" y="5541030"/>
            <a:ext cx="9337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400" dirty="0" smtClean="0"/>
          </a:p>
          <a:p>
            <a:r>
              <a:rPr lang="en-US" sz="1400" dirty="0" smtClean="0"/>
              <a:t>SW1|SW2</a:t>
            </a:r>
            <a:endParaRPr lang="en-US" sz="1400" dirty="0"/>
          </a:p>
        </p:txBody>
      </p:sp>
      <p:sp>
        <p:nvSpPr>
          <p:cNvPr id="17" name="Arc 16"/>
          <p:cNvSpPr/>
          <p:nvPr/>
        </p:nvSpPr>
        <p:spPr>
          <a:xfrm>
            <a:off x="3975100" y="3714380"/>
            <a:ext cx="381000" cy="381000"/>
          </a:xfrm>
          <a:prstGeom prst="arc">
            <a:avLst>
              <a:gd name="adj1" fmla="val 16200000"/>
              <a:gd name="adj2" fmla="val 11529853"/>
            </a:avLst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36256" y="3638180"/>
            <a:ext cx="1146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Wait for next</a:t>
            </a:r>
          </a:p>
          <a:p>
            <a:r>
              <a:rPr lang="en-US" sz="1400" dirty="0" smtClean="0"/>
              <a:t>command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4336256" y="4552580"/>
            <a:ext cx="916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Execute</a:t>
            </a:r>
          </a:p>
          <a:p>
            <a:r>
              <a:rPr lang="en-US" sz="1400" dirty="0" smtClean="0"/>
              <a:t>command</a:t>
            </a:r>
            <a:endParaRPr lang="en-US" sz="1400" dirty="0"/>
          </a:p>
        </p:txBody>
      </p:sp>
      <p:sp>
        <p:nvSpPr>
          <p:cNvPr id="23" name="object 5"/>
          <p:cNvSpPr txBox="1"/>
          <p:nvPr/>
        </p:nvSpPr>
        <p:spPr>
          <a:xfrm>
            <a:off x="5200650" y="2030729"/>
            <a:ext cx="4182110" cy="2590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1560" indent="-328861">
              <a:buFont typeface="Tahoma"/>
              <a:buChar char="•"/>
              <a:tabLst>
                <a:tab pos="340925" algn="l"/>
                <a:tab pos="341560" algn="l"/>
              </a:tabLst>
            </a:pPr>
            <a:r>
              <a:rPr sz="2400" b="1" spc="-6" dirty="0">
                <a:latin typeface="Arial"/>
                <a:cs typeface="Arial"/>
              </a:rPr>
              <a:t>LE </a:t>
            </a:r>
            <a:r>
              <a:rPr sz="2400" dirty="0">
                <a:latin typeface="Symbol"/>
                <a:cs typeface="Symbol"/>
              </a:rPr>
              <a:t>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Arial"/>
                <a:cs typeface="Arial"/>
              </a:rPr>
              <a:t>0</a:t>
            </a:r>
          </a:p>
          <a:p>
            <a:pPr marL="741526" marR="5078" lvl="1" indent="-271724">
              <a:spcBef>
                <a:spcPts val="500"/>
              </a:spcBef>
              <a:buFont typeface="Tahoma"/>
              <a:buChar char="–"/>
              <a:tabLst>
                <a:tab pos="740891" algn="l"/>
                <a:tab pos="741526" algn="l"/>
              </a:tabLst>
            </a:pPr>
            <a:r>
              <a:rPr sz="2000" dirty="0">
                <a:latin typeface="Arial"/>
                <a:cs typeface="Arial"/>
              </a:rPr>
              <a:t>The 5</a:t>
            </a:r>
            <a:r>
              <a:rPr baseline="28985" dirty="0">
                <a:latin typeface="Arial"/>
                <a:cs typeface="Arial"/>
              </a:rPr>
              <a:t>th </a:t>
            </a:r>
            <a:r>
              <a:rPr sz="2000" spc="-6" dirty="0">
                <a:latin typeface="Arial"/>
                <a:cs typeface="Arial"/>
              </a:rPr>
              <a:t>byte </a:t>
            </a:r>
            <a:r>
              <a:rPr sz="2000" dirty="0">
                <a:latin typeface="Arial"/>
                <a:cs typeface="Arial"/>
              </a:rPr>
              <a:t>is </a:t>
            </a:r>
            <a:r>
              <a:rPr sz="2000" spc="-6" dirty="0">
                <a:latin typeface="Arial"/>
                <a:cs typeface="Arial"/>
              </a:rPr>
              <a:t>called </a:t>
            </a:r>
            <a:r>
              <a:rPr sz="2000" dirty="0">
                <a:latin typeface="Arial"/>
                <a:cs typeface="Arial"/>
              </a:rPr>
              <a:t>LE in </a:t>
            </a:r>
            <a:r>
              <a:rPr sz="2000" spc="-6" dirty="0">
                <a:latin typeface="Arial"/>
                <a:cs typeface="Arial"/>
              </a:rPr>
              <a:t>this  </a:t>
            </a:r>
            <a:r>
              <a:rPr sz="2000" dirty="0">
                <a:latin typeface="Arial"/>
                <a:cs typeface="Arial"/>
              </a:rPr>
              <a:t>case</a:t>
            </a:r>
          </a:p>
          <a:p>
            <a:pPr marL="341560" marR="111737" indent="-328861" algn="just">
              <a:spcBef>
                <a:spcPts val="600"/>
              </a:spcBef>
              <a:buFont typeface="Tahoma"/>
              <a:buChar char="•"/>
              <a:tabLst>
                <a:tab pos="341560" algn="l"/>
              </a:tabLst>
            </a:pPr>
            <a:r>
              <a:rPr sz="2400" spc="-10" dirty="0">
                <a:latin typeface="Arial"/>
                <a:cs typeface="Arial"/>
              </a:rPr>
              <a:t>The </a:t>
            </a:r>
            <a:r>
              <a:rPr sz="2400" spc="-6" dirty="0">
                <a:latin typeface="Arial"/>
                <a:cs typeface="Arial"/>
              </a:rPr>
              <a:t>card </a:t>
            </a:r>
            <a:r>
              <a:rPr sz="2400" spc="-10" dirty="0">
                <a:latin typeface="Arial"/>
                <a:cs typeface="Arial"/>
              </a:rPr>
              <a:t>acknowledges </a:t>
            </a:r>
            <a:r>
              <a:rPr sz="2400" spc="-6" dirty="0">
                <a:latin typeface="Arial"/>
                <a:cs typeface="Arial"/>
              </a:rPr>
              <a:t>the  </a:t>
            </a:r>
            <a:r>
              <a:rPr sz="2400" spc="-10" dirty="0">
                <a:latin typeface="Arial"/>
                <a:cs typeface="Arial"/>
              </a:rPr>
              <a:t>APDU </a:t>
            </a:r>
            <a:r>
              <a:rPr sz="2400" spc="-6" dirty="0">
                <a:latin typeface="Arial"/>
                <a:cs typeface="Arial"/>
              </a:rPr>
              <a:t>by sending back the  </a:t>
            </a:r>
            <a:r>
              <a:rPr sz="2400" b="1" spc="-6" dirty="0">
                <a:latin typeface="Arial"/>
                <a:cs typeface="Arial"/>
              </a:rPr>
              <a:t>INS</a:t>
            </a:r>
            <a:r>
              <a:rPr sz="2400" b="1" spc="-80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byte</a:t>
            </a:r>
            <a:endParaRPr sz="2400" dirty="0">
              <a:latin typeface="Arial"/>
              <a:cs typeface="Arial"/>
            </a:endParaRPr>
          </a:p>
          <a:p>
            <a:pPr marL="741526" lvl="1" indent="-271724">
              <a:spcBef>
                <a:spcPts val="500"/>
              </a:spcBef>
              <a:buFont typeface="Tahoma"/>
              <a:buChar char="–"/>
              <a:tabLst>
                <a:tab pos="740891" algn="l"/>
                <a:tab pos="741526" algn="l"/>
              </a:tabLst>
            </a:pPr>
            <a:r>
              <a:rPr sz="2000" spc="-6" dirty="0">
                <a:latin typeface="Arial"/>
                <a:cs typeface="Arial"/>
              </a:rPr>
              <a:t>Simple</a:t>
            </a:r>
            <a:r>
              <a:rPr sz="2000" spc="-69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case</a:t>
            </a:r>
          </a:p>
        </p:txBody>
      </p:sp>
      <p:sp>
        <p:nvSpPr>
          <p:cNvPr id="24" name="object 6"/>
          <p:cNvSpPr txBox="1"/>
          <p:nvPr/>
        </p:nvSpPr>
        <p:spPr>
          <a:xfrm>
            <a:off x="5200650" y="5057140"/>
            <a:ext cx="4418330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1560" marR="5078" indent="-328861">
              <a:buFont typeface="Tahoma"/>
              <a:buChar char="•"/>
              <a:tabLst>
                <a:tab pos="340925" algn="l"/>
                <a:tab pos="341560" algn="l"/>
              </a:tabLst>
            </a:pPr>
            <a:r>
              <a:rPr sz="2400" spc="-6" dirty="0">
                <a:latin typeface="Arial"/>
                <a:cs typeface="Arial"/>
              </a:rPr>
              <a:t>Data are returned by the card,  </a:t>
            </a:r>
            <a:r>
              <a:rPr sz="2400" spc="-10" dirty="0">
                <a:latin typeface="Arial"/>
                <a:cs typeface="Arial"/>
              </a:rPr>
              <a:t>followed </a:t>
            </a:r>
            <a:r>
              <a:rPr sz="2400" spc="-6" dirty="0">
                <a:latin typeface="Arial"/>
                <a:cs typeface="Arial"/>
              </a:rPr>
              <a:t>by the status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word</a:t>
            </a:r>
            <a:endParaRPr sz="2400">
              <a:latin typeface="Arial"/>
              <a:cs typeface="Arial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1689100" y="5007630"/>
            <a:ext cx="213360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451100" y="4692650"/>
            <a:ext cx="428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INS</a:t>
            </a:r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2298700" y="5149850"/>
            <a:ext cx="706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DATA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1689100" y="5530850"/>
            <a:ext cx="213360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44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1"/>
            <a:ext cx="9418319" cy="1013931"/>
          </a:xfrm>
          <a:prstGeom prst="rect">
            <a:avLst/>
          </a:prstGeom>
        </p:spPr>
        <p:txBody>
          <a:bodyPr vert="horz" wrap="square" lIns="0" tIns="265375" rIns="0" bIns="0" rtlCol="0">
            <a:spAutoFit/>
          </a:bodyPr>
          <a:lstStyle/>
          <a:p>
            <a:pPr marL="5320197"/>
            <a:r>
              <a:rPr spc="-6" dirty="0"/>
              <a:t>Conclusion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idx="1"/>
          </p:nvPr>
        </p:nvSpPr>
        <p:spPr>
          <a:xfrm>
            <a:off x="492762" y="1741172"/>
            <a:ext cx="9098279" cy="2864171"/>
          </a:xfrm>
          <a:prstGeom prst="rect">
            <a:avLst/>
          </a:prstGeom>
        </p:spPr>
        <p:txBody>
          <a:bodyPr vert="horz" wrap="square" lIns="0" tIns="512922" rIns="0" bIns="0" rtlCol="0">
            <a:spAutoFit/>
          </a:bodyPr>
          <a:lstStyle/>
          <a:p>
            <a:pPr marL="874849" marR="1364331">
              <a:lnSpc>
                <a:spcPct val="126499"/>
              </a:lnSpc>
            </a:pPr>
            <a:r>
              <a:rPr spc="-6" dirty="0"/>
              <a:t>An introduction </a:t>
            </a:r>
            <a:r>
              <a:rPr dirty="0"/>
              <a:t>to </a:t>
            </a:r>
            <a:r>
              <a:rPr spc="-6" dirty="0"/>
              <a:t>the ISO7816 standard  What is an</a:t>
            </a:r>
            <a:r>
              <a:rPr spc="-215" dirty="0"/>
              <a:t> </a:t>
            </a:r>
            <a:r>
              <a:rPr spc="-10" dirty="0"/>
              <a:t>APDU</a:t>
            </a:r>
          </a:p>
          <a:p>
            <a:pPr marL="874849" marR="5078">
              <a:lnSpc>
                <a:spcPts val="3110"/>
              </a:lnSpc>
              <a:spcBef>
                <a:spcPts val="1189"/>
              </a:spcBef>
            </a:pPr>
            <a:r>
              <a:rPr spc="-6" dirty="0"/>
              <a:t>How </a:t>
            </a:r>
            <a:r>
              <a:rPr dirty="0"/>
              <a:t>to exchange </a:t>
            </a:r>
            <a:r>
              <a:rPr spc="-6" dirty="0"/>
              <a:t>data between the </a:t>
            </a:r>
            <a:r>
              <a:rPr spc="-10" dirty="0"/>
              <a:t>CAD </a:t>
            </a:r>
            <a:r>
              <a:rPr spc="-6" dirty="0"/>
              <a:t>and the  smart</a:t>
            </a:r>
            <a:r>
              <a:rPr spc="-75" dirty="0"/>
              <a:t> </a:t>
            </a:r>
            <a:r>
              <a:rPr dirty="0"/>
              <a:t>card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29</a:t>
            </a:fld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442" y="1873252"/>
            <a:ext cx="170815" cy="220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400" spc="295" dirty="0">
                <a:latin typeface="Calibri"/>
                <a:cs typeface="Calibri"/>
              </a:rPr>
              <a:t>●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91" y="1731010"/>
            <a:ext cx="5281930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3200" spc="-6" dirty="0">
                <a:latin typeface="Arial"/>
                <a:cs typeface="Arial"/>
              </a:rPr>
              <a:t>In </a:t>
            </a:r>
            <a:r>
              <a:rPr sz="3200" spc="-10" dirty="0">
                <a:latin typeface="Arial"/>
                <a:cs typeface="Arial"/>
              </a:rPr>
              <a:t>this </a:t>
            </a:r>
            <a:r>
              <a:rPr sz="3200" spc="-30" dirty="0">
                <a:latin typeface="Arial"/>
                <a:cs typeface="Arial"/>
              </a:rPr>
              <a:t>chapter, </a:t>
            </a:r>
            <a:r>
              <a:rPr sz="3200" spc="-6" dirty="0">
                <a:latin typeface="Arial"/>
                <a:cs typeface="Arial"/>
              </a:rPr>
              <a:t>we have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-6" dirty="0">
                <a:latin typeface="Arial"/>
                <a:cs typeface="Arial"/>
              </a:rPr>
              <a:t>seen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1239" y="2491743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1239" y="3030221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1239" y="3568703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0500" y="226456"/>
            <a:ext cx="3628391" cy="1508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6612" marR="5078" indent="-653914"/>
            <a:r>
              <a:rPr dirty="0"/>
              <a:t>Presenta</a:t>
            </a:r>
            <a:r>
              <a:rPr spc="-6" dirty="0"/>
              <a:t>tion  content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428">
              <a:lnSpc>
                <a:spcPts val="1505"/>
              </a:lnSpc>
            </a:pPr>
            <a:fld id="{81D60167-4931-47E6-BA6A-407CBD079E47}" type="slidenum">
              <a:rPr dirty="0"/>
              <a:pPr marL="204428">
                <a:lnSpc>
                  <a:spcPts val="1505"/>
                </a:lnSpc>
              </a:pPr>
              <a:t>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640579" y="1948179"/>
            <a:ext cx="4084954" cy="3556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1560" indent="-328861">
              <a:buFont typeface="Tahoma"/>
              <a:buChar char="•"/>
              <a:tabLst>
                <a:tab pos="340925" algn="l"/>
                <a:tab pos="341560" algn="l"/>
              </a:tabLst>
            </a:pPr>
            <a:r>
              <a:rPr sz="2000" spc="-6" dirty="0">
                <a:latin typeface="Arial"/>
                <a:cs typeface="Arial"/>
              </a:rPr>
              <a:t>Introduction</a:t>
            </a:r>
            <a:endParaRPr sz="2000">
              <a:latin typeface="Arial"/>
              <a:cs typeface="Arial"/>
            </a:endParaRPr>
          </a:p>
          <a:p>
            <a:pPr marL="341560" indent="-328861">
              <a:spcBef>
                <a:spcPts val="500"/>
              </a:spcBef>
              <a:buFont typeface="Tahoma"/>
              <a:buChar char="•"/>
              <a:tabLst>
                <a:tab pos="340925" algn="l"/>
                <a:tab pos="341560" algn="l"/>
              </a:tabLst>
            </a:pPr>
            <a:r>
              <a:rPr sz="2000" spc="-6" dirty="0">
                <a:latin typeface="Arial"/>
                <a:cs typeface="Arial"/>
              </a:rPr>
              <a:t>ISO7816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Protocol</a:t>
            </a:r>
            <a:endParaRPr sz="2000">
              <a:latin typeface="Arial"/>
              <a:cs typeface="Arial"/>
            </a:endParaRPr>
          </a:p>
          <a:p>
            <a:pPr marL="341560" indent="-328861">
              <a:spcBef>
                <a:spcPts val="500"/>
              </a:spcBef>
              <a:buFont typeface="Tahoma"/>
              <a:buChar char="•"/>
              <a:tabLst>
                <a:tab pos="340925" algn="l"/>
                <a:tab pos="341560" algn="l"/>
              </a:tabLst>
            </a:pPr>
            <a:r>
              <a:rPr sz="2000" dirty="0">
                <a:latin typeface="Arial"/>
                <a:cs typeface="Arial"/>
              </a:rPr>
              <a:t>Java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Card</a:t>
            </a:r>
            <a:endParaRPr sz="2000">
              <a:latin typeface="Arial"/>
              <a:cs typeface="Arial"/>
            </a:endParaRPr>
          </a:p>
          <a:p>
            <a:pPr marL="341560" marR="413300" indent="-328861">
              <a:spcBef>
                <a:spcPts val="500"/>
              </a:spcBef>
              <a:buFont typeface="Tahoma"/>
              <a:buChar char="•"/>
              <a:tabLst>
                <a:tab pos="340925" algn="l"/>
                <a:tab pos="341560" algn="l"/>
              </a:tabLst>
            </a:pPr>
            <a:r>
              <a:rPr sz="2000" dirty="0">
                <a:latin typeface="Arial"/>
                <a:cs typeface="Arial"/>
              </a:rPr>
              <a:t>The basic rules </a:t>
            </a:r>
            <a:r>
              <a:rPr sz="2000" spc="-6" dirty="0">
                <a:latin typeface="Arial"/>
                <a:cs typeface="Arial"/>
              </a:rPr>
              <a:t>for </a:t>
            </a:r>
            <a:r>
              <a:rPr sz="2000" dirty="0">
                <a:latin typeface="Arial"/>
                <a:cs typeface="Arial"/>
              </a:rPr>
              <a:t>Java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Card  </a:t>
            </a:r>
            <a:r>
              <a:rPr sz="2000" spc="-6" dirty="0">
                <a:latin typeface="Arial"/>
                <a:cs typeface="Arial"/>
              </a:rPr>
              <a:t>programming</a:t>
            </a:r>
            <a:endParaRPr sz="2000">
              <a:latin typeface="Arial"/>
              <a:cs typeface="Arial"/>
            </a:endParaRPr>
          </a:p>
          <a:p>
            <a:pPr marL="341560" indent="-328861">
              <a:spcBef>
                <a:spcPts val="500"/>
              </a:spcBef>
              <a:buFont typeface="Tahoma"/>
              <a:buChar char="•"/>
              <a:tabLst>
                <a:tab pos="340925" algn="l"/>
                <a:tab pos="341560" algn="l"/>
              </a:tabLst>
            </a:pPr>
            <a:r>
              <a:rPr sz="2000" dirty="0">
                <a:latin typeface="Arial"/>
                <a:cs typeface="Arial"/>
              </a:rPr>
              <a:t>Cyphering</a:t>
            </a:r>
            <a:endParaRPr sz="2000">
              <a:latin typeface="Arial"/>
              <a:cs typeface="Arial"/>
            </a:endParaRPr>
          </a:p>
          <a:p>
            <a:pPr marL="341560" indent="-328861">
              <a:spcBef>
                <a:spcPts val="500"/>
              </a:spcBef>
              <a:buFont typeface="Tahoma"/>
              <a:buChar char="•"/>
              <a:tabLst>
                <a:tab pos="340925" algn="l"/>
                <a:tab pos="341560" algn="l"/>
              </a:tabLst>
            </a:pPr>
            <a:r>
              <a:rPr sz="2000" spc="-6" dirty="0">
                <a:latin typeface="Arial"/>
                <a:cs typeface="Arial"/>
              </a:rPr>
              <a:t>SIM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Card</a:t>
            </a:r>
            <a:endParaRPr sz="2000">
              <a:latin typeface="Arial"/>
              <a:cs typeface="Arial"/>
            </a:endParaRPr>
          </a:p>
          <a:p>
            <a:pPr marL="341560" indent="-328861">
              <a:spcBef>
                <a:spcPts val="500"/>
              </a:spcBef>
              <a:buFont typeface="Tahoma"/>
              <a:buChar char="•"/>
              <a:tabLst>
                <a:tab pos="340925" algn="l"/>
                <a:tab pos="341560" algn="l"/>
              </a:tabLst>
            </a:pPr>
            <a:r>
              <a:rPr sz="2000" dirty="0">
                <a:latin typeface="Arial"/>
                <a:cs typeface="Arial"/>
              </a:rPr>
              <a:t>Smart Card </a:t>
            </a:r>
            <a:r>
              <a:rPr sz="2000" spc="-10" dirty="0">
                <a:latin typeface="Arial"/>
                <a:cs typeface="Arial"/>
              </a:rPr>
              <a:t>Web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6" dirty="0">
                <a:latin typeface="Arial"/>
                <a:cs typeface="Arial"/>
              </a:rPr>
              <a:t>Server</a:t>
            </a:r>
            <a:endParaRPr sz="2000">
              <a:latin typeface="Arial"/>
              <a:cs typeface="Arial"/>
            </a:endParaRPr>
          </a:p>
          <a:p>
            <a:pPr marL="341560" indent="-328861">
              <a:spcBef>
                <a:spcPts val="500"/>
              </a:spcBef>
              <a:buFont typeface="Tahoma"/>
              <a:buChar char="•"/>
              <a:tabLst>
                <a:tab pos="340925" algn="l"/>
                <a:tab pos="341560" algn="l"/>
              </a:tabLst>
            </a:pPr>
            <a:r>
              <a:rPr sz="2000" dirty="0">
                <a:latin typeface="Arial"/>
                <a:cs typeface="Arial"/>
              </a:rPr>
              <a:t>Java Card </a:t>
            </a:r>
            <a:r>
              <a:rPr sz="2000" spc="-6" dirty="0">
                <a:latin typeface="Arial"/>
                <a:cs typeface="Arial"/>
              </a:rPr>
              <a:t>3.0 </a:t>
            </a:r>
            <a:r>
              <a:rPr sz="2000" dirty="0">
                <a:latin typeface="Arial"/>
                <a:cs typeface="Arial"/>
              </a:rPr>
              <a:t>Connected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spc="-6" dirty="0">
                <a:latin typeface="Arial"/>
                <a:cs typeface="Arial"/>
              </a:rPr>
              <a:t>Edition</a:t>
            </a:r>
            <a:endParaRPr sz="2000">
              <a:latin typeface="Arial"/>
              <a:cs typeface="Arial"/>
            </a:endParaRPr>
          </a:p>
          <a:p>
            <a:pPr marL="341560" indent="-328861">
              <a:spcBef>
                <a:spcPts val="500"/>
              </a:spcBef>
              <a:buFont typeface="Tahoma"/>
              <a:buChar char="•"/>
              <a:tabLst>
                <a:tab pos="340925" algn="l"/>
                <a:tab pos="341560" algn="l"/>
              </a:tabLst>
            </a:pPr>
            <a:r>
              <a:rPr sz="2000" dirty="0">
                <a:latin typeface="Arial"/>
                <a:cs typeface="Arial"/>
              </a:rPr>
              <a:t>Conclusion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5279" y="1764031"/>
            <a:ext cx="1925320" cy="2435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47850" y="3359150"/>
            <a:ext cx="1092200" cy="7023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76019" y="3779522"/>
            <a:ext cx="1177290" cy="8343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83130" y="3948429"/>
            <a:ext cx="1344930" cy="977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8011" y="4704079"/>
            <a:ext cx="1764029" cy="11468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52041" y="5123179"/>
            <a:ext cx="2268219" cy="1625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756285" y="2780261"/>
            <a:ext cx="8571230" cy="7540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9350"/>
            <a:r>
              <a:rPr lang="en-US" spc="-6" dirty="0" err="1" smtClean="0"/>
              <a:t>Cours</a:t>
            </a:r>
            <a:r>
              <a:rPr lang="en-US" spc="-6" dirty="0" smtClean="0"/>
              <a:t> 2 : </a:t>
            </a:r>
            <a:r>
              <a:rPr spc="-6" dirty="0" smtClean="0"/>
              <a:t>Java</a:t>
            </a:r>
            <a:r>
              <a:rPr spc="-85" dirty="0" smtClean="0"/>
              <a:t> </a:t>
            </a:r>
            <a:r>
              <a:rPr spc="-6" dirty="0"/>
              <a:t>Card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ubTitle" idx="1"/>
          </p:nvPr>
        </p:nvSpPr>
        <p:spPr>
          <a:xfrm>
            <a:off x="1770381" y="4330700"/>
            <a:ext cx="6543040" cy="16277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8112" marR="5078" indent="-1715415"/>
            <a:r>
              <a:rPr dirty="0"/>
              <a:t>Java </a:t>
            </a:r>
            <a:r>
              <a:rPr spc="-6" dirty="0"/>
              <a:t>Card Forum, history of the versions,  programming</a:t>
            </a:r>
            <a:r>
              <a:rPr spc="-65" dirty="0"/>
              <a:t> </a:t>
            </a:r>
            <a:r>
              <a:rPr spc="-6" dirty="0"/>
              <a:t>aspects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30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1"/>
            <a:ext cx="9418319" cy="1013931"/>
          </a:xfrm>
          <a:prstGeom prst="rect">
            <a:avLst/>
          </a:prstGeom>
        </p:spPr>
        <p:txBody>
          <a:bodyPr vert="horz" wrap="square" lIns="0" tIns="265375" rIns="0" bIns="0" rtlCol="0">
            <a:spAutoFit/>
          </a:bodyPr>
          <a:lstStyle/>
          <a:p>
            <a:pPr marL="5242743"/>
            <a:r>
              <a:rPr spc="-6" dirty="0"/>
              <a:t>Introduction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31</a:t>
            </a:fld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442" y="1873252"/>
            <a:ext cx="170815" cy="220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400" spc="295" dirty="0">
                <a:latin typeface="Calibri"/>
                <a:cs typeface="Calibri"/>
              </a:rPr>
              <a:t>●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91" y="1731010"/>
            <a:ext cx="4321175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3200" spc="-6" dirty="0">
                <a:latin typeface="Arial"/>
                <a:cs typeface="Arial"/>
              </a:rPr>
              <a:t>In </a:t>
            </a:r>
            <a:r>
              <a:rPr sz="3200" spc="-10" dirty="0">
                <a:latin typeface="Arial"/>
                <a:cs typeface="Arial"/>
              </a:rPr>
              <a:t>this </a:t>
            </a:r>
            <a:r>
              <a:rPr sz="3200" spc="-30" dirty="0">
                <a:latin typeface="Arial"/>
                <a:cs typeface="Arial"/>
              </a:rPr>
              <a:t>chapter, </a:t>
            </a:r>
            <a:r>
              <a:rPr sz="3200" spc="-6" dirty="0">
                <a:latin typeface="Arial"/>
                <a:cs typeface="Arial"/>
              </a:rPr>
              <a:t>we'll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-6" dirty="0">
                <a:latin typeface="Arial"/>
                <a:cs typeface="Arial"/>
              </a:rPr>
              <a:t>see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1239" y="2491743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1239" y="3030221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1239" y="3568703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1239" y="4108451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1239" y="4646932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55092" y="2254201"/>
            <a:ext cx="7040245" cy="270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712958">
              <a:lnSpc>
                <a:spcPct val="126499"/>
              </a:lnSpc>
            </a:pPr>
            <a:r>
              <a:rPr sz="2800" spc="-6" dirty="0">
                <a:latin typeface="Arial"/>
                <a:cs typeface="Arial"/>
              </a:rPr>
              <a:t>An introduction </a:t>
            </a:r>
            <a:r>
              <a:rPr sz="2800" dirty="0">
                <a:latin typeface="Arial"/>
                <a:cs typeface="Arial"/>
              </a:rPr>
              <a:t>to </a:t>
            </a:r>
            <a:r>
              <a:rPr sz="2800" spc="-6" dirty="0">
                <a:latin typeface="Arial"/>
                <a:cs typeface="Arial"/>
              </a:rPr>
              <a:t>the </a:t>
            </a:r>
            <a:r>
              <a:rPr sz="2800" dirty="0">
                <a:latin typeface="Arial"/>
                <a:cs typeface="Arial"/>
              </a:rPr>
              <a:t>Java </a:t>
            </a:r>
            <a:r>
              <a:rPr sz="2800" spc="-6" dirty="0">
                <a:latin typeface="Arial"/>
                <a:cs typeface="Arial"/>
              </a:rPr>
              <a:t>Card system  What is </a:t>
            </a:r>
            <a:r>
              <a:rPr sz="2800" dirty="0">
                <a:latin typeface="Arial"/>
                <a:cs typeface="Arial"/>
              </a:rPr>
              <a:t>a Java </a:t>
            </a:r>
            <a:r>
              <a:rPr sz="2800" spc="-6" dirty="0">
                <a:latin typeface="Arial"/>
                <a:cs typeface="Arial"/>
              </a:rPr>
              <a:t>Card</a:t>
            </a:r>
            <a:r>
              <a:rPr sz="2800" spc="-220" dirty="0">
                <a:latin typeface="Arial"/>
                <a:cs typeface="Arial"/>
              </a:rPr>
              <a:t> </a:t>
            </a:r>
            <a:r>
              <a:rPr sz="2800" spc="-6" dirty="0">
                <a:latin typeface="Arial"/>
                <a:cs typeface="Arial"/>
              </a:rPr>
              <a:t>Applet</a:t>
            </a:r>
            <a:endParaRPr sz="2800">
              <a:latin typeface="Arial"/>
              <a:cs typeface="Arial"/>
            </a:endParaRPr>
          </a:p>
          <a:p>
            <a:pPr marL="12696" marR="5078">
              <a:lnSpc>
                <a:spcPct val="126200"/>
              </a:lnSpc>
            </a:pPr>
            <a:r>
              <a:rPr sz="2800" spc="-6" dirty="0">
                <a:latin typeface="Arial"/>
                <a:cs typeface="Arial"/>
              </a:rPr>
              <a:t>What is the </a:t>
            </a:r>
            <a:r>
              <a:rPr sz="2800" dirty="0">
                <a:latin typeface="Arial"/>
                <a:cs typeface="Arial"/>
              </a:rPr>
              <a:t>Java </a:t>
            </a:r>
            <a:r>
              <a:rPr sz="2800" spc="-6" dirty="0">
                <a:latin typeface="Arial"/>
                <a:cs typeface="Arial"/>
              </a:rPr>
              <a:t>Card Runtime Environment  The lifecycle of an</a:t>
            </a:r>
            <a:r>
              <a:rPr sz="2800" spc="-185" dirty="0">
                <a:latin typeface="Arial"/>
                <a:cs typeface="Arial"/>
              </a:rPr>
              <a:t> </a:t>
            </a:r>
            <a:r>
              <a:rPr sz="2800" spc="-6" dirty="0">
                <a:latin typeface="Arial"/>
                <a:cs typeface="Arial"/>
              </a:rPr>
              <a:t>Applet</a:t>
            </a:r>
            <a:endParaRPr sz="2800">
              <a:latin typeface="Arial"/>
              <a:cs typeface="Arial"/>
            </a:endParaRPr>
          </a:p>
          <a:p>
            <a:pPr marL="12696">
              <a:spcBef>
                <a:spcPts val="890"/>
              </a:spcBef>
            </a:pPr>
            <a:r>
              <a:rPr sz="2800" spc="-6" dirty="0">
                <a:latin typeface="Arial"/>
                <a:cs typeface="Arial"/>
              </a:rPr>
              <a:t>How </a:t>
            </a:r>
            <a:r>
              <a:rPr sz="2800" dirty="0">
                <a:latin typeface="Arial"/>
                <a:cs typeface="Arial"/>
              </a:rPr>
              <a:t>to </a:t>
            </a:r>
            <a:r>
              <a:rPr sz="2800" spc="-6" dirty="0">
                <a:latin typeface="Arial"/>
                <a:cs typeface="Arial"/>
              </a:rPr>
              <a:t>protect </a:t>
            </a:r>
            <a:r>
              <a:rPr sz="2800" dirty="0">
                <a:latin typeface="Arial"/>
                <a:cs typeface="Arial"/>
              </a:rPr>
              <a:t>access </a:t>
            </a:r>
            <a:r>
              <a:rPr sz="2800" spc="-6" dirty="0">
                <a:latin typeface="Arial"/>
                <a:cs typeface="Arial"/>
              </a:rPr>
              <a:t>with an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6" dirty="0">
                <a:latin typeface="Arial"/>
                <a:cs typeface="Arial"/>
              </a:rPr>
              <a:t>OwnerPIN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7"/>
            <a:ext cx="9418319" cy="1084419"/>
          </a:xfrm>
          <a:prstGeom prst="rect">
            <a:avLst/>
          </a:prstGeom>
        </p:spPr>
        <p:txBody>
          <a:bodyPr vert="horz" wrap="square" lIns="0" tIns="335211" rIns="0" bIns="0" rtlCol="0">
            <a:spAutoFit/>
          </a:bodyPr>
          <a:lstStyle/>
          <a:p>
            <a:pPr marL="4654854"/>
            <a:r>
              <a:rPr spc="-6" dirty="0"/>
              <a:t>Operating</a:t>
            </a:r>
            <a:r>
              <a:rPr spc="-85" dirty="0"/>
              <a:t> </a:t>
            </a:r>
            <a:r>
              <a:rPr spc="-6" dirty="0"/>
              <a:t>systems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32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528822" y="3275329"/>
            <a:ext cx="164465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2400" dirty="0">
                <a:latin typeface="Tahoma"/>
                <a:cs typeface="Tahoma"/>
              </a:rPr>
              <a:t>•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8822" y="1831341"/>
            <a:ext cx="4532630" cy="25737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0290" indent="-327593">
              <a:buFont typeface="Tahoma"/>
              <a:buChar char="•"/>
              <a:tabLst>
                <a:tab pos="339655" algn="l"/>
                <a:tab pos="340290" algn="l"/>
              </a:tabLst>
            </a:pPr>
            <a:r>
              <a:rPr sz="2400" spc="-10" dirty="0">
                <a:latin typeface="Arial"/>
                <a:cs typeface="Arial"/>
              </a:rPr>
              <a:t>Beginning: </a:t>
            </a:r>
            <a:r>
              <a:rPr sz="2400" spc="-6" dirty="0">
                <a:latin typeface="Arial"/>
                <a:cs typeface="Arial"/>
              </a:rPr>
              <a:t>proprietary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systems</a:t>
            </a:r>
            <a:endParaRPr sz="2400" dirty="0">
              <a:latin typeface="Arial"/>
              <a:cs typeface="Arial"/>
            </a:endParaRPr>
          </a:p>
          <a:p>
            <a:pPr marL="741526" marR="801203" lvl="1" indent="-271724">
              <a:spcBef>
                <a:spcPts val="500"/>
              </a:spcBef>
              <a:buFont typeface="Tahoma"/>
              <a:buChar char="–"/>
              <a:tabLst>
                <a:tab pos="740891" algn="l"/>
                <a:tab pos="741526" algn="l"/>
              </a:tabLst>
            </a:pPr>
            <a:r>
              <a:rPr sz="2000" spc="-6" dirty="0">
                <a:latin typeface="Arial"/>
                <a:cs typeface="Arial"/>
              </a:rPr>
              <a:t>Only the applications </a:t>
            </a:r>
            <a:r>
              <a:rPr sz="2000" dirty="0">
                <a:latin typeface="Arial"/>
                <a:cs typeface="Arial"/>
              </a:rPr>
              <a:t>were  standardized</a:t>
            </a:r>
          </a:p>
          <a:p>
            <a:pPr marL="1155461" lvl="2" indent="-228552">
              <a:spcBef>
                <a:spcPts val="450"/>
              </a:spcBef>
              <a:buFont typeface="Tahoma"/>
              <a:buChar char="•"/>
              <a:tabLst>
                <a:tab pos="1155461" algn="l"/>
              </a:tabLst>
            </a:pPr>
            <a:r>
              <a:rPr spc="-6" dirty="0">
                <a:latin typeface="Arial"/>
                <a:cs typeface="Arial"/>
              </a:rPr>
              <a:t>B0' for French </a:t>
            </a:r>
            <a:r>
              <a:rPr spc="-10" dirty="0">
                <a:latin typeface="Arial"/>
                <a:cs typeface="Arial"/>
              </a:rPr>
              <a:t>banking</a:t>
            </a:r>
            <a:r>
              <a:rPr spc="-3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system</a:t>
            </a:r>
            <a:endParaRPr dirty="0">
              <a:latin typeface="Arial"/>
              <a:cs typeface="Arial"/>
            </a:endParaRPr>
          </a:p>
          <a:p>
            <a:pPr marL="339655">
              <a:spcBef>
                <a:spcPts val="600"/>
              </a:spcBef>
            </a:pPr>
            <a:r>
              <a:rPr sz="2400" spc="-6" dirty="0">
                <a:latin typeface="Arial"/>
                <a:cs typeface="Arial"/>
              </a:rPr>
              <a:t>Now: multi-application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systems</a:t>
            </a:r>
            <a:endParaRPr sz="2400" dirty="0">
              <a:latin typeface="Arial"/>
              <a:cs typeface="Arial"/>
            </a:endParaRPr>
          </a:p>
          <a:p>
            <a:pPr marL="741526" lvl="1" indent="-271724">
              <a:spcBef>
                <a:spcPts val="500"/>
              </a:spcBef>
              <a:buFont typeface="Tahoma"/>
              <a:buChar char="–"/>
              <a:tabLst>
                <a:tab pos="740891" algn="l"/>
                <a:tab pos="741526" algn="l"/>
              </a:tabLst>
            </a:pPr>
            <a:r>
              <a:rPr sz="2000" spc="-30" dirty="0">
                <a:latin typeface="Arial"/>
                <a:cs typeface="Arial"/>
              </a:rPr>
              <a:t>MULTOS</a:t>
            </a:r>
            <a:endParaRPr sz="2000" dirty="0">
              <a:latin typeface="Arial"/>
              <a:cs typeface="Arial"/>
            </a:endParaRPr>
          </a:p>
          <a:p>
            <a:pPr marL="741526" lvl="1" indent="-271724">
              <a:spcBef>
                <a:spcPts val="500"/>
              </a:spcBef>
              <a:buFont typeface="Tahoma"/>
              <a:buChar char="–"/>
              <a:tabLst>
                <a:tab pos="740891" algn="l"/>
                <a:tab pos="741526" algn="l"/>
              </a:tabLst>
            </a:pPr>
            <a:r>
              <a:rPr sz="2000" dirty="0" smtClean="0">
                <a:latin typeface="Arial"/>
                <a:cs typeface="Arial"/>
              </a:rPr>
              <a:t>Java</a:t>
            </a:r>
            <a:r>
              <a:rPr sz="2000" spc="-105" dirty="0" smtClean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Card</a:t>
            </a:r>
          </a:p>
        </p:txBody>
      </p:sp>
      <p:sp>
        <p:nvSpPr>
          <p:cNvPr id="6" name="object 6"/>
          <p:cNvSpPr/>
          <p:nvPr/>
        </p:nvSpPr>
        <p:spPr>
          <a:xfrm>
            <a:off x="594362" y="1985010"/>
            <a:ext cx="2382519" cy="843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25470" y="3173731"/>
            <a:ext cx="1041400" cy="1177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83811" y="599640"/>
            <a:ext cx="4467225" cy="7540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tabLst>
                <a:tab pos="1348460" algn="l"/>
              </a:tabLst>
            </a:pPr>
            <a:r>
              <a:rPr spc="-6" dirty="0"/>
              <a:t>Java	Card</a:t>
            </a:r>
            <a:r>
              <a:rPr spc="-69" dirty="0"/>
              <a:t> </a:t>
            </a:r>
            <a:r>
              <a:rPr spc="-6" dirty="0"/>
              <a:t>History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33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781553" y="1633221"/>
            <a:ext cx="4717415" cy="33560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0290" indent="-327593">
              <a:buFont typeface="Tahoma"/>
              <a:buChar char="•"/>
              <a:tabLst>
                <a:tab pos="339655" algn="l"/>
                <a:tab pos="340290" algn="l"/>
              </a:tabLst>
            </a:pPr>
            <a:r>
              <a:rPr sz="2400" spc="-6" dirty="0">
                <a:latin typeface="Arial"/>
                <a:cs typeface="Arial"/>
              </a:rPr>
              <a:t>Early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1996</a:t>
            </a:r>
            <a:endParaRPr sz="2400">
              <a:latin typeface="Arial"/>
              <a:cs typeface="Arial"/>
            </a:endParaRPr>
          </a:p>
          <a:p>
            <a:pPr marL="740256" lvl="1" indent="-270454">
              <a:spcBef>
                <a:spcPts val="500"/>
              </a:spcBef>
              <a:buFont typeface="Tahoma"/>
              <a:buChar char="–"/>
              <a:tabLst>
                <a:tab pos="739621" algn="l"/>
                <a:tab pos="740256" algn="l"/>
              </a:tabLst>
            </a:pPr>
            <a:r>
              <a:rPr sz="2000" dirty="0">
                <a:latin typeface="Arial"/>
                <a:cs typeface="Arial"/>
              </a:rPr>
              <a:t>First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development</a:t>
            </a:r>
            <a:endParaRPr sz="2000">
              <a:latin typeface="Arial"/>
              <a:cs typeface="Arial"/>
            </a:endParaRPr>
          </a:p>
          <a:p>
            <a:pPr marL="1155461" marR="5078" lvl="2" indent="-228552">
              <a:spcBef>
                <a:spcPts val="450"/>
              </a:spcBef>
              <a:buFont typeface="Tahoma"/>
              <a:buChar char="•"/>
              <a:tabLst>
                <a:tab pos="1155461" algn="l"/>
              </a:tabLst>
            </a:pPr>
            <a:r>
              <a:rPr spc="-15" dirty="0">
                <a:latin typeface="Arial"/>
                <a:cs typeface="Arial"/>
              </a:rPr>
              <a:t>Schlumberger, </a:t>
            </a:r>
            <a:r>
              <a:rPr spc="-6" dirty="0">
                <a:latin typeface="Arial"/>
                <a:cs typeface="Arial"/>
              </a:rPr>
              <a:t>Bull </a:t>
            </a:r>
            <a:r>
              <a:rPr spc="-10" dirty="0">
                <a:latin typeface="Arial"/>
                <a:cs typeface="Arial"/>
              </a:rPr>
              <a:t>CP8, </a:t>
            </a:r>
            <a:r>
              <a:rPr spc="-6" dirty="0">
                <a:latin typeface="Arial"/>
                <a:cs typeface="Arial"/>
              </a:rPr>
              <a:t>GemPlus,  </a:t>
            </a:r>
            <a:r>
              <a:rPr spc="-10" dirty="0">
                <a:latin typeface="Arial"/>
                <a:cs typeface="Arial"/>
              </a:rPr>
              <a:t>Sun</a:t>
            </a:r>
            <a:endParaRPr>
              <a:latin typeface="Arial"/>
              <a:cs typeface="Arial"/>
            </a:endParaRPr>
          </a:p>
          <a:p>
            <a:pPr marL="740256" lvl="1" indent="-270454">
              <a:spcBef>
                <a:spcPts val="500"/>
              </a:spcBef>
              <a:buFont typeface="Tahoma"/>
              <a:buChar char="–"/>
              <a:tabLst>
                <a:tab pos="739621" algn="l"/>
                <a:tab pos="740256" algn="l"/>
              </a:tabLst>
            </a:pPr>
            <a:r>
              <a:rPr sz="2000" dirty="0">
                <a:latin typeface="Arial"/>
                <a:cs typeface="Arial"/>
              </a:rPr>
              <a:t>Schlumberger's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spc="-6" dirty="0">
                <a:latin typeface="Arial"/>
                <a:cs typeface="Arial"/>
              </a:rPr>
              <a:t>Cyberflex</a:t>
            </a:r>
            <a:endParaRPr sz="2000">
              <a:latin typeface="Arial"/>
              <a:cs typeface="Arial"/>
            </a:endParaRPr>
          </a:p>
          <a:p>
            <a:pPr marL="740256" lvl="1" indent="-270454">
              <a:spcBef>
                <a:spcPts val="500"/>
              </a:spcBef>
              <a:buFont typeface="Tahoma"/>
              <a:buChar char="–"/>
              <a:tabLst>
                <a:tab pos="739621" algn="l"/>
                <a:tab pos="740256" algn="l"/>
              </a:tabLst>
            </a:pPr>
            <a:r>
              <a:rPr sz="2000" dirty="0">
                <a:latin typeface="Arial"/>
                <a:cs typeface="Arial"/>
              </a:rPr>
              <a:t>Java Card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Forum</a:t>
            </a:r>
            <a:endParaRPr sz="2000">
              <a:latin typeface="Arial"/>
              <a:cs typeface="Arial"/>
            </a:endParaRPr>
          </a:p>
          <a:p>
            <a:pPr marL="1155461" marR="1167523" lvl="2" indent="-228552">
              <a:spcBef>
                <a:spcPts val="450"/>
              </a:spcBef>
              <a:buFont typeface="Tahoma"/>
              <a:buChar char="•"/>
              <a:tabLst>
                <a:tab pos="1155461" algn="l"/>
              </a:tabLst>
            </a:pPr>
            <a:r>
              <a:rPr spc="-6" dirty="0">
                <a:latin typeface="Arial"/>
                <a:cs typeface="Arial"/>
              </a:rPr>
              <a:t>Most of </a:t>
            </a:r>
            <a:r>
              <a:rPr spc="-10" dirty="0">
                <a:latin typeface="Arial"/>
                <a:cs typeface="Arial"/>
              </a:rPr>
              <a:t>the </a:t>
            </a:r>
            <a:r>
              <a:rPr spc="-6" dirty="0">
                <a:latin typeface="Arial"/>
                <a:cs typeface="Arial"/>
              </a:rPr>
              <a:t>smart cards  manufacturers</a:t>
            </a:r>
            <a:endParaRPr>
              <a:latin typeface="Arial"/>
              <a:cs typeface="Arial"/>
            </a:endParaRPr>
          </a:p>
          <a:p>
            <a:pPr marL="1155461" lvl="2" indent="-228552">
              <a:spcBef>
                <a:spcPts val="450"/>
              </a:spcBef>
              <a:buFont typeface="Tahoma"/>
              <a:buChar char="•"/>
              <a:tabLst>
                <a:tab pos="1155461" algn="l"/>
              </a:tabLst>
            </a:pPr>
            <a:r>
              <a:rPr spc="-10" dirty="0">
                <a:latin typeface="Arial"/>
                <a:cs typeface="Arial"/>
              </a:rPr>
              <a:t>Sun</a:t>
            </a:r>
            <a:endParaRPr>
              <a:latin typeface="Arial"/>
              <a:cs typeface="Arial"/>
            </a:endParaRPr>
          </a:p>
          <a:p>
            <a:pPr marL="1384014">
              <a:spcBef>
                <a:spcPts val="400"/>
              </a:spcBef>
            </a:pPr>
            <a:r>
              <a:rPr sz="1700" dirty="0">
                <a:latin typeface="Tahoma"/>
                <a:cs typeface="Tahoma"/>
              </a:rPr>
              <a:t>–  </a:t>
            </a:r>
            <a:r>
              <a:rPr sz="1700" spc="-6" dirty="0">
                <a:latin typeface="Arial"/>
                <a:cs typeface="Arial"/>
              </a:rPr>
              <a:t>As </a:t>
            </a:r>
            <a:r>
              <a:rPr sz="1700" dirty="0">
                <a:latin typeface="Arial"/>
                <a:cs typeface="Arial"/>
              </a:rPr>
              <a:t>a </a:t>
            </a:r>
            <a:r>
              <a:rPr sz="1700" spc="-6" dirty="0">
                <a:latin typeface="Arial"/>
                <a:cs typeface="Arial"/>
              </a:rPr>
              <a:t>Java</a:t>
            </a:r>
            <a:r>
              <a:rPr sz="1700" spc="-160" dirty="0">
                <a:latin typeface="Arial"/>
                <a:cs typeface="Arial"/>
              </a:rPr>
              <a:t> </a:t>
            </a:r>
            <a:r>
              <a:rPr sz="1700" spc="-6" dirty="0">
                <a:latin typeface="Arial"/>
                <a:cs typeface="Arial"/>
              </a:rPr>
              <a:t>guru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9121" y="2975612"/>
            <a:ext cx="1405889" cy="16802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1190" y="1784350"/>
            <a:ext cx="3138170" cy="800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27252" y="2834640"/>
            <a:ext cx="2437129" cy="736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77489" y="4091940"/>
            <a:ext cx="1428750" cy="6692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7511" y="1983739"/>
            <a:ext cx="4199889" cy="3009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2743" y="226457"/>
            <a:ext cx="9418319" cy="1508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664930" marR="5078" indent="-435519"/>
            <a:r>
              <a:rPr spc="-10" dirty="0"/>
              <a:t>Why </a:t>
            </a:r>
            <a:r>
              <a:rPr spc="-6" dirty="0"/>
              <a:t>Java </a:t>
            </a:r>
            <a:r>
              <a:rPr dirty="0"/>
              <a:t>in</a:t>
            </a:r>
            <a:r>
              <a:rPr spc="-55" dirty="0"/>
              <a:t> </a:t>
            </a:r>
            <a:r>
              <a:rPr dirty="0"/>
              <a:t>a  smart</a:t>
            </a:r>
            <a:r>
              <a:rPr spc="-100" dirty="0"/>
              <a:t> </a:t>
            </a:r>
            <a:r>
              <a:rPr dirty="0"/>
              <a:t>card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34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200652" y="4483100"/>
            <a:ext cx="164465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2400" dirty="0">
                <a:latin typeface="Tahoma"/>
                <a:cs typeface="Tahoma"/>
              </a:rPr>
              <a:t>•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00652" y="1831340"/>
            <a:ext cx="3999865" cy="42625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1560" marR="738986" indent="-328861">
              <a:buFont typeface="Tahoma"/>
              <a:buChar char="•"/>
              <a:tabLst>
                <a:tab pos="340925" algn="l"/>
                <a:tab pos="341560" algn="l"/>
              </a:tabLst>
            </a:pPr>
            <a:r>
              <a:rPr sz="2400" spc="-6" dirty="0">
                <a:latin typeface="Arial"/>
                <a:cs typeface="Arial"/>
              </a:rPr>
              <a:t>Java is an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interpreted  </a:t>
            </a:r>
            <a:r>
              <a:rPr sz="2400" spc="-10" dirty="0">
                <a:latin typeface="Arial"/>
                <a:cs typeface="Arial"/>
              </a:rPr>
              <a:t>language</a:t>
            </a:r>
            <a:endParaRPr sz="2400">
              <a:latin typeface="Arial"/>
              <a:cs typeface="Arial"/>
            </a:endParaRPr>
          </a:p>
          <a:p>
            <a:pPr marL="740891" marR="5078" indent="-271724">
              <a:spcBef>
                <a:spcPts val="500"/>
              </a:spcBef>
              <a:tabLst>
                <a:tab pos="740891" algn="l"/>
              </a:tabLst>
            </a:pPr>
            <a:r>
              <a:rPr sz="2000" dirty="0">
                <a:latin typeface="Tahoma"/>
                <a:cs typeface="Tahoma"/>
              </a:rPr>
              <a:t>–	</a:t>
            </a:r>
            <a:r>
              <a:rPr sz="2000" dirty="0">
                <a:latin typeface="Arial"/>
                <a:cs typeface="Arial"/>
              </a:rPr>
              <a:t>Need a Java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Virtual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Machine  </a:t>
            </a:r>
            <a:r>
              <a:rPr sz="2000" spc="-6" dirty="0">
                <a:latin typeface="Arial"/>
                <a:cs typeface="Arial"/>
              </a:rPr>
              <a:t>to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run</a:t>
            </a:r>
            <a:endParaRPr sz="2000">
              <a:latin typeface="Arial"/>
              <a:cs typeface="Arial"/>
            </a:endParaRPr>
          </a:p>
          <a:p>
            <a:pPr marL="341560" marR="268550" indent="-328861">
              <a:spcBef>
                <a:spcPts val="600"/>
              </a:spcBef>
              <a:buFont typeface="Tahoma"/>
              <a:buChar char="•"/>
              <a:tabLst>
                <a:tab pos="340925" algn="l"/>
                <a:tab pos="341560" algn="l"/>
              </a:tabLst>
            </a:pPr>
            <a:r>
              <a:rPr sz="2400" spc="-10" dirty="0">
                <a:latin typeface="Arial"/>
                <a:cs typeface="Arial"/>
              </a:rPr>
              <a:t>Applications </a:t>
            </a:r>
            <a:r>
              <a:rPr sz="2400" spc="-6" dirty="0">
                <a:latin typeface="Arial"/>
                <a:cs typeface="Arial"/>
              </a:rPr>
              <a:t>could be  portable </a:t>
            </a:r>
            <a:r>
              <a:rPr sz="2400" dirty="0">
                <a:latin typeface="Arial"/>
                <a:cs typeface="Arial"/>
              </a:rPr>
              <a:t>from </a:t>
            </a:r>
            <a:r>
              <a:rPr sz="2400" spc="-10" dirty="0">
                <a:latin typeface="Arial"/>
                <a:cs typeface="Arial"/>
              </a:rPr>
              <a:t>one </a:t>
            </a:r>
            <a:r>
              <a:rPr sz="2400" dirty="0">
                <a:latin typeface="Arial"/>
                <a:cs typeface="Arial"/>
              </a:rPr>
              <a:t>smart  </a:t>
            </a:r>
            <a:r>
              <a:rPr sz="2400" spc="-6" dirty="0">
                <a:latin typeface="Arial"/>
                <a:cs typeface="Arial"/>
              </a:rPr>
              <a:t>card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another</a:t>
            </a:r>
            <a:endParaRPr sz="2400">
              <a:latin typeface="Arial"/>
              <a:cs typeface="Arial"/>
            </a:endParaRPr>
          </a:p>
          <a:p>
            <a:pPr marL="340925" marR="268550">
              <a:spcBef>
                <a:spcPts val="600"/>
              </a:spcBef>
            </a:pPr>
            <a:r>
              <a:rPr sz="2400" spc="-10" dirty="0">
                <a:latin typeface="Arial"/>
                <a:cs typeface="Arial"/>
              </a:rPr>
              <a:t>Applications </a:t>
            </a:r>
            <a:r>
              <a:rPr sz="2400" spc="-6" dirty="0">
                <a:latin typeface="Arial"/>
                <a:cs typeface="Arial"/>
              </a:rPr>
              <a:t>run securely  </a:t>
            </a:r>
            <a:r>
              <a:rPr sz="2400" spc="-10" dirty="0">
                <a:latin typeface="Arial"/>
                <a:cs typeface="Arial"/>
              </a:rPr>
              <a:t>in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6" dirty="0">
                <a:latin typeface="Arial"/>
                <a:cs typeface="Arial"/>
              </a:rPr>
              <a:t>"sand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box"</a:t>
            </a:r>
            <a:endParaRPr sz="2400">
              <a:latin typeface="Arial"/>
              <a:cs typeface="Arial"/>
            </a:endParaRPr>
          </a:p>
          <a:p>
            <a:pPr marL="341560" marR="755493" indent="-328861">
              <a:spcBef>
                <a:spcPts val="600"/>
              </a:spcBef>
              <a:buFont typeface="Tahoma"/>
              <a:buChar char="•"/>
              <a:tabLst>
                <a:tab pos="340925" algn="l"/>
                <a:tab pos="341560" algn="l"/>
              </a:tabLst>
            </a:pPr>
            <a:r>
              <a:rPr sz="2400" spc="-6" dirty="0">
                <a:latin typeface="Arial"/>
                <a:cs typeface="Arial"/>
              </a:rPr>
              <a:t>Small footprint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  </a:t>
            </a:r>
            <a:r>
              <a:rPr sz="2400" spc="-10" dirty="0">
                <a:latin typeface="Arial"/>
                <a:cs typeface="Arial"/>
              </a:rPr>
              <a:t>applications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81862" y="1951991"/>
            <a:ext cx="1798318" cy="20167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26457"/>
            <a:ext cx="9418319" cy="1508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18960" marR="5078" indent="107927"/>
            <a:r>
              <a:rPr dirty="0"/>
              <a:t>Is Java for </a:t>
            </a:r>
            <a:r>
              <a:rPr spc="-6" dirty="0"/>
              <a:t>Java  Card pure</a:t>
            </a:r>
            <a:r>
              <a:rPr spc="-80" dirty="0"/>
              <a:t> </a:t>
            </a:r>
            <a:r>
              <a:rPr spc="-6" dirty="0"/>
              <a:t>Java?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35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773172" y="1794509"/>
            <a:ext cx="3453129" cy="1715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0290" indent="-327593">
              <a:buFont typeface="Tahoma"/>
              <a:buChar char="•"/>
              <a:tabLst>
                <a:tab pos="339655" algn="l"/>
                <a:tab pos="340290" algn="l"/>
              </a:tabLst>
            </a:pPr>
            <a:r>
              <a:rPr sz="2400" spc="-6" dirty="0">
                <a:latin typeface="Arial"/>
                <a:cs typeface="Arial"/>
              </a:rPr>
              <a:t>No until Java Card</a:t>
            </a:r>
            <a:r>
              <a:rPr sz="2400" spc="-69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3.0!</a:t>
            </a:r>
            <a:endParaRPr sz="2400">
              <a:latin typeface="Arial"/>
              <a:cs typeface="Arial"/>
            </a:endParaRPr>
          </a:p>
          <a:p>
            <a:pPr marL="340290" indent="-327593">
              <a:spcBef>
                <a:spcPts val="310"/>
              </a:spcBef>
              <a:buFont typeface="Tahoma"/>
              <a:buChar char="•"/>
              <a:tabLst>
                <a:tab pos="339655" algn="l"/>
                <a:tab pos="340290" algn="l"/>
              </a:tabLst>
            </a:pPr>
            <a:r>
              <a:rPr sz="2400" spc="-6" dirty="0">
                <a:latin typeface="Arial"/>
                <a:cs typeface="Arial"/>
              </a:rPr>
              <a:t>Roughly:</a:t>
            </a:r>
            <a:endParaRPr sz="2400">
              <a:latin typeface="Arial"/>
              <a:cs typeface="Arial"/>
            </a:endParaRPr>
          </a:p>
          <a:p>
            <a:pPr marL="741526" lvl="1" indent="-271724">
              <a:spcBef>
                <a:spcPts val="259"/>
              </a:spcBef>
              <a:buFont typeface="Tahoma"/>
              <a:buChar char="–"/>
              <a:tabLst>
                <a:tab pos="740891" algn="l"/>
                <a:tab pos="741526" algn="l"/>
              </a:tabLst>
            </a:pPr>
            <a:r>
              <a:rPr sz="2000" dirty="0">
                <a:latin typeface="Arial"/>
                <a:cs typeface="Arial"/>
              </a:rPr>
              <a:t>Basic </a:t>
            </a:r>
            <a:r>
              <a:rPr sz="2000" spc="-6" dirty="0">
                <a:latin typeface="Arial"/>
                <a:cs typeface="Arial"/>
              </a:rPr>
              <a:t>types </a:t>
            </a:r>
            <a:r>
              <a:rPr sz="2000" dirty="0">
                <a:latin typeface="Arial"/>
                <a:cs typeface="Arial"/>
              </a:rPr>
              <a:t>restricted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endParaRPr sz="2000">
              <a:latin typeface="Arial"/>
              <a:cs typeface="Arial"/>
            </a:endParaRPr>
          </a:p>
          <a:p>
            <a:pPr marL="1155461" lvl="2" indent="-228552">
              <a:spcBef>
                <a:spcPts val="229"/>
              </a:spcBef>
              <a:buFont typeface="Tahoma"/>
              <a:buChar char="•"/>
              <a:tabLst>
                <a:tab pos="1155461" algn="l"/>
              </a:tabLst>
            </a:pPr>
            <a:r>
              <a:rPr spc="-10" dirty="0">
                <a:latin typeface="Arial"/>
                <a:cs typeface="Arial"/>
              </a:rPr>
              <a:t>Boolean</a:t>
            </a:r>
            <a:endParaRPr>
              <a:latin typeface="Arial"/>
              <a:cs typeface="Arial"/>
            </a:endParaRPr>
          </a:p>
          <a:p>
            <a:pPr marL="1155461" lvl="2" indent="-228552">
              <a:spcBef>
                <a:spcPts val="229"/>
              </a:spcBef>
              <a:buFont typeface="Tahoma"/>
              <a:buChar char="•"/>
              <a:tabLst>
                <a:tab pos="1155461" algn="l"/>
              </a:tabLst>
            </a:pPr>
            <a:r>
              <a:rPr spc="-6" dirty="0">
                <a:latin typeface="Arial"/>
                <a:cs typeface="Arial"/>
              </a:rPr>
              <a:t>Small</a:t>
            </a:r>
            <a:r>
              <a:rPr spc="-7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integers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30370" y="3535680"/>
            <a:ext cx="5145405" cy="210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461" indent="-228552">
              <a:buFont typeface="Tahoma"/>
              <a:buChar char="–"/>
              <a:tabLst>
                <a:tab pos="1155461" algn="l"/>
              </a:tabLst>
            </a:pPr>
            <a:r>
              <a:rPr sz="1700" spc="-10" dirty="0">
                <a:latin typeface="Arial"/>
                <a:cs typeface="Arial"/>
              </a:rPr>
              <a:t>Byte</a:t>
            </a:r>
            <a:endParaRPr sz="1700" dirty="0">
              <a:latin typeface="Arial"/>
              <a:cs typeface="Arial"/>
            </a:endParaRPr>
          </a:p>
          <a:p>
            <a:pPr marL="1155461" indent="-228552">
              <a:spcBef>
                <a:spcPts val="209"/>
              </a:spcBef>
              <a:buFont typeface="Tahoma"/>
              <a:buChar char="–"/>
              <a:tabLst>
                <a:tab pos="1155461" algn="l"/>
              </a:tabLst>
            </a:pPr>
            <a:r>
              <a:rPr sz="1700" spc="-6" dirty="0">
                <a:latin typeface="Arial"/>
                <a:cs typeface="Arial"/>
              </a:rPr>
              <a:t>Short</a:t>
            </a:r>
            <a:endParaRPr sz="1700" dirty="0">
              <a:latin typeface="Arial"/>
              <a:cs typeface="Arial"/>
            </a:endParaRPr>
          </a:p>
          <a:p>
            <a:pPr marL="1155461" indent="-228552">
              <a:lnSpc>
                <a:spcPts val="1810"/>
              </a:lnSpc>
              <a:spcBef>
                <a:spcPts val="200"/>
              </a:spcBef>
              <a:buFont typeface="Tahoma"/>
              <a:buChar char="–"/>
              <a:tabLst>
                <a:tab pos="1155461" algn="l"/>
              </a:tabLst>
            </a:pPr>
            <a:r>
              <a:rPr sz="1700" spc="-6" dirty="0">
                <a:latin typeface="Arial"/>
                <a:cs typeface="Arial"/>
              </a:rPr>
              <a:t>Int</a:t>
            </a:r>
            <a:r>
              <a:rPr sz="1700" spc="-90" dirty="0">
                <a:latin typeface="Arial"/>
                <a:cs typeface="Arial"/>
              </a:rPr>
              <a:t> </a:t>
            </a:r>
            <a:r>
              <a:rPr sz="1700" spc="-6" dirty="0">
                <a:latin typeface="Arial"/>
                <a:cs typeface="Arial"/>
              </a:rPr>
              <a:t>(optional)</a:t>
            </a:r>
            <a:endParaRPr sz="1700" dirty="0">
              <a:latin typeface="Arial"/>
              <a:cs typeface="Arial"/>
            </a:endParaRPr>
          </a:p>
          <a:p>
            <a:pPr marL="698354" indent="-228552">
              <a:lnSpc>
                <a:spcPts val="2050"/>
              </a:lnSpc>
              <a:buFont typeface="Times New Roman"/>
              <a:buChar char="•"/>
              <a:tabLst>
                <a:tab pos="697720" algn="l"/>
                <a:tab pos="698354" algn="l"/>
              </a:tabLst>
            </a:pPr>
            <a:r>
              <a:rPr spc="-6" dirty="0">
                <a:latin typeface="Arial"/>
                <a:cs typeface="Arial"/>
              </a:rPr>
              <a:t>No</a:t>
            </a:r>
            <a:r>
              <a:rPr spc="-100" dirty="0">
                <a:latin typeface="Arial"/>
                <a:cs typeface="Arial"/>
              </a:rPr>
              <a:t> </a:t>
            </a:r>
            <a:r>
              <a:rPr spc="-6" dirty="0">
                <a:latin typeface="Arial"/>
                <a:cs typeface="Arial"/>
              </a:rPr>
              <a:t>Strings</a:t>
            </a:r>
            <a:endParaRPr dirty="0">
              <a:latin typeface="Arial"/>
              <a:cs typeface="Arial"/>
            </a:endParaRPr>
          </a:p>
          <a:p>
            <a:pPr marL="284422" indent="-271724">
              <a:spcBef>
                <a:spcPts val="610"/>
              </a:spcBef>
              <a:buFont typeface="Tahoma"/>
              <a:buChar char="–"/>
              <a:tabLst>
                <a:tab pos="283786" algn="l"/>
                <a:tab pos="284422" algn="l"/>
              </a:tabLst>
            </a:pPr>
            <a:r>
              <a:rPr sz="2000" spc="-6" dirty="0">
                <a:latin typeface="Arial"/>
                <a:cs typeface="Arial"/>
              </a:rPr>
              <a:t>Arrays restricted to </a:t>
            </a:r>
            <a:r>
              <a:rPr sz="2000" dirty="0">
                <a:latin typeface="Arial"/>
                <a:cs typeface="Arial"/>
              </a:rPr>
              <a:t>one-dimensional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arrays</a:t>
            </a:r>
          </a:p>
          <a:p>
            <a:pPr marL="284422" indent="-271724">
              <a:spcBef>
                <a:spcPts val="259"/>
              </a:spcBef>
              <a:buFont typeface="Tahoma"/>
              <a:buChar char="–"/>
              <a:tabLst>
                <a:tab pos="283786" algn="l"/>
                <a:tab pos="284422" algn="l"/>
              </a:tabLst>
            </a:pPr>
            <a:r>
              <a:rPr sz="2000" spc="-6" dirty="0">
                <a:latin typeface="Arial"/>
                <a:cs typeface="Arial"/>
              </a:rPr>
              <a:t>Limited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libraries</a:t>
            </a:r>
          </a:p>
          <a:p>
            <a:pPr marL="698354" lvl="1" indent="-228552">
              <a:spcBef>
                <a:spcPts val="229"/>
              </a:spcBef>
              <a:buFont typeface="Tahoma"/>
              <a:buChar char="•"/>
              <a:tabLst>
                <a:tab pos="698354" algn="l"/>
              </a:tabLst>
            </a:pPr>
            <a:r>
              <a:rPr spc="-10" dirty="0">
                <a:latin typeface="Arial"/>
                <a:cs typeface="Arial"/>
              </a:rPr>
              <a:t>Including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-6" dirty="0">
                <a:latin typeface="Arial"/>
                <a:cs typeface="Arial"/>
              </a:rPr>
              <a:t>java.lang</a:t>
            </a:r>
            <a:endParaRPr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30370" y="5877562"/>
            <a:ext cx="152399" cy="316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2000" dirty="0">
                <a:latin typeface="Times New Roman"/>
                <a:cs typeface="Times New Roman"/>
              </a:rPr>
              <a:t>–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16122" y="5891529"/>
            <a:ext cx="2372995" cy="314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2000" dirty="0">
                <a:latin typeface="Arial"/>
                <a:cs typeface="Arial"/>
              </a:rPr>
              <a:t>No garbage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collector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73172" y="6343650"/>
            <a:ext cx="497712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0290" indent="-327593">
              <a:buFont typeface="Tahoma"/>
              <a:buChar char="•"/>
              <a:tabLst>
                <a:tab pos="339655" algn="l"/>
                <a:tab pos="340290" algn="l"/>
              </a:tabLst>
            </a:pPr>
            <a:r>
              <a:rPr sz="2400" spc="-6" dirty="0">
                <a:latin typeface="Arial"/>
                <a:cs typeface="Arial"/>
              </a:rPr>
              <a:t>Less restrictions for Java Card </a:t>
            </a:r>
            <a:r>
              <a:rPr sz="2400" dirty="0">
                <a:latin typeface="Arial"/>
                <a:cs typeface="Arial"/>
              </a:rPr>
              <a:t>3.0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81380" y="2254250"/>
            <a:ext cx="1931670" cy="19316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911" y="170993"/>
            <a:ext cx="5149215" cy="1534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2726" marR="5078" indent="-1570664">
              <a:lnSpc>
                <a:spcPct val="101899"/>
              </a:lnSpc>
              <a:tabLst>
                <a:tab pos="1720494" algn="l"/>
              </a:tabLst>
            </a:pPr>
            <a:r>
              <a:rPr dirty="0"/>
              <a:t>Which		</a:t>
            </a:r>
            <a:r>
              <a:rPr spc="-6" dirty="0"/>
              <a:t>version</a:t>
            </a:r>
            <a:r>
              <a:rPr spc="-45" dirty="0"/>
              <a:t> </a:t>
            </a:r>
            <a:r>
              <a:rPr spc="-6" dirty="0"/>
              <a:t>in</a:t>
            </a:r>
            <a:r>
              <a:rPr spc="-35" dirty="0"/>
              <a:t> </a:t>
            </a:r>
            <a:r>
              <a:rPr spc="-6" dirty="0"/>
              <a:t>this  course?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36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154170" y="2183050"/>
            <a:ext cx="4999355" cy="2499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0290" marR="5078" indent="-327593">
              <a:lnSpc>
                <a:spcPct val="102099"/>
              </a:lnSpc>
              <a:buFont typeface="Tahoma"/>
              <a:buChar char="•"/>
              <a:tabLst>
                <a:tab pos="340290" algn="l"/>
              </a:tabLst>
            </a:pPr>
            <a:r>
              <a:rPr sz="3200" spc="-6" dirty="0">
                <a:latin typeface="Arial"/>
                <a:cs typeface="Arial"/>
              </a:rPr>
              <a:t>In </a:t>
            </a:r>
            <a:r>
              <a:rPr sz="3200" spc="-10" dirty="0">
                <a:latin typeface="Arial"/>
                <a:cs typeface="Arial"/>
              </a:rPr>
              <a:t>this </a:t>
            </a:r>
            <a:r>
              <a:rPr sz="3200" spc="-6" dirty="0">
                <a:latin typeface="Arial"/>
                <a:cs typeface="Arial"/>
              </a:rPr>
              <a:t>course </a:t>
            </a:r>
            <a:r>
              <a:rPr sz="3200" dirty="0">
                <a:latin typeface="Arial"/>
                <a:cs typeface="Arial"/>
              </a:rPr>
              <a:t>we </a:t>
            </a:r>
            <a:r>
              <a:rPr sz="3200" spc="-6" dirty="0">
                <a:latin typeface="Arial"/>
                <a:cs typeface="Arial"/>
              </a:rPr>
              <a:t>will  introduce the </a:t>
            </a:r>
            <a:r>
              <a:rPr sz="3200" dirty="0">
                <a:latin typeface="Arial"/>
                <a:cs typeface="Arial"/>
              </a:rPr>
              <a:t>Java </a:t>
            </a:r>
            <a:r>
              <a:rPr sz="3200" spc="-6" dirty="0">
                <a:latin typeface="Arial"/>
                <a:cs typeface="Arial"/>
              </a:rPr>
              <a:t>Card</a:t>
            </a:r>
            <a:r>
              <a:rPr sz="3200" spc="-12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3</a:t>
            </a:r>
          </a:p>
          <a:p>
            <a:pPr marL="754223" lvl="1" indent="-284422">
              <a:spcBef>
                <a:spcPts val="60"/>
              </a:spcBef>
              <a:buFont typeface="Times New Roman"/>
              <a:buChar char="–"/>
              <a:tabLst>
                <a:tab pos="754223" algn="l"/>
              </a:tabLst>
            </a:pPr>
            <a:r>
              <a:rPr sz="2800" spc="-6" dirty="0">
                <a:latin typeface="Arial"/>
                <a:cs typeface="Arial"/>
              </a:rPr>
              <a:t>Classic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6" dirty="0">
                <a:latin typeface="Arial"/>
                <a:cs typeface="Arial"/>
              </a:rPr>
              <a:t>Edition</a:t>
            </a:r>
            <a:endParaRPr sz="2800" dirty="0">
              <a:latin typeface="Arial"/>
              <a:cs typeface="Arial"/>
            </a:endParaRPr>
          </a:p>
          <a:p>
            <a:pPr marL="1155461" lvl="2" indent="-228552">
              <a:spcBef>
                <a:spcPts val="1189"/>
              </a:spcBef>
              <a:buFont typeface="Times New Roman"/>
              <a:buChar char="•"/>
              <a:tabLst>
                <a:tab pos="1155461" algn="l"/>
              </a:tabLst>
            </a:pPr>
            <a:r>
              <a:rPr sz="2400" spc="-6" dirty="0">
                <a:latin typeface="Arial"/>
                <a:cs typeface="Arial"/>
              </a:rPr>
              <a:t>Java Card</a:t>
            </a:r>
            <a:r>
              <a:rPr sz="2400" spc="-69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2.2.2</a:t>
            </a:r>
            <a:endParaRPr sz="2400" dirty="0">
              <a:latin typeface="Arial"/>
              <a:cs typeface="Arial"/>
            </a:endParaRPr>
          </a:p>
          <a:p>
            <a:pPr marL="754223" lvl="1" indent="-284422">
              <a:spcBef>
                <a:spcPts val="920"/>
              </a:spcBef>
              <a:buFont typeface="Times New Roman"/>
              <a:buChar char="–"/>
              <a:tabLst>
                <a:tab pos="754223" algn="l"/>
              </a:tabLst>
            </a:pPr>
            <a:r>
              <a:rPr sz="2800" spc="-6" dirty="0">
                <a:latin typeface="Arial"/>
                <a:cs typeface="Arial"/>
              </a:rPr>
              <a:t>Connected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spc="-6" dirty="0">
                <a:latin typeface="Arial"/>
                <a:cs typeface="Arial"/>
              </a:rPr>
              <a:t>Edition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20090" y="1799591"/>
            <a:ext cx="3060700" cy="43205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7"/>
            <a:ext cx="9418319" cy="1084419"/>
          </a:xfrm>
          <a:prstGeom prst="rect">
            <a:avLst/>
          </a:prstGeom>
        </p:spPr>
        <p:txBody>
          <a:bodyPr vert="horz" wrap="square" lIns="0" tIns="335211" rIns="0" bIns="0" rtlCol="0">
            <a:spAutoFit/>
          </a:bodyPr>
          <a:lstStyle/>
          <a:p>
            <a:pPr marL="4917690"/>
            <a:r>
              <a:rPr spc="-10" dirty="0"/>
              <a:t>Available</a:t>
            </a:r>
            <a:r>
              <a:rPr spc="-75" dirty="0"/>
              <a:t> </a:t>
            </a:r>
            <a:r>
              <a:rPr spc="-6" dirty="0"/>
              <a:t>libraries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37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361181" y="1633220"/>
            <a:ext cx="4636135" cy="610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0290" indent="-327593">
              <a:buFont typeface="Tahoma"/>
              <a:buChar char="•"/>
              <a:tabLst>
                <a:tab pos="339655" algn="l"/>
                <a:tab pos="340290" algn="l"/>
              </a:tabLst>
            </a:pPr>
            <a:r>
              <a:rPr sz="2000" spc="-15" dirty="0">
                <a:latin typeface="Arial"/>
                <a:cs typeface="Arial"/>
              </a:rPr>
              <a:t>Basically, </a:t>
            </a:r>
            <a:r>
              <a:rPr sz="2000" b="1" spc="-6" dirty="0">
                <a:latin typeface="Courier New"/>
                <a:cs typeface="Courier New"/>
              </a:rPr>
              <a:t>javacard</a:t>
            </a:r>
            <a:r>
              <a:rPr sz="2000" b="1" spc="-720" dirty="0">
                <a:latin typeface="Courier New"/>
                <a:cs typeface="Courier New"/>
              </a:rPr>
              <a:t> </a:t>
            </a:r>
            <a:r>
              <a:rPr sz="2000" dirty="0">
                <a:latin typeface="Arial"/>
                <a:cs typeface="Arial"/>
              </a:rPr>
              <a:t>and </a:t>
            </a:r>
            <a:r>
              <a:rPr sz="2000" b="1" spc="-6" dirty="0">
                <a:latin typeface="Courier New"/>
                <a:cs typeface="Courier New"/>
              </a:rPr>
              <a:t>javacardx</a:t>
            </a:r>
            <a:endParaRPr sz="2000">
              <a:latin typeface="Courier New"/>
              <a:cs typeface="Courier New"/>
            </a:endParaRPr>
          </a:p>
          <a:p>
            <a:pPr marL="340290">
              <a:spcBef>
                <a:spcPts val="10"/>
              </a:spcBef>
            </a:pPr>
            <a:r>
              <a:rPr sz="2000" dirty="0">
                <a:latin typeface="Arial"/>
                <a:cs typeface="Arial"/>
              </a:rPr>
              <a:t>contain </a:t>
            </a:r>
            <a:r>
              <a:rPr sz="2000" spc="-6" dirty="0">
                <a:latin typeface="Arial"/>
                <a:cs typeface="Arial"/>
              </a:rPr>
              <a:t>the </a:t>
            </a:r>
            <a:r>
              <a:rPr sz="2000" dirty="0">
                <a:latin typeface="Arial"/>
                <a:cs typeface="Arial"/>
              </a:rPr>
              <a:t>smart card</a:t>
            </a:r>
            <a:r>
              <a:rPr sz="2000" spc="-195" dirty="0">
                <a:latin typeface="Arial"/>
                <a:cs typeface="Arial"/>
              </a:rPr>
              <a:t> </a:t>
            </a:r>
            <a:r>
              <a:rPr sz="2000" spc="-6" dirty="0">
                <a:latin typeface="Arial"/>
                <a:cs typeface="Arial"/>
              </a:rPr>
              <a:t>API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18382" y="2260601"/>
            <a:ext cx="16319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dirty="0">
                <a:latin typeface="Courier New"/>
                <a:cs typeface="Courier New"/>
              </a:rPr>
              <a:t>–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90162" y="2299971"/>
            <a:ext cx="381507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b="1" spc="-6" dirty="0">
                <a:latin typeface="Courier New"/>
                <a:cs typeface="Courier New"/>
              </a:rPr>
              <a:t>framework</a:t>
            </a:r>
            <a:r>
              <a:rPr spc="-6" dirty="0">
                <a:latin typeface="Arial"/>
                <a:cs typeface="Arial"/>
              </a:rPr>
              <a:t>, </a:t>
            </a:r>
            <a:r>
              <a:rPr b="1" spc="-6" dirty="0">
                <a:latin typeface="Courier New"/>
                <a:cs typeface="Courier New"/>
              </a:rPr>
              <a:t>security</a:t>
            </a:r>
            <a:r>
              <a:rPr b="1" spc="-645" dirty="0">
                <a:latin typeface="Courier New"/>
                <a:cs typeface="Courier New"/>
              </a:rPr>
              <a:t> </a:t>
            </a:r>
            <a:r>
              <a:rPr spc="-10" dirty="0">
                <a:latin typeface="Arial"/>
                <a:cs typeface="Arial"/>
              </a:rPr>
              <a:t>and </a:t>
            </a:r>
            <a:r>
              <a:rPr b="1" spc="-6" dirty="0">
                <a:latin typeface="Courier New"/>
                <a:cs typeface="Courier New"/>
              </a:rPr>
              <a:t>crypto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1181" y="2595881"/>
            <a:ext cx="178435" cy="3052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2000" dirty="0">
                <a:latin typeface="Courier New"/>
                <a:cs typeface="Courier New"/>
              </a:rPr>
              <a:t>•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61181" y="3268980"/>
            <a:ext cx="178435" cy="3052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2000" dirty="0">
                <a:latin typeface="Courier New"/>
                <a:cs typeface="Courier New"/>
              </a:rPr>
              <a:t>•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88841" y="2637791"/>
            <a:ext cx="4150995" cy="12941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5078"/>
            <a:r>
              <a:rPr sz="2000" b="1" spc="-6" dirty="0">
                <a:latin typeface="Courier New"/>
                <a:cs typeface="Courier New"/>
              </a:rPr>
              <a:t>java.lang</a:t>
            </a:r>
            <a:r>
              <a:rPr sz="2000" b="1" spc="-730" dirty="0">
                <a:latin typeface="Courier New"/>
                <a:cs typeface="Courier New"/>
              </a:rPr>
              <a:t> </a:t>
            </a:r>
            <a:r>
              <a:rPr sz="2000" spc="-6" dirty="0">
                <a:latin typeface="Arial"/>
                <a:cs typeface="Arial"/>
              </a:rPr>
              <a:t>is </a:t>
            </a:r>
            <a:r>
              <a:rPr sz="2000" dirty="0">
                <a:latin typeface="Arial"/>
                <a:cs typeface="Arial"/>
              </a:rPr>
              <a:t>reduced mainly </a:t>
            </a:r>
            <a:r>
              <a:rPr sz="2000" spc="-6" dirty="0">
                <a:latin typeface="Arial"/>
                <a:cs typeface="Arial"/>
              </a:rPr>
              <a:t>to the  </a:t>
            </a:r>
            <a:r>
              <a:rPr sz="2000" dirty="0">
                <a:latin typeface="Arial"/>
                <a:cs typeface="Arial"/>
              </a:rPr>
              <a:t>exception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spc="-6" dirty="0">
                <a:latin typeface="Arial"/>
                <a:cs typeface="Arial"/>
              </a:rPr>
              <a:t>definitions</a:t>
            </a:r>
            <a:endParaRPr sz="2000">
              <a:latin typeface="Arial"/>
              <a:cs typeface="Arial"/>
            </a:endParaRPr>
          </a:p>
          <a:p>
            <a:pPr marL="12696" marR="470436">
              <a:spcBef>
                <a:spcPts val="500"/>
              </a:spcBef>
            </a:pPr>
            <a:r>
              <a:rPr sz="2000" b="1" spc="-6" dirty="0">
                <a:latin typeface="Courier New"/>
                <a:cs typeface="Courier New"/>
              </a:rPr>
              <a:t>java.io </a:t>
            </a:r>
            <a:r>
              <a:rPr sz="2000" dirty="0">
                <a:latin typeface="Arial"/>
                <a:cs typeface="Arial"/>
              </a:rPr>
              <a:t>and </a:t>
            </a:r>
            <a:r>
              <a:rPr sz="2000" b="1" spc="-10" dirty="0">
                <a:latin typeface="Courier New"/>
                <a:cs typeface="Courier New"/>
              </a:rPr>
              <a:t>java.rmi </a:t>
            </a:r>
            <a:r>
              <a:rPr sz="2000" dirty="0">
                <a:latin typeface="Arial"/>
                <a:cs typeface="Arial"/>
              </a:rPr>
              <a:t>was  introduced </a:t>
            </a:r>
            <a:r>
              <a:rPr sz="2000" spc="-6" dirty="0">
                <a:latin typeface="Arial"/>
                <a:cs typeface="Arial"/>
              </a:rPr>
              <a:t>in the last 2.2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version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18382" y="3938270"/>
            <a:ext cx="163195" cy="6117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dirty="0">
                <a:latin typeface="Courier New"/>
                <a:cs typeface="Courier New"/>
              </a:rPr>
              <a:t>–</a:t>
            </a:r>
            <a:endParaRPr>
              <a:latin typeface="Courier New"/>
              <a:cs typeface="Courier New"/>
            </a:endParaRPr>
          </a:p>
          <a:p>
            <a:pPr marL="12696">
              <a:spcBef>
                <a:spcPts val="450"/>
              </a:spcBef>
            </a:pPr>
            <a:r>
              <a:rPr dirty="0">
                <a:latin typeface="Courier New"/>
                <a:cs typeface="Courier New"/>
              </a:rPr>
              <a:t>–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90161" y="3977642"/>
            <a:ext cx="3861435" cy="890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b="1" spc="-6" dirty="0">
                <a:latin typeface="Courier New"/>
                <a:cs typeface="Courier New"/>
              </a:rPr>
              <a:t>java.io</a:t>
            </a:r>
            <a:r>
              <a:rPr b="1" spc="-640" dirty="0">
                <a:latin typeface="Courier New"/>
                <a:cs typeface="Courier New"/>
              </a:rPr>
              <a:t> </a:t>
            </a:r>
            <a:r>
              <a:rPr spc="-6" dirty="0">
                <a:latin typeface="Arial"/>
                <a:cs typeface="Arial"/>
              </a:rPr>
              <a:t>to manage </a:t>
            </a:r>
            <a:r>
              <a:rPr spc="-10" dirty="0">
                <a:latin typeface="Arial"/>
                <a:cs typeface="Arial"/>
              </a:rPr>
              <a:t>channels</a:t>
            </a:r>
            <a:endParaRPr>
              <a:latin typeface="Arial"/>
              <a:cs typeface="Arial"/>
            </a:endParaRPr>
          </a:p>
          <a:p>
            <a:pPr marL="12696" marR="5078">
              <a:spcBef>
                <a:spcPts val="450"/>
              </a:spcBef>
            </a:pPr>
            <a:r>
              <a:rPr b="1" spc="-6" dirty="0">
                <a:latin typeface="Courier New"/>
                <a:cs typeface="Courier New"/>
              </a:rPr>
              <a:t>java.rmi</a:t>
            </a:r>
            <a:r>
              <a:rPr b="1" spc="-635" dirty="0">
                <a:latin typeface="Courier New"/>
                <a:cs typeface="Courier New"/>
              </a:rPr>
              <a:t> </a:t>
            </a:r>
            <a:r>
              <a:rPr spc="-6" dirty="0">
                <a:latin typeface="Arial"/>
                <a:cs typeface="Arial"/>
              </a:rPr>
              <a:t>to manage remote method  invocation</a:t>
            </a:r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91869" y="1882141"/>
            <a:ext cx="2726689" cy="3276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59"/>
            <a:ext cx="9418319" cy="946006"/>
          </a:xfrm>
          <a:prstGeom prst="rect">
            <a:avLst/>
          </a:prstGeom>
        </p:spPr>
        <p:txBody>
          <a:bodyPr vert="horz" wrap="square" lIns="0" tIns="198080" rIns="0" bIns="0" rtlCol="0">
            <a:spAutoFit/>
          </a:bodyPr>
          <a:lstStyle/>
          <a:p>
            <a:pPr marL="5970302"/>
            <a:r>
              <a:rPr dirty="0"/>
              <a:t>SIM</a:t>
            </a:r>
            <a:r>
              <a:rPr spc="-155" dirty="0"/>
              <a:t> </a:t>
            </a:r>
            <a:r>
              <a:rPr spc="-75" dirty="0"/>
              <a:t>Toolkit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38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138422" y="1778510"/>
            <a:ext cx="4011929" cy="2431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9178" marR="212681" indent="-336481">
              <a:lnSpc>
                <a:spcPts val="3568"/>
              </a:lnSpc>
              <a:buChar char="•"/>
              <a:tabLst>
                <a:tab pos="348543" algn="l"/>
                <a:tab pos="349178" algn="l"/>
              </a:tabLst>
            </a:pPr>
            <a:r>
              <a:rPr sz="3200" spc="-6" dirty="0">
                <a:latin typeface="Arial"/>
                <a:cs typeface="Arial"/>
              </a:rPr>
              <a:t>For </a:t>
            </a:r>
            <a:r>
              <a:rPr sz="3200" spc="-10" dirty="0">
                <a:latin typeface="Arial"/>
                <a:cs typeface="Arial"/>
              </a:rPr>
              <a:t>SIM </a:t>
            </a:r>
            <a:r>
              <a:rPr sz="3200" spc="-55" dirty="0">
                <a:latin typeface="Arial"/>
                <a:cs typeface="Arial"/>
              </a:rPr>
              <a:t>Toolkit</a:t>
            </a:r>
            <a:r>
              <a:rPr sz="3200" spc="-146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two  </a:t>
            </a:r>
            <a:r>
              <a:rPr sz="3200" spc="-6" dirty="0">
                <a:latin typeface="Arial"/>
                <a:cs typeface="Arial"/>
              </a:rPr>
              <a:t>more</a:t>
            </a:r>
            <a:r>
              <a:rPr sz="3200" spc="-95" dirty="0">
                <a:latin typeface="Arial"/>
                <a:cs typeface="Arial"/>
              </a:rPr>
              <a:t> </a:t>
            </a:r>
            <a:r>
              <a:rPr sz="3200" spc="-6" dirty="0">
                <a:latin typeface="Arial"/>
                <a:cs typeface="Arial"/>
              </a:rPr>
              <a:t>packages</a:t>
            </a:r>
            <a:endParaRPr sz="3200">
              <a:latin typeface="Arial"/>
              <a:cs typeface="Arial"/>
            </a:endParaRPr>
          </a:p>
          <a:p>
            <a:pPr marL="749144" lvl="1" indent="-279342">
              <a:spcBef>
                <a:spcPts val="385"/>
              </a:spcBef>
              <a:buChar char="–"/>
              <a:tabLst>
                <a:tab pos="749144" algn="l"/>
              </a:tabLst>
            </a:pPr>
            <a:r>
              <a:rPr sz="2800" dirty="0">
                <a:latin typeface="Arial"/>
                <a:cs typeface="Arial"/>
              </a:rPr>
              <a:t>access</a:t>
            </a:r>
            <a:endParaRPr sz="2800">
              <a:latin typeface="Arial"/>
              <a:cs typeface="Arial"/>
            </a:endParaRPr>
          </a:p>
          <a:p>
            <a:pPr marL="749144" lvl="1" indent="-279342">
              <a:spcBef>
                <a:spcPts val="459"/>
              </a:spcBef>
              <a:buChar char="–"/>
              <a:tabLst>
                <a:tab pos="749144" algn="l"/>
              </a:tabLst>
            </a:pPr>
            <a:r>
              <a:rPr sz="2800" spc="-6" dirty="0">
                <a:latin typeface="Arial"/>
                <a:cs typeface="Arial"/>
              </a:rPr>
              <a:t>toolkit</a:t>
            </a:r>
            <a:endParaRPr sz="2800">
              <a:latin typeface="Arial"/>
              <a:cs typeface="Arial"/>
            </a:endParaRPr>
          </a:p>
          <a:p>
            <a:pPr marL="349178" indent="-336481">
              <a:spcBef>
                <a:spcPts val="530"/>
              </a:spcBef>
              <a:buChar char="•"/>
              <a:tabLst>
                <a:tab pos="348543" algn="l"/>
                <a:tab pos="349178" algn="l"/>
              </a:tabLst>
            </a:pPr>
            <a:r>
              <a:rPr sz="3200" spc="-6" dirty="0">
                <a:latin typeface="Arial"/>
                <a:cs typeface="Arial"/>
              </a:rPr>
              <a:t>Will be </a:t>
            </a:r>
            <a:r>
              <a:rPr sz="3200" spc="-10" dirty="0">
                <a:latin typeface="Arial"/>
                <a:cs typeface="Arial"/>
              </a:rPr>
              <a:t>detailed</a:t>
            </a:r>
            <a:r>
              <a:rPr sz="3200" spc="-60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later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3220" y="1983739"/>
            <a:ext cx="4201160" cy="3843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26457"/>
            <a:ext cx="9418319" cy="1508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31299" marR="5078" indent="-777079"/>
            <a:r>
              <a:rPr spc="-6" dirty="0"/>
              <a:t>How Java works in  </a:t>
            </a:r>
            <a:r>
              <a:rPr dirty="0"/>
              <a:t>a smart</a:t>
            </a:r>
            <a:r>
              <a:rPr spc="-105" dirty="0"/>
              <a:t> </a:t>
            </a:r>
            <a:r>
              <a:rPr spc="-6" dirty="0"/>
              <a:t>card</a:t>
            </a:r>
          </a:p>
        </p:txBody>
      </p:sp>
      <p:sp>
        <p:nvSpPr>
          <p:cNvPr id="40" name="object 40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39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949190" y="2230122"/>
            <a:ext cx="4772660" cy="35804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1560" marR="1029123" indent="-328861">
              <a:buFont typeface="Tahoma"/>
              <a:buChar char="•"/>
              <a:tabLst>
                <a:tab pos="340925" algn="l"/>
                <a:tab pos="341560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6" dirty="0">
                <a:latin typeface="Arial"/>
                <a:cs typeface="Arial"/>
              </a:rPr>
              <a:t>Java </a:t>
            </a:r>
            <a:r>
              <a:rPr sz="2400" spc="-15" dirty="0">
                <a:latin typeface="Arial"/>
                <a:cs typeface="Arial"/>
              </a:rPr>
              <a:t>Virtual </a:t>
            </a:r>
            <a:r>
              <a:rPr sz="2400" spc="-6" dirty="0">
                <a:latin typeface="Arial"/>
                <a:cs typeface="Arial"/>
              </a:rPr>
              <a:t>Machine</a:t>
            </a:r>
            <a:r>
              <a:rPr sz="2400" spc="-18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is  embedded</a:t>
            </a:r>
            <a:endParaRPr sz="2400" dirty="0">
              <a:latin typeface="Arial"/>
              <a:cs typeface="Arial"/>
            </a:endParaRPr>
          </a:p>
          <a:p>
            <a:pPr marL="741526" lvl="1" indent="-271724">
              <a:spcBef>
                <a:spcPts val="500"/>
              </a:spcBef>
              <a:buFont typeface="Tahoma"/>
              <a:buChar char="–"/>
              <a:tabLst>
                <a:tab pos="740891" algn="l"/>
                <a:tab pos="741526" algn="l"/>
              </a:tabLst>
            </a:pPr>
            <a:r>
              <a:rPr sz="2000" dirty="0">
                <a:latin typeface="Arial"/>
                <a:cs typeface="Arial"/>
              </a:rPr>
              <a:t>4 K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6" dirty="0">
                <a:latin typeface="Arial"/>
                <a:cs typeface="Arial"/>
              </a:rPr>
              <a:t>bytes</a:t>
            </a:r>
            <a:endParaRPr sz="2000" dirty="0">
              <a:latin typeface="Arial"/>
              <a:cs typeface="Arial"/>
            </a:endParaRPr>
          </a:p>
          <a:p>
            <a:pPr marL="741526" lvl="1" indent="-271724">
              <a:spcBef>
                <a:spcPts val="500"/>
              </a:spcBef>
              <a:buFont typeface="Tahoma"/>
              <a:buChar char="–"/>
              <a:tabLst>
                <a:tab pos="740891" algn="l"/>
                <a:tab pos="741526" algn="l"/>
              </a:tabLst>
            </a:pPr>
            <a:r>
              <a:rPr sz="2000" dirty="0">
                <a:latin typeface="Arial"/>
                <a:cs typeface="Arial"/>
              </a:rPr>
              <a:t>Basic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library</a:t>
            </a:r>
          </a:p>
          <a:p>
            <a:pPr marL="341560" indent="-328861">
              <a:spcBef>
                <a:spcPts val="600"/>
              </a:spcBef>
              <a:buFont typeface="Tahoma"/>
              <a:buChar char="•"/>
              <a:tabLst>
                <a:tab pos="340925" algn="l"/>
                <a:tab pos="341560" algn="l"/>
              </a:tabLst>
            </a:pPr>
            <a:r>
              <a:rPr sz="2400" b="1" spc="-6" dirty="0">
                <a:latin typeface="Arial"/>
                <a:cs typeface="Arial"/>
              </a:rPr>
              <a:t>J</a:t>
            </a:r>
            <a:r>
              <a:rPr sz="2400" spc="-6" dirty="0">
                <a:latin typeface="Arial"/>
                <a:cs typeface="Arial"/>
              </a:rPr>
              <a:t>ava </a:t>
            </a:r>
            <a:r>
              <a:rPr sz="2400" b="1" spc="-6" dirty="0">
                <a:latin typeface="Arial"/>
                <a:cs typeface="Arial"/>
              </a:rPr>
              <a:t>C</a:t>
            </a:r>
            <a:r>
              <a:rPr sz="2400" spc="-6" dirty="0">
                <a:latin typeface="Arial"/>
                <a:cs typeface="Arial"/>
              </a:rPr>
              <a:t>ard </a:t>
            </a:r>
            <a:r>
              <a:rPr sz="2400" b="1" spc="-6" dirty="0">
                <a:latin typeface="Arial"/>
                <a:cs typeface="Arial"/>
              </a:rPr>
              <a:t>R</a:t>
            </a:r>
            <a:r>
              <a:rPr sz="2400" spc="-6" dirty="0">
                <a:latin typeface="Arial"/>
                <a:cs typeface="Arial"/>
              </a:rPr>
              <a:t>untime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b="1" spc="-6" dirty="0">
                <a:latin typeface="Arial"/>
                <a:cs typeface="Arial"/>
              </a:rPr>
              <a:t>E</a:t>
            </a:r>
            <a:r>
              <a:rPr sz="2400" spc="-6" dirty="0">
                <a:latin typeface="Arial"/>
                <a:cs typeface="Arial"/>
              </a:rPr>
              <a:t>nvironment</a:t>
            </a:r>
            <a:endParaRPr sz="2400" dirty="0">
              <a:latin typeface="Arial"/>
              <a:cs typeface="Arial"/>
            </a:endParaRPr>
          </a:p>
          <a:p>
            <a:pPr marL="741526" lvl="1" indent="-271724">
              <a:spcBef>
                <a:spcPts val="500"/>
              </a:spcBef>
              <a:buFont typeface="Tahoma"/>
              <a:buChar char="–"/>
              <a:tabLst>
                <a:tab pos="740891" algn="l"/>
                <a:tab pos="741526" algn="l"/>
              </a:tabLst>
            </a:pPr>
            <a:r>
              <a:rPr sz="2000" spc="-6" dirty="0">
                <a:latin typeface="Arial"/>
                <a:cs typeface="Arial"/>
              </a:rPr>
              <a:t>In </a:t>
            </a:r>
            <a:r>
              <a:rPr sz="2000" dirty="0">
                <a:latin typeface="Arial"/>
                <a:cs typeface="Arial"/>
              </a:rPr>
              <a:t>charge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</a:p>
          <a:p>
            <a:pPr marL="1155461" lvl="2" indent="-228552">
              <a:spcBef>
                <a:spcPts val="450"/>
              </a:spcBef>
              <a:buFont typeface="Tahoma"/>
              <a:buChar char="•"/>
              <a:tabLst>
                <a:tab pos="1155461" algn="l"/>
              </a:tabLst>
            </a:pPr>
            <a:r>
              <a:rPr spc="-6" dirty="0">
                <a:latin typeface="Arial"/>
                <a:cs typeface="Arial"/>
              </a:rPr>
              <a:t>Activation </a:t>
            </a:r>
            <a:r>
              <a:rPr lang="en-US" spc="-6" dirty="0" smtClean="0">
                <a:latin typeface="Arial"/>
                <a:cs typeface="Arial"/>
              </a:rPr>
              <a:t>and selection </a:t>
            </a:r>
            <a:r>
              <a:rPr spc="-6" dirty="0" smtClean="0">
                <a:latin typeface="Arial"/>
                <a:cs typeface="Arial"/>
              </a:rPr>
              <a:t>of</a:t>
            </a:r>
            <a:r>
              <a:rPr spc="-55" dirty="0" smtClean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applications</a:t>
            </a:r>
            <a:endParaRPr dirty="0">
              <a:latin typeface="Arial"/>
              <a:cs typeface="Arial"/>
            </a:endParaRPr>
          </a:p>
          <a:p>
            <a:pPr marL="1155461" lvl="2" indent="-228552">
              <a:spcBef>
                <a:spcPts val="450"/>
              </a:spcBef>
              <a:buFont typeface="Tahoma"/>
              <a:buChar char="•"/>
              <a:tabLst>
                <a:tab pos="1155461" algn="l"/>
              </a:tabLst>
            </a:pPr>
            <a:r>
              <a:rPr spc="-10" dirty="0">
                <a:latin typeface="Arial"/>
                <a:cs typeface="Arial"/>
              </a:rPr>
              <a:t>Low level </a:t>
            </a:r>
            <a:r>
              <a:rPr spc="-6" dirty="0">
                <a:latin typeface="Arial"/>
                <a:cs typeface="Arial"/>
              </a:rPr>
              <a:t>communication</a:t>
            </a:r>
            <a:r>
              <a:rPr spc="-80" dirty="0">
                <a:latin typeface="Arial"/>
                <a:cs typeface="Arial"/>
              </a:rPr>
              <a:t> </a:t>
            </a:r>
            <a:r>
              <a:rPr spc="-6" dirty="0">
                <a:latin typeface="Arial"/>
                <a:cs typeface="Arial"/>
              </a:rPr>
              <a:t>protocol</a:t>
            </a:r>
            <a:endParaRPr dirty="0">
              <a:latin typeface="Arial"/>
              <a:cs typeface="Arial"/>
            </a:endParaRPr>
          </a:p>
          <a:p>
            <a:pPr marL="1155461" lvl="2" indent="-228552">
              <a:spcBef>
                <a:spcPts val="440"/>
              </a:spcBef>
              <a:buFont typeface="Tahoma"/>
              <a:buChar char="•"/>
              <a:tabLst>
                <a:tab pos="1155461" algn="l"/>
              </a:tabLst>
            </a:pPr>
            <a:r>
              <a:rPr spc="-6" dirty="0">
                <a:latin typeface="Arial"/>
                <a:cs typeface="Arial"/>
              </a:rPr>
              <a:t>Application</a:t>
            </a:r>
            <a:r>
              <a:rPr spc="-45" dirty="0">
                <a:latin typeface="Arial"/>
                <a:cs typeface="Arial"/>
              </a:rPr>
              <a:t> </a:t>
            </a:r>
            <a:r>
              <a:rPr spc="-15" dirty="0">
                <a:latin typeface="Arial"/>
                <a:cs typeface="Arial"/>
              </a:rPr>
              <a:t>downloading</a:t>
            </a:r>
            <a:endParaRPr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96439" y="3051811"/>
            <a:ext cx="147320" cy="2249171"/>
          </a:xfrm>
          <a:custGeom>
            <a:avLst/>
            <a:gdLst/>
            <a:ahLst/>
            <a:cxnLst/>
            <a:rect l="l" t="t" r="r" b="b"/>
            <a:pathLst>
              <a:path w="147319" h="2249170">
                <a:moveTo>
                  <a:pt x="147320" y="0"/>
                </a:moveTo>
                <a:lnTo>
                  <a:pt x="0" y="148589"/>
                </a:lnTo>
                <a:lnTo>
                  <a:pt x="0" y="2249170"/>
                </a:lnTo>
                <a:lnTo>
                  <a:pt x="147320" y="2100579"/>
                </a:lnTo>
                <a:lnTo>
                  <a:pt x="147320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96439" y="3051811"/>
            <a:ext cx="147320" cy="2249171"/>
          </a:xfrm>
          <a:custGeom>
            <a:avLst/>
            <a:gdLst/>
            <a:ahLst/>
            <a:cxnLst/>
            <a:rect l="l" t="t" r="r" b="b"/>
            <a:pathLst>
              <a:path w="147319" h="2249170">
                <a:moveTo>
                  <a:pt x="0" y="2249170"/>
                </a:moveTo>
                <a:lnTo>
                  <a:pt x="147320" y="2100579"/>
                </a:lnTo>
                <a:lnTo>
                  <a:pt x="147320" y="0"/>
                </a:lnTo>
                <a:lnTo>
                  <a:pt x="0" y="148589"/>
                </a:lnTo>
                <a:lnTo>
                  <a:pt x="0" y="2249170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5579" y="3051812"/>
            <a:ext cx="1948180" cy="148590"/>
          </a:xfrm>
          <a:custGeom>
            <a:avLst/>
            <a:gdLst/>
            <a:ahLst/>
            <a:cxnLst/>
            <a:rect l="l" t="t" r="r" b="b"/>
            <a:pathLst>
              <a:path w="1948180" h="148589">
                <a:moveTo>
                  <a:pt x="1948180" y="0"/>
                </a:moveTo>
                <a:lnTo>
                  <a:pt x="148590" y="0"/>
                </a:lnTo>
                <a:lnTo>
                  <a:pt x="0" y="148589"/>
                </a:lnTo>
                <a:lnTo>
                  <a:pt x="1800859" y="148589"/>
                </a:lnTo>
                <a:lnTo>
                  <a:pt x="1948180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5579" y="3051812"/>
            <a:ext cx="1948180" cy="148590"/>
          </a:xfrm>
          <a:custGeom>
            <a:avLst/>
            <a:gdLst/>
            <a:ahLst/>
            <a:cxnLst/>
            <a:rect l="l" t="t" r="r" b="b"/>
            <a:pathLst>
              <a:path w="1948180" h="148589">
                <a:moveTo>
                  <a:pt x="0" y="148589"/>
                </a:moveTo>
                <a:lnTo>
                  <a:pt x="1800859" y="148589"/>
                </a:lnTo>
                <a:lnTo>
                  <a:pt x="1948180" y="0"/>
                </a:lnTo>
                <a:lnTo>
                  <a:pt x="148590" y="0"/>
                </a:lnTo>
                <a:lnTo>
                  <a:pt x="0" y="148589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5579" y="3200401"/>
            <a:ext cx="1800860" cy="2100580"/>
          </a:xfrm>
          <a:custGeom>
            <a:avLst/>
            <a:gdLst/>
            <a:ahLst/>
            <a:cxnLst/>
            <a:rect l="l" t="t" r="r" b="b"/>
            <a:pathLst>
              <a:path w="1800860" h="2100579">
                <a:moveTo>
                  <a:pt x="0" y="2100580"/>
                </a:moveTo>
                <a:lnTo>
                  <a:pt x="1800859" y="2100580"/>
                </a:lnTo>
                <a:lnTo>
                  <a:pt x="1800859" y="0"/>
                </a:lnTo>
                <a:lnTo>
                  <a:pt x="0" y="0"/>
                </a:lnTo>
                <a:lnTo>
                  <a:pt x="0" y="210058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5579" y="3200401"/>
            <a:ext cx="1800860" cy="2100580"/>
          </a:xfrm>
          <a:custGeom>
            <a:avLst/>
            <a:gdLst/>
            <a:ahLst/>
            <a:cxnLst/>
            <a:rect l="l" t="t" r="r" b="b"/>
            <a:pathLst>
              <a:path w="1800860" h="2100579">
                <a:moveTo>
                  <a:pt x="0" y="2100580"/>
                </a:moveTo>
                <a:lnTo>
                  <a:pt x="1800859" y="2100580"/>
                </a:lnTo>
                <a:lnTo>
                  <a:pt x="1800859" y="0"/>
                </a:lnTo>
                <a:lnTo>
                  <a:pt x="0" y="0"/>
                </a:lnTo>
                <a:lnTo>
                  <a:pt x="0" y="2100580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30532" y="3804962"/>
            <a:ext cx="1327150" cy="853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5078" indent="5713" algn="ctr">
              <a:lnSpc>
                <a:spcPct val="102299"/>
              </a:lnSpc>
            </a:pPr>
            <a:r>
              <a:rPr b="1" spc="10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pc="10" dirty="0">
                <a:solidFill>
                  <a:srgbClr val="FFFFFF"/>
                </a:solidFill>
                <a:latin typeface="Arial"/>
                <a:cs typeface="Arial"/>
              </a:rPr>
              <a:t>ava </a:t>
            </a:r>
            <a:r>
              <a:rPr b="1" spc="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pc="10" dirty="0">
                <a:solidFill>
                  <a:srgbClr val="FFFFFF"/>
                </a:solidFill>
                <a:latin typeface="Arial"/>
                <a:cs typeface="Arial"/>
              </a:rPr>
              <a:t>ard  </a:t>
            </a:r>
            <a:r>
              <a:rPr b="1" spc="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pc="15" dirty="0">
                <a:solidFill>
                  <a:srgbClr val="FFFFFF"/>
                </a:solidFill>
                <a:latin typeface="Arial"/>
                <a:cs typeface="Arial"/>
              </a:rPr>
              <a:t>untime  </a:t>
            </a:r>
            <a:r>
              <a:rPr b="1" spc="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pc="6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pc="1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pc="6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pc="3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pc="6" dirty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pc="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696460" y="4400550"/>
            <a:ext cx="148590" cy="900430"/>
          </a:xfrm>
          <a:custGeom>
            <a:avLst/>
            <a:gdLst/>
            <a:ahLst/>
            <a:cxnLst/>
            <a:rect l="l" t="t" r="r" b="b"/>
            <a:pathLst>
              <a:path w="148589" h="900429">
                <a:moveTo>
                  <a:pt x="148589" y="0"/>
                </a:moveTo>
                <a:lnTo>
                  <a:pt x="0" y="152400"/>
                </a:lnTo>
                <a:lnTo>
                  <a:pt x="0" y="900430"/>
                </a:lnTo>
                <a:lnTo>
                  <a:pt x="148589" y="751839"/>
                </a:lnTo>
                <a:lnTo>
                  <a:pt x="14858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96460" y="4400550"/>
            <a:ext cx="148590" cy="900430"/>
          </a:xfrm>
          <a:custGeom>
            <a:avLst/>
            <a:gdLst/>
            <a:ahLst/>
            <a:cxnLst/>
            <a:rect l="l" t="t" r="r" b="b"/>
            <a:pathLst>
              <a:path w="148589" h="900429">
                <a:moveTo>
                  <a:pt x="0" y="900430"/>
                </a:moveTo>
                <a:lnTo>
                  <a:pt x="148589" y="751839"/>
                </a:lnTo>
                <a:lnTo>
                  <a:pt x="148589" y="0"/>
                </a:lnTo>
                <a:lnTo>
                  <a:pt x="0" y="152400"/>
                </a:lnTo>
                <a:lnTo>
                  <a:pt x="0" y="900430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96441" y="4552950"/>
            <a:ext cx="2700020" cy="748030"/>
          </a:xfrm>
          <a:custGeom>
            <a:avLst/>
            <a:gdLst/>
            <a:ahLst/>
            <a:cxnLst/>
            <a:rect l="l" t="t" r="r" b="b"/>
            <a:pathLst>
              <a:path w="2700020" h="748029">
                <a:moveTo>
                  <a:pt x="0" y="748030"/>
                </a:moveTo>
                <a:lnTo>
                  <a:pt x="2700020" y="748030"/>
                </a:lnTo>
                <a:lnTo>
                  <a:pt x="2700020" y="0"/>
                </a:lnTo>
                <a:lnTo>
                  <a:pt x="0" y="0"/>
                </a:lnTo>
                <a:lnTo>
                  <a:pt x="0" y="74803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96441" y="4552950"/>
            <a:ext cx="2700020" cy="748030"/>
          </a:xfrm>
          <a:custGeom>
            <a:avLst/>
            <a:gdLst/>
            <a:ahLst/>
            <a:cxnLst/>
            <a:rect l="l" t="t" r="r" b="b"/>
            <a:pathLst>
              <a:path w="2700020" h="748029">
                <a:moveTo>
                  <a:pt x="0" y="748030"/>
                </a:moveTo>
                <a:lnTo>
                  <a:pt x="2700020" y="748030"/>
                </a:lnTo>
                <a:lnTo>
                  <a:pt x="2700020" y="0"/>
                </a:lnTo>
                <a:lnTo>
                  <a:pt x="0" y="0"/>
                </a:lnTo>
                <a:lnTo>
                  <a:pt x="0" y="748030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543810" y="4537549"/>
            <a:ext cx="1598296" cy="728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1727" marR="5078" indent="-219664">
              <a:lnSpc>
                <a:spcPct val="100400"/>
              </a:lnSpc>
            </a:pPr>
            <a:r>
              <a:rPr sz="2300" spc="6" dirty="0">
                <a:latin typeface="Arial"/>
                <a:cs typeface="Arial"/>
              </a:rPr>
              <a:t>Java</a:t>
            </a:r>
            <a:r>
              <a:rPr sz="2300" spc="-75" dirty="0">
                <a:latin typeface="Arial"/>
                <a:cs typeface="Arial"/>
              </a:rPr>
              <a:t> </a:t>
            </a:r>
            <a:r>
              <a:rPr sz="2300" spc="6" dirty="0">
                <a:latin typeface="Arial"/>
                <a:cs typeface="Arial"/>
              </a:rPr>
              <a:t>Virtual  Machine</a:t>
            </a:r>
            <a:endParaRPr sz="23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696460" y="3799840"/>
            <a:ext cx="148590" cy="753110"/>
          </a:xfrm>
          <a:custGeom>
            <a:avLst/>
            <a:gdLst/>
            <a:ahLst/>
            <a:cxnLst/>
            <a:rect l="l" t="t" r="r" b="b"/>
            <a:pathLst>
              <a:path w="148589" h="753110">
                <a:moveTo>
                  <a:pt x="148589" y="0"/>
                </a:moveTo>
                <a:lnTo>
                  <a:pt x="0" y="152400"/>
                </a:lnTo>
                <a:lnTo>
                  <a:pt x="0" y="753110"/>
                </a:lnTo>
                <a:lnTo>
                  <a:pt x="148589" y="600710"/>
                </a:lnTo>
                <a:lnTo>
                  <a:pt x="14858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96460" y="3799840"/>
            <a:ext cx="148590" cy="753110"/>
          </a:xfrm>
          <a:custGeom>
            <a:avLst/>
            <a:gdLst/>
            <a:ahLst/>
            <a:cxnLst/>
            <a:rect l="l" t="t" r="r" b="b"/>
            <a:pathLst>
              <a:path w="148589" h="753110">
                <a:moveTo>
                  <a:pt x="0" y="753110"/>
                </a:moveTo>
                <a:lnTo>
                  <a:pt x="148589" y="600710"/>
                </a:lnTo>
                <a:lnTo>
                  <a:pt x="148589" y="0"/>
                </a:lnTo>
                <a:lnTo>
                  <a:pt x="0" y="152400"/>
                </a:lnTo>
                <a:lnTo>
                  <a:pt x="0" y="753110"/>
                </a:lnTo>
                <a:close/>
              </a:path>
            </a:pathLst>
          </a:custGeom>
          <a:ln w="38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96441" y="3952240"/>
            <a:ext cx="2700020" cy="600710"/>
          </a:xfrm>
          <a:custGeom>
            <a:avLst/>
            <a:gdLst/>
            <a:ahLst/>
            <a:cxnLst/>
            <a:rect l="l" t="t" r="r" b="b"/>
            <a:pathLst>
              <a:path w="2700020" h="600710">
                <a:moveTo>
                  <a:pt x="0" y="600710"/>
                </a:moveTo>
                <a:lnTo>
                  <a:pt x="2700020" y="600710"/>
                </a:lnTo>
                <a:lnTo>
                  <a:pt x="2700020" y="0"/>
                </a:lnTo>
                <a:lnTo>
                  <a:pt x="0" y="0"/>
                </a:lnTo>
                <a:lnTo>
                  <a:pt x="0" y="60071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96441" y="3952240"/>
            <a:ext cx="2700020" cy="600710"/>
          </a:xfrm>
          <a:custGeom>
            <a:avLst/>
            <a:gdLst/>
            <a:ahLst/>
            <a:cxnLst/>
            <a:rect l="l" t="t" r="r" b="b"/>
            <a:pathLst>
              <a:path w="2700020" h="600710">
                <a:moveTo>
                  <a:pt x="0" y="600710"/>
                </a:moveTo>
                <a:lnTo>
                  <a:pt x="2700020" y="600710"/>
                </a:lnTo>
                <a:lnTo>
                  <a:pt x="2700020" y="0"/>
                </a:lnTo>
                <a:lnTo>
                  <a:pt x="0" y="0"/>
                </a:lnTo>
                <a:lnTo>
                  <a:pt x="0" y="600710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363472" y="4042410"/>
            <a:ext cx="1964055" cy="353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2300" spc="6" dirty="0">
                <a:latin typeface="Arial"/>
                <a:cs typeface="Arial"/>
              </a:rPr>
              <a:t>Java Card</a:t>
            </a:r>
            <a:r>
              <a:rPr sz="2300" spc="-6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API</a:t>
            </a:r>
            <a:endParaRPr sz="23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896870" y="3051812"/>
            <a:ext cx="147320" cy="900430"/>
          </a:xfrm>
          <a:custGeom>
            <a:avLst/>
            <a:gdLst/>
            <a:ahLst/>
            <a:cxnLst/>
            <a:rect l="l" t="t" r="r" b="b"/>
            <a:pathLst>
              <a:path w="147319" h="900429">
                <a:moveTo>
                  <a:pt x="0" y="900429"/>
                </a:moveTo>
                <a:lnTo>
                  <a:pt x="147319" y="748029"/>
                </a:lnTo>
                <a:lnTo>
                  <a:pt x="147319" y="0"/>
                </a:lnTo>
                <a:lnTo>
                  <a:pt x="0" y="148589"/>
                </a:lnTo>
                <a:lnTo>
                  <a:pt x="0" y="900429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96441" y="3051812"/>
            <a:ext cx="1047750" cy="148590"/>
          </a:xfrm>
          <a:custGeom>
            <a:avLst/>
            <a:gdLst/>
            <a:ahLst/>
            <a:cxnLst/>
            <a:rect l="l" t="t" r="r" b="b"/>
            <a:pathLst>
              <a:path w="1047750" h="148589">
                <a:moveTo>
                  <a:pt x="1047750" y="0"/>
                </a:moveTo>
                <a:lnTo>
                  <a:pt x="147320" y="0"/>
                </a:lnTo>
                <a:lnTo>
                  <a:pt x="0" y="148589"/>
                </a:lnTo>
                <a:lnTo>
                  <a:pt x="900430" y="148589"/>
                </a:lnTo>
                <a:lnTo>
                  <a:pt x="10477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96441" y="3051812"/>
            <a:ext cx="1047750" cy="148590"/>
          </a:xfrm>
          <a:custGeom>
            <a:avLst/>
            <a:gdLst/>
            <a:ahLst/>
            <a:cxnLst/>
            <a:rect l="l" t="t" r="r" b="b"/>
            <a:pathLst>
              <a:path w="1047750" h="148589">
                <a:moveTo>
                  <a:pt x="0" y="148589"/>
                </a:moveTo>
                <a:lnTo>
                  <a:pt x="900430" y="148589"/>
                </a:lnTo>
                <a:lnTo>
                  <a:pt x="1047750" y="0"/>
                </a:lnTo>
                <a:lnTo>
                  <a:pt x="147320" y="0"/>
                </a:lnTo>
                <a:lnTo>
                  <a:pt x="0" y="148589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96441" y="3200400"/>
            <a:ext cx="900430" cy="751840"/>
          </a:xfrm>
          <a:custGeom>
            <a:avLst/>
            <a:gdLst/>
            <a:ahLst/>
            <a:cxnLst/>
            <a:rect l="l" t="t" r="r" b="b"/>
            <a:pathLst>
              <a:path w="900430" h="751839">
                <a:moveTo>
                  <a:pt x="0" y="751839"/>
                </a:moveTo>
                <a:lnTo>
                  <a:pt x="900430" y="751839"/>
                </a:lnTo>
                <a:lnTo>
                  <a:pt x="900430" y="0"/>
                </a:lnTo>
                <a:lnTo>
                  <a:pt x="0" y="0"/>
                </a:lnTo>
                <a:lnTo>
                  <a:pt x="0" y="751839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96441" y="3200400"/>
            <a:ext cx="900430" cy="751840"/>
          </a:xfrm>
          <a:custGeom>
            <a:avLst/>
            <a:gdLst/>
            <a:ahLst/>
            <a:cxnLst/>
            <a:rect l="l" t="t" r="r" b="b"/>
            <a:pathLst>
              <a:path w="900430" h="751839">
                <a:moveTo>
                  <a:pt x="0" y="751839"/>
                </a:moveTo>
                <a:lnTo>
                  <a:pt x="900430" y="751839"/>
                </a:lnTo>
                <a:lnTo>
                  <a:pt x="900430" y="0"/>
                </a:lnTo>
                <a:lnTo>
                  <a:pt x="0" y="0"/>
                </a:lnTo>
                <a:lnTo>
                  <a:pt x="0" y="751839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797300" y="3051812"/>
            <a:ext cx="147320" cy="900430"/>
          </a:xfrm>
          <a:custGeom>
            <a:avLst/>
            <a:gdLst/>
            <a:ahLst/>
            <a:cxnLst/>
            <a:rect l="l" t="t" r="r" b="b"/>
            <a:pathLst>
              <a:path w="147320" h="900429">
                <a:moveTo>
                  <a:pt x="147320" y="0"/>
                </a:moveTo>
                <a:lnTo>
                  <a:pt x="0" y="148589"/>
                </a:lnTo>
                <a:lnTo>
                  <a:pt x="0" y="900429"/>
                </a:lnTo>
                <a:lnTo>
                  <a:pt x="147320" y="748029"/>
                </a:lnTo>
                <a:lnTo>
                  <a:pt x="14732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797300" y="3051812"/>
            <a:ext cx="147320" cy="900430"/>
          </a:xfrm>
          <a:custGeom>
            <a:avLst/>
            <a:gdLst/>
            <a:ahLst/>
            <a:cxnLst/>
            <a:rect l="l" t="t" r="r" b="b"/>
            <a:pathLst>
              <a:path w="147320" h="900429">
                <a:moveTo>
                  <a:pt x="0" y="900429"/>
                </a:moveTo>
                <a:lnTo>
                  <a:pt x="147320" y="748029"/>
                </a:lnTo>
                <a:lnTo>
                  <a:pt x="147320" y="0"/>
                </a:lnTo>
                <a:lnTo>
                  <a:pt x="0" y="148589"/>
                </a:lnTo>
                <a:lnTo>
                  <a:pt x="0" y="900429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896871" y="3051812"/>
            <a:ext cx="1047750" cy="148590"/>
          </a:xfrm>
          <a:custGeom>
            <a:avLst/>
            <a:gdLst/>
            <a:ahLst/>
            <a:cxnLst/>
            <a:rect l="l" t="t" r="r" b="b"/>
            <a:pathLst>
              <a:path w="1047750" h="148589">
                <a:moveTo>
                  <a:pt x="1047750" y="0"/>
                </a:moveTo>
                <a:lnTo>
                  <a:pt x="147319" y="0"/>
                </a:lnTo>
                <a:lnTo>
                  <a:pt x="0" y="148589"/>
                </a:lnTo>
                <a:lnTo>
                  <a:pt x="900430" y="148589"/>
                </a:lnTo>
                <a:lnTo>
                  <a:pt x="104775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896871" y="3051812"/>
            <a:ext cx="1047750" cy="148590"/>
          </a:xfrm>
          <a:custGeom>
            <a:avLst/>
            <a:gdLst/>
            <a:ahLst/>
            <a:cxnLst/>
            <a:rect l="l" t="t" r="r" b="b"/>
            <a:pathLst>
              <a:path w="1047750" h="148589">
                <a:moveTo>
                  <a:pt x="0" y="148589"/>
                </a:moveTo>
                <a:lnTo>
                  <a:pt x="900430" y="148589"/>
                </a:lnTo>
                <a:lnTo>
                  <a:pt x="1047750" y="0"/>
                </a:lnTo>
                <a:lnTo>
                  <a:pt x="147319" y="0"/>
                </a:lnTo>
                <a:lnTo>
                  <a:pt x="0" y="148589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896871" y="3200400"/>
            <a:ext cx="900430" cy="751840"/>
          </a:xfrm>
          <a:custGeom>
            <a:avLst/>
            <a:gdLst/>
            <a:ahLst/>
            <a:cxnLst/>
            <a:rect l="l" t="t" r="r" b="b"/>
            <a:pathLst>
              <a:path w="900429" h="751839">
                <a:moveTo>
                  <a:pt x="0" y="751839"/>
                </a:moveTo>
                <a:lnTo>
                  <a:pt x="900430" y="751839"/>
                </a:lnTo>
                <a:lnTo>
                  <a:pt x="900430" y="0"/>
                </a:lnTo>
                <a:lnTo>
                  <a:pt x="0" y="0"/>
                </a:lnTo>
                <a:lnTo>
                  <a:pt x="0" y="751839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896871" y="3200400"/>
            <a:ext cx="900430" cy="751840"/>
          </a:xfrm>
          <a:custGeom>
            <a:avLst/>
            <a:gdLst/>
            <a:ahLst/>
            <a:cxnLst/>
            <a:rect l="l" t="t" r="r" b="b"/>
            <a:pathLst>
              <a:path w="900429" h="751839">
                <a:moveTo>
                  <a:pt x="0" y="751839"/>
                </a:moveTo>
                <a:lnTo>
                  <a:pt x="900430" y="751839"/>
                </a:lnTo>
                <a:lnTo>
                  <a:pt x="900430" y="0"/>
                </a:lnTo>
                <a:lnTo>
                  <a:pt x="0" y="0"/>
                </a:lnTo>
                <a:lnTo>
                  <a:pt x="0" y="751839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696460" y="3051812"/>
            <a:ext cx="148590" cy="900430"/>
          </a:xfrm>
          <a:custGeom>
            <a:avLst/>
            <a:gdLst/>
            <a:ahLst/>
            <a:cxnLst/>
            <a:rect l="l" t="t" r="r" b="b"/>
            <a:pathLst>
              <a:path w="148589" h="900429">
                <a:moveTo>
                  <a:pt x="148589" y="0"/>
                </a:moveTo>
                <a:lnTo>
                  <a:pt x="0" y="148589"/>
                </a:lnTo>
                <a:lnTo>
                  <a:pt x="0" y="900429"/>
                </a:lnTo>
                <a:lnTo>
                  <a:pt x="148589" y="748029"/>
                </a:lnTo>
                <a:lnTo>
                  <a:pt x="1485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696460" y="3051812"/>
            <a:ext cx="148590" cy="900430"/>
          </a:xfrm>
          <a:custGeom>
            <a:avLst/>
            <a:gdLst/>
            <a:ahLst/>
            <a:cxnLst/>
            <a:rect l="l" t="t" r="r" b="b"/>
            <a:pathLst>
              <a:path w="148589" h="900429">
                <a:moveTo>
                  <a:pt x="0" y="900429"/>
                </a:moveTo>
                <a:lnTo>
                  <a:pt x="148589" y="748029"/>
                </a:lnTo>
                <a:lnTo>
                  <a:pt x="148589" y="0"/>
                </a:lnTo>
                <a:lnTo>
                  <a:pt x="0" y="148589"/>
                </a:lnTo>
                <a:lnTo>
                  <a:pt x="0" y="900429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797300" y="3051812"/>
            <a:ext cx="1047750" cy="148590"/>
          </a:xfrm>
          <a:custGeom>
            <a:avLst/>
            <a:gdLst/>
            <a:ahLst/>
            <a:cxnLst/>
            <a:rect l="l" t="t" r="r" b="b"/>
            <a:pathLst>
              <a:path w="1047750" h="148589">
                <a:moveTo>
                  <a:pt x="1047750" y="0"/>
                </a:moveTo>
                <a:lnTo>
                  <a:pt x="147320" y="0"/>
                </a:lnTo>
                <a:lnTo>
                  <a:pt x="0" y="148589"/>
                </a:lnTo>
                <a:lnTo>
                  <a:pt x="899160" y="148589"/>
                </a:lnTo>
                <a:lnTo>
                  <a:pt x="10477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797300" y="3051812"/>
            <a:ext cx="1047750" cy="148590"/>
          </a:xfrm>
          <a:custGeom>
            <a:avLst/>
            <a:gdLst/>
            <a:ahLst/>
            <a:cxnLst/>
            <a:rect l="l" t="t" r="r" b="b"/>
            <a:pathLst>
              <a:path w="1047750" h="148589">
                <a:moveTo>
                  <a:pt x="0" y="148589"/>
                </a:moveTo>
                <a:lnTo>
                  <a:pt x="899160" y="148589"/>
                </a:lnTo>
                <a:lnTo>
                  <a:pt x="1047750" y="0"/>
                </a:lnTo>
                <a:lnTo>
                  <a:pt x="147320" y="0"/>
                </a:lnTo>
                <a:lnTo>
                  <a:pt x="0" y="148589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797301" y="3200400"/>
            <a:ext cx="899160" cy="751840"/>
          </a:xfrm>
          <a:custGeom>
            <a:avLst/>
            <a:gdLst/>
            <a:ahLst/>
            <a:cxnLst/>
            <a:rect l="l" t="t" r="r" b="b"/>
            <a:pathLst>
              <a:path w="899160" h="751839">
                <a:moveTo>
                  <a:pt x="0" y="751839"/>
                </a:moveTo>
                <a:lnTo>
                  <a:pt x="899160" y="751839"/>
                </a:lnTo>
                <a:lnTo>
                  <a:pt x="899160" y="0"/>
                </a:lnTo>
                <a:lnTo>
                  <a:pt x="0" y="0"/>
                </a:lnTo>
                <a:lnTo>
                  <a:pt x="0" y="7518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797301" y="3200400"/>
            <a:ext cx="899160" cy="751840"/>
          </a:xfrm>
          <a:custGeom>
            <a:avLst/>
            <a:gdLst/>
            <a:ahLst/>
            <a:cxnLst/>
            <a:rect l="l" t="t" r="r" b="b"/>
            <a:pathLst>
              <a:path w="899160" h="751839">
                <a:moveTo>
                  <a:pt x="0" y="751839"/>
                </a:moveTo>
                <a:lnTo>
                  <a:pt x="899160" y="751839"/>
                </a:lnTo>
                <a:lnTo>
                  <a:pt x="899160" y="0"/>
                </a:lnTo>
                <a:lnTo>
                  <a:pt x="0" y="0"/>
                </a:lnTo>
                <a:lnTo>
                  <a:pt x="0" y="751839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2007870" y="3415030"/>
            <a:ext cx="267589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pc="6" dirty="0">
                <a:latin typeface="Arial"/>
                <a:cs typeface="Arial"/>
              </a:rPr>
              <a:t>Applet </a:t>
            </a:r>
            <a:r>
              <a:rPr spc="25" dirty="0">
                <a:latin typeface="Arial"/>
                <a:cs typeface="Arial"/>
              </a:rPr>
              <a:t>1 </a:t>
            </a:r>
            <a:r>
              <a:rPr spc="6" dirty="0">
                <a:latin typeface="Arial"/>
                <a:cs typeface="Arial"/>
              </a:rPr>
              <a:t>Applet </a:t>
            </a:r>
            <a:r>
              <a:rPr spc="25" dirty="0">
                <a:latin typeface="Arial"/>
                <a:cs typeface="Arial"/>
              </a:rPr>
              <a:t>2</a:t>
            </a:r>
            <a:r>
              <a:rPr spc="-330" dirty="0">
                <a:latin typeface="Arial"/>
                <a:cs typeface="Arial"/>
              </a:rPr>
              <a:t> </a:t>
            </a:r>
            <a:r>
              <a:rPr spc="10" dirty="0">
                <a:solidFill>
                  <a:srgbClr val="FF0000"/>
                </a:solidFill>
                <a:latin typeface="Arial"/>
                <a:cs typeface="Arial"/>
              </a:rPr>
              <a:t>Applet </a:t>
            </a:r>
            <a:r>
              <a:rPr spc="25" dirty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947161" y="4620262"/>
            <a:ext cx="717550" cy="5664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756285" y="2780261"/>
            <a:ext cx="8571230" cy="7540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pc="-6" dirty="0" smtClean="0"/>
              <a:t>Introduction</a:t>
            </a:r>
            <a:endParaRPr spc="-6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dirty="0" smtClean="0"/>
              <a:t>Stephane Chretien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428">
              <a:lnSpc>
                <a:spcPts val="1505"/>
              </a:lnSpc>
            </a:pPr>
            <a:fld id="{81D60167-4931-47E6-BA6A-407CBD079E47}" type="slidenum">
              <a:rPr dirty="0"/>
              <a:pPr marL="204428">
                <a:lnSpc>
                  <a:spcPts val="1505"/>
                </a:lnSpc>
              </a:pPr>
              <a:t>4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56840" y="4330701"/>
            <a:ext cx="4759961" cy="436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2800" i="1" spc="-30" dirty="0">
                <a:latin typeface="Arial"/>
                <a:cs typeface="Arial"/>
              </a:rPr>
              <a:t>History, </a:t>
            </a:r>
            <a:r>
              <a:rPr sz="2800" i="1" spc="-25" dirty="0">
                <a:latin typeface="Arial"/>
                <a:cs typeface="Arial"/>
              </a:rPr>
              <a:t>technology,</a:t>
            </a:r>
            <a:r>
              <a:rPr sz="2800" i="1" spc="35" dirty="0">
                <a:latin typeface="Arial"/>
                <a:cs typeface="Arial"/>
              </a:rPr>
              <a:t> </a:t>
            </a:r>
            <a:r>
              <a:rPr sz="2800" i="1" spc="-6" dirty="0">
                <a:latin typeface="Arial"/>
                <a:cs typeface="Arial"/>
              </a:rPr>
              <a:t>standards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7"/>
            <a:ext cx="9418319" cy="1084419"/>
          </a:xfrm>
          <a:prstGeom prst="rect">
            <a:avLst/>
          </a:prstGeom>
        </p:spPr>
        <p:txBody>
          <a:bodyPr vert="horz" wrap="square" lIns="0" tIns="335211" rIns="0" bIns="0" rtlCol="0">
            <a:spAutoFit/>
          </a:bodyPr>
          <a:lstStyle/>
          <a:p>
            <a:pPr marL="4685328"/>
            <a:r>
              <a:rPr spc="-6" dirty="0"/>
              <a:t>Roles of </a:t>
            </a:r>
            <a:r>
              <a:rPr spc="-10" dirty="0"/>
              <a:t>the</a:t>
            </a:r>
            <a:r>
              <a:rPr spc="-60" dirty="0"/>
              <a:t> </a:t>
            </a:r>
            <a:r>
              <a:rPr spc="-6" dirty="0"/>
              <a:t>JCRE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40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200652" y="1831340"/>
            <a:ext cx="3948429" cy="3663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1560" indent="-328861">
              <a:buFont typeface="Tahoma"/>
              <a:buChar char="•"/>
              <a:tabLst>
                <a:tab pos="340925" algn="l"/>
                <a:tab pos="341560" algn="l"/>
              </a:tabLst>
            </a:pPr>
            <a:r>
              <a:rPr sz="2400" spc="-10" dirty="0">
                <a:latin typeface="Arial"/>
                <a:cs typeface="Arial"/>
              </a:rPr>
              <a:t>Downloading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package</a:t>
            </a:r>
            <a:endParaRPr sz="2400">
              <a:latin typeface="Arial"/>
              <a:cs typeface="Arial"/>
            </a:endParaRPr>
          </a:p>
          <a:p>
            <a:pPr marL="341560" marR="45711" indent="-328861">
              <a:spcBef>
                <a:spcPts val="600"/>
              </a:spcBef>
              <a:buFont typeface="Tahoma"/>
              <a:buChar char="•"/>
              <a:tabLst>
                <a:tab pos="340925" algn="l"/>
                <a:tab pos="341560" algn="l"/>
              </a:tabLst>
            </a:pPr>
            <a:r>
              <a:rPr sz="2400" spc="-6" dirty="0">
                <a:latin typeface="Arial"/>
                <a:cs typeface="Arial"/>
              </a:rPr>
              <a:t>Creating an instance of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an  </a:t>
            </a:r>
            <a:r>
              <a:rPr sz="2400" spc="-10" dirty="0">
                <a:latin typeface="Arial"/>
                <a:cs typeface="Arial"/>
              </a:rPr>
              <a:t>applet</a:t>
            </a:r>
            <a:endParaRPr sz="2400">
              <a:latin typeface="Arial"/>
              <a:cs typeface="Arial"/>
            </a:endParaRPr>
          </a:p>
          <a:p>
            <a:pPr marL="341560" indent="-328861">
              <a:spcBef>
                <a:spcPts val="600"/>
              </a:spcBef>
              <a:buFont typeface="Tahoma"/>
              <a:buChar char="•"/>
              <a:tabLst>
                <a:tab pos="340925" algn="l"/>
                <a:tab pos="341560" algn="l"/>
              </a:tabLst>
            </a:pPr>
            <a:r>
              <a:rPr sz="2400" spc="-6" dirty="0">
                <a:latin typeface="Arial"/>
                <a:cs typeface="Arial"/>
              </a:rPr>
              <a:t>Selecting an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applet</a:t>
            </a:r>
            <a:endParaRPr sz="2400">
              <a:latin typeface="Arial"/>
              <a:cs typeface="Arial"/>
            </a:endParaRPr>
          </a:p>
          <a:p>
            <a:pPr marL="341560" marR="5078" indent="-328861">
              <a:spcBef>
                <a:spcPts val="600"/>
              </a:spcBef>
              <a:buFont typeface="Tahoma"/>
              <a:buChar char="•"/>
              <a:tabLst>
                <a:tab pos="340925" algn="l"/>
                <a:tab pos="341560" algn="l"/>
              </a:tabLst>
            </a:pPr>
            <a:r>
              <a:rPr sz="2400" spc="-15" dirty="0">
                <a:latin typeface="Arial"/>
                <a:cs typeface="Arial"/>
              </a:rPr>
              <a:t>Transmitting </a:t>
            </a:r>
            <a:r>
              <a:rPr sz="2400" dirty="0">
                <a:latin typeface="Arial"/>
                <a:cs typeface="Arial"/>
              </a:rPr>
              <a:t>an </a:t>
            </a:r>
            <a:r>
              <a:rPr sz="2400" spc="-10" dirty="0">
                <a:latin typeface="Arial"/>
                <a:cs typeface="Arial"/>
              </a:rPr>
              <a:t>APDU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  </a:t>
            </a:r>
            <a:r>
              <a:rPr sz="2400" spc="-6" dirty="0">
                <a:latin typeface="Arial"/>
                <a:cs typeface="Arial"/>
              </a:rPr>
              <a:t>selected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applet</a:t>
            </a:r>
            <a:endParaRPr sz="2400">
              <a:latin typeface="Arial"/>
              <a:cs typeface="Arial"/>
            </a:endParaRPr>
          </a:p>
          <a:p>
            <a:pPr marL="341560" marR="383460" indent="-328861">
              <a:spcBef>
                <a:spcPts val="590"/>
              </a:spcBef>
              <a:buFont typeface="Tahoma"/>
              <a:buChar char="•"/>
              <a:tabLst>
                <a:tab pos="340925" algn="l"/>
                <a:tab pos="341560" algn="l"/>
              </a:tabLst>
            </a:pPr>
            <a:r>
              <a:rPr sz="2400" spc="-10" dirty="0">
                <a:latin typeface="Arial"/>
                <a:cs typeface="Arial"/>
              </a:rPr>
              <a:t>Managing </a:t>
            </a:r>
            <a:r>
              <a:rPr sz="2400" dirty="0">
                <a:latin typeface="Arial"/>
                <a:cs typeface="Arial"/>
              </a:rPr>
              <a:t>the  </a:t>
            </a:r>
            <a:r>
              <a:rPr sz="2400" spc="-6" dirty="0">
                <a:latin typeface="Arial"/>
                <a:cs typeface="Arial"/>
              </a:rPr>
              <a:t>communication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protocol  with the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CAD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7530" y="1351280"/>
            <a:ext cx="3878580" cy="45250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21562" y="4197352"/>
            <a:ext cx="617219" cy="693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26457"/>
            <a:ext cx="9418319" cy="1508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28401" marR="5078" indent="-792316"/>
            <a:r>
              <a:rPr spc="-6" dirty="0"/>
              <a:t>Downloading</a:t>
            </a:r>
            <a:r>
              <a:rPr spc="-95" dirty="0"/>
              <a:t> </a:t>
            </a:r>
            <a:r>
              <a:rPr dirty="0"/>
              <a:t>a  </a:t>
            </a:r>
            <a:r>
              <a:rPr spc="-6" dirty="0"/>
              <a:t>package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41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200652" y="1831340"/>
            <a:ext cx="4029075" cy="977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1560" marR="5078" indent="-328861">
              <a:buFont typeface="Tahoma"/>
              <a:buChar char="•"/>
              <a:tabLst>
                <a:tab pos="340925" algn="l"/>
                <a:tab pos="341560" algn="l"/>
              </a:tabLst>
            </a:pPr>
            <a:r>
              <a:rPr sz="2000" spc="-6" dirty="0">
                <a:latin typeface="Arial"/>
                <a:cs typeface="Arial"/>
              </a:rPr>
              <a:t>Applets </a:t>
            </a:r>
            <a:r>
              <a:rPr sz="2000" dirty="0">
                <a:latin typeface="Arial"/>
                <a:cs typeface="Arial"/>
              </a:rPr>
              <a:t>must be </a:t>
            </a:r>
            <a:r>
              <a:rPr sz="2000" dirty="0" smtClean="0">
                <a:latin typeface="Arial"/>
                <a:cs typeface="Arial"/>
              </a:rPr>
              <a:t>encapsulated</a:t>
            </a:r>
            <a:r>
              <a:rPr sz="2000" spc="-80" dirty="0" smtClean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  a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package</a:t>
            </a:r>
          </a:p>
          <a:p>
            <a:pPr marL="341560" indent="-328861">
              <a:spcBef>
                <a:spcPts val="500"/>
              </a:spcBef>
              <a:buFont typeface="Tahoma"/>
              <a:buChar char="•"/>
              <a:tabLst>
                <a:tab pos="340925" algn="l"/>
                <a:tab pos="341560" algn="l"/>
              </a:tabLst>
            </a:pPr>
            <a:r>
              <a:rPr sz="2000" spc="-6" dirty="0">
                <a:latin typeface="Arial"/>
                <a:cs typeface="Arial"/>
              </a:rPr>
              <a:t>External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processes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57853" y="4152900"/>
            <a:ext cx="150495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dirty="0">
                <a:latin typeface="Tahoma"/>
                <a:cs typeface="Tahoma"/>
              </a:rPr>
              <a:t>–</a:t>
            </a:r>
            <a:endParaRPr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57850" y="2866391"/>
            <a:ext cx="2906395" cy="15927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4422" indent="-271724">
              <a:buFont typeface="Tahoma"/>
              <a:buChar char="–"/>
              <a:tabLst>
                <a:tab pos="283786" algn="l"/>
                <a:tab pos="284422" algn="l"/>
              </a:tabLst>
            </a:pPr>
            <a:r>
              <a:rPr spc="-10" dirty="0">
                <a:latin typeface="Arial"/>
                <a:cs typeface="Arial"/>
              </a:rPr>
              <a:t>Compile </a:t>
            </a:r>
            <a:r>
              <a:rPr spc="-6" dirty="0">
                <a:latin typeface="Arial"/>
                <a:cs typeface="Arial"/>
              </a:rPr>
              <a:t>the</a:t>
            </a:r>
            <a:r>
              <a:rPr spc="-4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applets</a:t>
            </a:r>
            <a:endParaRPr dirty="0">
              <a:latin typeface="Arial"/>
              <a:cs typeface="Arial"/>
            </a:endParaRPr>
          </a:p>
          <a:p>
            <a:pPr marL="284422" indent="-271724">
              <a:spcBef>
                <a:spcPts val="450"/>
              </a:spcBef>
              <a:buFont typeface="Tahoma"/>
              <a:buChar char="–"/>
              <a:tabLst>
                <a:tab pos="283786" algn="l"/>
                <a:tab pos="284422" algn="l"/>
              </a:tabLst>
            </a:pPr>
            <a:r>
              <a:rPr spc="-20" dirty="0">
                <a:latin typeface="Arial"/>
                <a:cs typeface="Arial"/>
              </a:rPr>
              <a:t>Verify </a:t>
            </a:r>
            <a:r>
              <a:rPr spc="-6" dirty="0">
                <a:latin typeface="Arial"/>
                <a:cs typeface="Arial"/>
              </a:rPr>
              <a:t>the</a:t>
            </a:r>
            <a:r>
              <a:rPr spc="-9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bytecode</a:t>
            </a:r>
            <a:endParaRPr dirty="0">
              <a:latin typeface="Arial"/>
              <a:cs typeface="Arial"/>
            </a:endParaRPr>
          </a:p>
          <a:p>
            <a:pPr marL="284422" indent="-271724">
              <a:spcBef>
                <a:spcPts val="450"/>
              </a:spcBef>
              <a:buFont typeface="Tahoma"/>
              <a:buChar char="–"/>
              <a:tabLst>
                <a:tab pos="283786" algn="l"/>
                <a:tab pos="284422" algn="l"/>
              </a:tabLst>
            </a:pPr>
            <a:r>
              <a:rPr spc="-6" dirty="0">
                <a:latin typeface="Arial"/>
                <a:cs typeface="Arial"/>
              </a:rPr>
              <a:t>Create </a:t>
            </a:r>
            <a:r>
              <a:rPr dirty="0">
                <a:latin typeface="Arial"/>
                <a:cs typeface="Arial"/>
              </a:rPr>
              <a:t>a </a:t>
            </a:r>
            <a:r>
              <a:rPr spc="-6" dirty="0">
                <a:latin typeface="Arial"/>
                <a:cs typeface="Arial"/>
              </a:rPr>
              <a:t>jar-like</a:t>
            </a:r>
            <a:r>
              <a:rPr spc="-7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container</a:t>
            </a:r>
            <a:endParaRPr dirty="0">
              <a:latin typeface="Arial"/>
              <a:cs typeface="Arial"/>
            </a:endParaRPr>
          </a:p>
          <a:p>
            <a:pPr marL="698354" lvl="1" indent="-228552">
              <a:spcBef>
                <a:spcPts val="390"/>
              </a:spcBef>
              <a:buFont typeface="Tahoma"/>
              <a:buChar char="•"/>
              <a:tabLst>
                <a:tab pos="697720" algn="l"/>
                <a:tab pos="698354" algn="l"/>
              </a:tabLst>
            </a:pPr>
            <a:r>
              <a:rPr sz="1700" spc="-6" dirty="0">
                <a:latin typeface="Arial"/>
                <a:cs typeface="Arial"/>
              </a:rPr>
              <a:t>CAP</a:t>
            </a:r>
            <a:r>
              <a:rPr sz="1700" spc="-100" dirty="0">
                <a:latin typeface="Arial"/>
                <a:cs typeface="Arial"/>
              </a:rPr>
              <a:t> </a:t>
            </a:r>
            <a:r>
              <a:rPr sz="1700" spc="-6" dirty="0">
                <a:latin typeface="Arial"/>
                <a:cs typeface="Arial"/>
              </a:rPr>
              <a:t>file</a:t>
            </a:r>
            <a:endParaRPr sz="1700" dirty="0">
              <a:latin typeface="Arial"/>
              <a:cs typeface="Arial"/>
            </a:endParaRPr>
          </a:p>
          <a:p>
            <a:pPr marL="283786">
              <a:spcBef>
                <a:spcPts val="450"/>
              </a:spcBef>
            </a:pPr>
            <a:r>
              <a:rPr spc="-6" dirty="0">
                <a:latin typeface="Arial"/>
                <a:cs typeface="Arial"/>
              </a:rPr>
              <a:t>Will be seen</a:t>
            </a:r>
            <a:r>
              <a:rPr spc="-7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later</a:t>
            </a:r>
            <a:endParaRPr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00652" y="4491990"/>
            <a:ext cx="3321685" cy="9245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1560" marR="5078" indent="-328861">
              <a:buFont typeface="Tahoma"/>
              <a:buChar char="•"/>
              <a:tabLst>
                <a:tab pos="340925" algn="l"/>
                <a:tab pos="341560" algn="l"/>
              </a:tabLst>
            </a:pPr>
            <a:r>
              <a:rPr sz="2000" dirty="0">
                <a:latin typeface="Arial"/>
                <a:cs typeface="Arial"/>
              </a:rPr>
              <a:t>Package and </a:t>
            </a:r>
            <a:r>
              <a:rPr sz="2000" spc="-6" dirty="0">
                <a:latin typeface="Arial"/>
                <a:cs typeface="Arial"/>
              </a:rPr>
              <a:t>applets </a:t>
            </a:r>
            <a:r>
              <a:rPr sz="2000" dirty="0">
                <a:latin typeface="Arial"/>
                <a:cs typeface="Arial"/>
              </a:rPr>
              <a:t>are  associated </a:t>
            </a:r>
            <a:r>
              <a:rPr sz="2000" spc="-6" dirty="0">
                <a:latin typeface="Arial"/>
                <a:cs typeface="Arial"/>
              </a:rPr>
              <a:t>an identifier for  future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selection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6850" y="1908810"/>
            <a:ext cx="4705350" cy="3845560"/>
          </a:xfrm>
          <a:custGeom>
            <a:avLst/>
            <a:gdLst/>
            <a:ahLst/>
            <a:cxnLst/>
            <a:rect l="l" t="t" r="r" b="b"/>
            <a:pathLst>
              <a:path w="4705350" h="3845560">
                <a:moveTo>
                  <a:pt x="4702810" y="0"/>
                </a:moveTo>
                <a:lnTo>
                  <a:pt x="13970" y="0"/>
                </a:lnTo>
                <a:lnTo>
                  <a:pt x="0" y="3845559"/>
                </a:lnTo>
                <a:lnTo>
                  <a:pt x="4705350" y="3845559"/>
                </a:lnTo>
                <a:lnTo>
                  <a:pt x="47028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5750" y="1976120"/>
            <a:ext cx="4541520" cy="3698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96441" y="4165602"/>
            <a:ext cx="781050" cy="655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26457"/>
            <a:ext cx="9418319" cy="1508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3677" marR="5078" indent="-372033"/>
            <a:r>
              <a:rPr spc="-6" dirty="0"/>
              <a:t>What </a:t>
            </a:r>
            <a:r>
              <a:rPr dirty="0"/>
              <a:t>is a</a:t>
            </a:r>
            <a:r>
              <a:rPr spc="-69" dirty="0"/>
              <a:t> </a:t>
            </a:r>
            <a:r>
              <a:rPr spc="-6" dirty="0"/>
              <a:t>Java  </a:t>
            </a:r>
            <a:r>
              <a:rPr dirty="0"/>
              <a:t>Card</a:t>
            </a:r>
            <a:r>
              <a:rPr spc="-330" dirty="0"/>
              <a:t> </a:t>
            </a:r>
            <a:r>
              <a:rPr spc="-6" dirty="0"/>
              <a:t>Applet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42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033011" y="2030730"/>
            <a:ext cx="4196715" cy="30392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0290" indent="-327593">
              <a:buFont typeface="Tahoma"/>
              <a:buChar char="•"/>
              <a:tabLst>
                <a:tab pos="339655" algn="l"/>
                <a:tab pos="340290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6" dirty="0">
                <a:latin typeface="Arial"/>
                <a:cs typeface="Arial"/>
              </a:rPr>
              <a:t>java object </a:t>
            </a:r>
            <a:r>
              <a:rPr sz="2400" spc="-10" dirty="0">
                <a:latin typeface="Arial"/>
                <a:cs typeface="Arial"/>
              </a:rPr>
              <a:t>which</a:t>
            </a:r>
            <a:r>
              <a:rPr sz="2400" spc="-17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is</a:t>
            </a:r>
            <a:endParaRPr sz="2400">
              <a:latin typeface="Arial"/>
              <a:cs typeface="Arial"/>
            </a:endParaRPr>
          </a:p>
          <a:p>
            <a:pPr marL="740256" lvl="1" indent="-270454">
              <a:spcBef>
                <a:spcPts val="500"/>
              </a:spcBef>
              <a:buFont typeface="Tahoma"/>
              <a:buChar char="–"/>
              <a:tabLst>
                <a:tab pos="739621" algn="l"/>
                <a:tab pos="740256" algn="l"/>
              </a:tabLst>
            </a:pPr>
            <a:r>
              <a:rPr sz="2000" dirty="0">
                <a:latin typeface="Arial"/>
                <a:cs typeface="Arial"/>
              </a:rPr>
              <a:t>Running using </a:t>
            </a:r>
            <a:r>
              <a:rPr sz="2000" spc="-6" dirty="0">
                <a:latin typeface="Arial"/>
                <a:cs typeface="Arial"/>
              </a:rPr>
              <a:t>the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JVM</a:t>
            </a:r>
            <a:endParaRPr sz="2000">
              <a:latin typeface="Arial"/>
              <a:cs typeface="Arial"/>
            </a:endParaRPr>
          </a:p>
          <a:p>
            <a:pPr marL="740256" lvl="1" indent="-270454">
              <a:spcBef>
                <a:spcPts val="500"/>
              </a:spcBef>
              <a:buFont typeface="Tahoma"/>
              <a:buChar char="–"/>
              <a:tabLst>
                <a:tab pos="739621" algn="l"/>
                <a:tab pos="740256" algn="l"/>
              </a:tabLst>
            </a:pPr>
            <a:r>
              <a:rPr sz="2000" spc="-6" dirty="0">
                <a:latin typeface="Arial"/>
                <a:cs typeface="Arial"/>
              </a:rPr>
              <a:t>Controlled </a:t>
            </a:r>
            <a:r>
              <a:rPr sz="2000" dirty="0">
                <a:latin typeface="Arial"/>
                <a:cs typeface="Arial"/>
              </a:rPr>
              <a:t>by </a:t>
            </a:r>
            <a:r>
              <a:rPr sz="2000" spc="-6" dirty="0">
                <a:latin typeface="Arial"/>
                <a:cs typeface="Arial"/>
              </a:rPr>
              <a:t>the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JCRE</a:t>
            </a:r>
            <a:endParaRPr sz="2000">
              <a:latin typeface="Arial"/>
              <a:cs typeface="Arial"/>
            </a:endParaRPr>
          </a:p>
          <a:p>
            <a:pPr marL="340290" marR="5078" indent="-327593">
              <a:spcBef>
                <a:spcPts val="500"/>
              </a:spcBef>
              <a:buFont typeface="Tahoma"/>
              <a:buChar char="•"/>
              <a:tabLst>
                <a:tab pos="339655" algn="l"/>
                <a:tab pos="340290" algn="l"/>
              </a:tabLst>
            </a:pPr>
            <a:r>
              <a:rPr sz="2400" spc="-6" dirty="0">
                <a:latin typeface="Arial"/>
                <a:cs typeface="Arial"/>
              </a:rPr>
              <a:t>The class of this object must  extend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6" dirty="0">
                <a:latin typeface="Arial"/>
                <a:cs typeface="Arial"/>
              </a:rPr>
              <a:t>class  </a:t>
            </a:r>
            <a:r>
              <a:rPr sz="2000" b="1" spc="-6" dirty="0">
                <a:latin typeface="Courier New"/>
                <a:cs typeface="Courier New"/>
              </a:rPr>
              <a:t>javacard.framework.Applet</a:t>
            </a:r>
            <a:endParaRPr sz="2000">
              <a:latin typeface="Courier New"/>
              <a:cs typeface="Courier New"/>
            </a:endParaRPr>
          </a:p>
          <a:p>
            <a:pPr marL="340290" marR="546622" indent="-327593">
              <a:spcBef>
                <a:spcPts val="600"/>
              </a:spcBef>
              <a:buFont typeface="Tahoma"/>
              <a:buChar char="•"/>
              <a:tabLst>
                <a:tab pos="339655" algn="l"/>
                <a:tab pos="340290" algn="l"/>
              </a:tabLst>
            </a:pPr>
            <a:r>
              <a:rPr sz="2400" spc="-6" dirty="0">
                <a:latin typeface="Arial"/>
                <a:cs typeface="Arial"/>
              </a:rPr>
              <a:t>The class must overload  several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methods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0359" y="2419350"/>
            <a:ext cx="4536440" cy="2893060"/>
          </a:xfrm>
          <a:custGeom>
            <a:avLst/>
            <a:gdLst/>
            <a:ahLst/>
            <a:cxnLst/>
            <a:rect l="l" t="t" r="r" b="b"/>
            <a:pathLst>
              <a:path w="4536440" h="2893060">
                <a:moveTo>
                  <a:pt x="0" y="0"/>
                </a:moveTo>
                <a:lnTo>
                  <a:pt x="4536440" y="0"/>
                </a:lnTo>
                <a:lnTo>
                  <a:pt x="4536440" y="2893060"/>
                </a:lnTo>
                <a:lnTo>
                  <a:pt x="0" y="2893060"/>
                </a:lnTo>
                <a:lnTo>
                  <a:pt x="0" y="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0359" y="2466340"/>
            <a:ext cx="4536440" cy="25540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516"/>
            <a:r>
              <a:rPr sz="1400" b="1" spc="-6" dirty="0">
                <a:solidFill>
                  <a:srgbClr val="0066FF"/>
                </a:solidFill>
                <a:latin typeface="Courier New"/>
                <a:cs typeface="Courier New"/>
              </a:rPr>
              <a:t>package</a:t>
            </a:r>
            <a:r>
              <a:rPr sz="1400" b="1" spc="-95" dirty="0">
                <a:solidFill>
                  <a:srgbClr val="0066FF"/>
                </a:solidFill>
                <a:latin typeface="Courier New"/>
                <a:cs typeface="Courier New"/>
              </a:rPr>
              <a:t> </a:t>
            </a:r>
            <a:r>
              <a:rPr sz="1400" spc="-6" dirty="0">
                <a:latin typeface="Courier New"/>
                <a:cs typeface="Courier New"/>
              </a:rPr>
              <a:t>ePurse</a:t>
            </a:r>
            <a:r>
              <a:rPr sz="1400" b="1" spc="-6" dirty="0">
                <a:latin typeface="Courier New"/>
                <a:cs typeface="Courier New"/>
              </a:rPr>
              <a:t>;</a:t>
            </a:r>
            <a:endParaRPr sz="1400">
              <a:latin typeface="Courier New"/>
              <a:cs typeface="Courier New"/>
            </a:endParaRPr>
          </a:p>
          <a:p>
            <a:pPr marL="89516" marR="1344017">
              <a:lnSpc>
                <a:spcPct val="120800"/>
              </a:lnSpc>
            </a:pPr>
            <a:r>
              <a:rPr sz="1400" b="1" spc="-6" dirty="0">
                <a:solidFill>
                  <a:srgbClr val="0066FF"/>
                </a:solidFill>
                <a:latin typeface="Courier New"/>
                <a:cs typeface="Courier New"/>
              </a:rPr>
              <a:t>import </a:t>
            </a:r>
            <a:r>
              <a:rPr sz="1400" b="1" spc="-6" dirty="0">
                <a:solidFill>
                  <a:srgbClr val="FF0000"/>
                </a:solidFill>
                <a:latin typeface="Courier New"/>
                <a:cs typeface="Courier New"/>
              </a:rPr>
              <a:t>javacard</a:t>
            </a:r>
            <a:r>
              <a:rPr sz="1400" spc="-6" dirty="0">
                <a:latin typeface="Courier New"/>
                <a:cs typeface="Courier New"/>
              </a:rPr>
              <a:t>.</a:t>
            </a:r>
            <a:r>
              <a:rPr sz="1400" b="1" spc="-6" dirty="0">
                <a:solidFill>
                  <a:srgbClr val="FF0000"/>
                </a:solidFill>
                <a:latin typeface="Courier New"/>
                <a:cs typeface="Courier New"/>
              </a:rPr>
              <a:t>framework</a:t>
            </a:r>
            <a:r>
              <a:rPr sz="1400" spc="-6" dirty="0">
                <a:latin typeface="Courier New"/>
                <a:cs typeface="Courier New"/>
              </a:rPr>
              <a:t>.*</a:t>
            </a:r>
            <a:r>
              <a:rPr sz="1400" b="1" spc="-6" dirty="0">
                <a:latin typeface="Courier New"/>
                <a:cs typeface="Courier New"/>
              </a:rPr>
              <a:t>;  </a:t>
            </a:r>
            <a:r>
              <a:rPr sz="1400" b="1" spc="-6" dirty="0">
                <a:solidFill>
                  <a:srgbClr val="0066FF"/>
                </a:solidFill>
                <a:latin typeface="Courier New"/>
                <a:cs typeface="Courier New"/>
              </a:rPr>
              <a:t>class </a:t>
            </a:r>
            <a:r>
              <a:rPr sz="1400" spc="-6" dirty="0">
                <a:latin typeface="Courier New"/>
                <a:cs typeface="Courier New"/>
              </a:rPr>
              <a:t>EPurse </a:t>
            </a:r>
            <a:r>
              <a:rPr sz="1400" b="1" spc="-6" dirty="0">
                <a:solidFill>
                  <a:srgbClr val="0066FF"/>
                </a:solidFill>
                <a:latin typeface="Courier New"/>
                <a:cs typeface="Courier New"/>
              </a:rPr>
              <a:t>extends </a:t>
            </a:r>
            <a:r>
              <a:rPr sz="1400" b="1" u="sng" spc="-6" dirty="0">
                <a:solidFill>
                  <a:srgbClr val="FF0000"/>
                </a:solidFill>
                <a:latin typeface="Courier New"/>
                <a:cs typeface="Courier New"/>
              </a:rPr>
              <a:t>Applet</a:t>
            </a:r>
            <a:r>
              <a:rPr sz="1400" b="1" u="sng" spc="-6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b="1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  <a:p>
            <a:pPr marL="516784">
              <a:spcBef>
                <a:spcPts val="340"/>
              </a:spcBef>
            </a:pPr>
            <a:r>
              <a:rPr sz="1400" b="1" spc="-6" dirty="0">
                <a:solidFill>
                  <a:srgbClr val="0066FF"/>
                </a:solidFill>
                <a:latin typeface="Courier New"/>
                <a:cs typeface="Courier New"/>
              </a:rPr>
              <a:t>short</a:t>
            </a:r>
            <a:r>
              <a:rPr sz="1400" b="1" spc="-100" dirty="0">
                <a:solidFill>
                  <a:srgbClr val="0066FF"/>
                </a:solidFill>
                <a:latin typeface="Courier New"/>
                <a:cs typeface="Courier New"/>
              </a:rPr>
              <a:t> </a:t>
            </a:r>
            <a:r>
              <a:rPr sz="1400" spc="-6" dirty="0">
                <a:latin typeface="Courier New"/>
                <a:cs typeface="Courier New"/>
              </a:rPr>
              <a:t>balance;</a:t>
            </a:r>
            <a:endParaRPr sz="1400">
              <a:latin typeface="Courier New"/>
              <a:cs typeface="Courier New"/>
            </a:endParaRPr>
          </a:p>
          <a:p>
            <a:pPr marL="516784">
              <a:spcBef>
                <a:spcPts val="349"/>
              </a:spcBef>
            </a:pPr>
            <a:r>
              <a:rPr sz="1400" b="1" spc="-6" dirty="0">
                <a:solidFill>
                  <a:srgbClr val="0066FF"/>
                </a:solidFill>
                <a:latin typeface="Courier New"/>
                <a:cs typeface="Courier New"/>
              </a:rPr>
              <a:t>public</a:t>
            </a:r>
            <a:r>
              <a:rPr sz="1400" b="1" spc="-95" dirty="0">
                <a:solidFill>
                  <a:srgbClr val="0066FF"/>
                </a:solidFill>
                <a:latin typeface="Courier New"/>
                <a:cs typeface="Courier New"/>
              </a:rPr>
              <a:t> </a:t>
            </a:r>
            <a:r>
              <a:rPr sz="1400" spc="-6" dirty="0">
                <a:latin typeface="Courier New"/>
                <a:cs typeface="Courier New"/>
              </a:rPr>
              <a:t>EPurse()</a:t>
            </a:r>
            <a:r>
              <a:rPr sz="1400" b="1" spc="-6" dirty="0">
                <a:latin typeface="Courier New"/>
                <a:cs typeface="Courier New"/>
              </a:rPr>
              <a:t>{</a:t>
            </a:r>
            <a:r>
              <a:rPr sz="1400" spc="-6" dirty="0">
                <a:latin typeface="Courier New"/>
                <a:cs typeface="Courier New"/>
              </a:rPr>
              <a:t>…</a:t>
            </a:r>
            <a:r>
              <a:rPr sz="1400" b="1" spc="-6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516784" marR="597411">
              <a:lnSpc>
                <a:spcPct val="120500"/>
              </a:lnSpc>
              <a:spcBef>
                <a:spcPts val="6"/>
              </a:spcBef>
            </a:pPr>
            <a:r>
              <a:rPr sz="1400" b="1" spc="-6" dirty="0">
                <a:solidFill>
                  <a:srgbClr val="0066FF"/>
                </a:solidFill>
                <a:latin typeface="Courier New"/>
                <a:cs typeface="Courier New"/>
              </a:rPr>
              <a:t>public static void </a:t>
            </a:r>
            <a:r>
              <a:rPr sz="1400" b="1" u="sng" spc="-6" dirty="0">
                <a:solidFill>
                  <a:srgbClr val="FF0000"/>
                </a:solidFill>
                <a:latin typeface="Courier New"/>
                <a:cs typeface="Courier New"/>
              </a:rPr>
              <a:t>install</a:t>
            </a:r>
            <a:r>
              <a:rPr sz="1400" spc="-6" dirty="0">
                <a:latin typeface="Courier New"/>
                <a:cs typeface="Courier New"/>
              </a:rPr>
              <a:t>(…)</a:t>
            </a:r>
            <a:r>
              <a:rPr sz="1400" b="1" spc="-6" dirty="0">
                <a:latin typeface="Courier New"/>
                <a:cs typeface="Courier New"/>
              </a:rPr>
              <a:t>{</a:t>
            </a:r>
            <a:r>
              <a:rPr sz="1400" spc="-6" dirty="0">
                <a:latin typeface="Courier New"/>
                <a:cs typeface="Courier New"/>
              </a:rPr>
              <a:t>…</a:t>
            </a:r>
            <a:r>
              <a:rPr sz="1400" b="1" spc="-6" dirty="0">
                <a:latin typeface="Courier New"/>
                <a:cs typeface="Courier New"/>
              </a:rPr>
              <a:t>}  </a:t>
            </a:r>
            <a:r>
              <a:rPr sz="1400" b="1" spc="-6" dirty="0">
                <a:solidFill>
                  <a:srgbClr val="0066FF"/>
                </a:solidFill>
                <a:latin typeface="Courier New"/>
                <a:cs typeface="Courier New"/>
              </a:rPr>
              <a:t>public boolean </a:t>
            </a:r>
            <a:r>
              <a:rPr sz="1400" b="1" u="sng" spc="-6" dirty="0">
                <a:solidFill>
                  <a:srgbClr val="FF0000"/>
                </a:solidFill>
                <a:latin typeface="Courier New"/>
                <a:cs typeface="Courier New"/>
              </a:rPr>
              <a:t>select</a:t>
            </a:r>
            <a:r>
              <a:rPr sz="1400" spc="-6" dirty="0">
                <a:latin typeface="Courier New"/>
                <a:cs typeface="Courier New"/>
              </a:rPr>
              <a:t>()</a:t>
            </a:r>
            <a:r>
              <a:rPr sz="1400" b="1" spc="-6" dirty="0">
                <a:latin typeface="Courier New"/>
                <a:cs typeface="Courier New"/>
              </a:rPr>
              <a:t>{</a:t>
            </a:r>
            <a:r>
              <a:rPr sz="1400" spc="-6" dirty="0">
                <a:latin typeface="Courier New"/>
                <a:cs typeface="Courier New"/>
              </a:rPr>
              <a:t>…</a:t>
            </a:r>
            <a:r>
              <a:rPr sz="1400" b="1" spc="-6" dirty="0">
                <a:latin typeface="Courier New"/>
                <a:cs typeface="Courier New"/>
              </a:rPr>
              <a:t>}  </a:t>
            </a:r>
            <a:r>
              <a:rPr sz="1400" b="1" spc="-6" dirty="0">
                <a:solidFill>
                  <a:srgbClr val="0066FF"/>
                </a:solidFill>
                <a:latin typeface="Courier New"/>
                <a:cs typeface="Courier New"/>
              </a:rPr>
              <a:t>public void </a:t>
            </a:r>
            <a:r>
              <a:rPr sz="1400" b="1" u="sng" spc="-6" dirty="0">
                <a:solidFill>
                  <a:srgbClr val="FF0000"/>
                </a:solidFill>
                <a:latin typeface="Courier New"/>
                <a:cs typeface="Courier New"/>
              </a:rPr>
              <a:t>process</a:t>
            </a:r>
            <a:r>
              <a:rPr sz="1400" spc="-6" dirty="0">
                <a:latin typeface="Courier New"/>
                <a:cs typeface="Courier New"/>
              </a:rPr>
              <a:t>(</a:t>
            </a:r>
            <a:r>
              <a:rPr sz="1400" b="1" u="sng" spc="-6" dirty="0">
                <a:solidFill>
                  <a:srgbClr val="FF0000"/>
                </a:solidFill>
                <a:latin typeface="Courier New"/>
                <a:cs typeface="Courier New"/>
              </a:rPr>
              <a:t>APDU</a:t>
            </a:r>
            <a:r>
              <a:rPr sz="1400" b="1" u="sng" spc="-9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400" spc="-6" dirty="0">
                <a:latin typeface="Courier New"/>
                <a:cs typeface="Courier New"/>
              </a:rPr>
              <a:t>apdu)</a:t>
            </a:r>
            <a:endParaRPr sz="1400">
              <a:latin typeface="Courier New"/>
              <a:cs typeface="Courier New"/>
            </a:endParaRPr>
          </a:p>
          <a:p>
            <a:pPr marL="943416">
              <a:spcBef>
                <a:spcPts val="349"/>
              </a:spcBef>
            </a:pPr>
            <a:r>
              <a:rPr sz="1400" b="1" spc="-6" dirty="0">
                <a:latin typeface="Courier New"/>
                <a:cs typeface="Courier New"/>
              </a:rPr>
              <a:t>{</a:t>
            </a:r>
            <a:r>
              <a:rPr sz="1400" spc="-6" dirty="0">
                <a:latin typeface="Courier New"/>
                <a:cs typeface="Courier New"/>
              </a:rPr>
              <a:t>…</a:t>
            </a:r>
            <a:r>
              <a:rPr sz="1400" b="1" spc="-6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89516">
              <a:spcBef>
                <a:spcPts val="340"/>
              </a:spcBef>
            </a:pPr>
            <a:r>
              <a:rPr sz="1400" b="1" dirty="0"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58"/>
            <a:ext cx="9418319" cy="919091"/>
          </a:xfrm>
          <a:prstGeom prst="rect">
            <a:avLst/>
          </a:prstGeom>
        </p:spPr>
        <p:txBody>
          <a:bodyPr vert="horz" wrap="square" lIns="0" tIns="171414" rIns="0" bIns="0" rtlCol="0">
            <a:spAutoFit/>
          </a:bodyPr>
          <a:lstStyle/>
          <a:p>
            <a:pPr marL="5447170"/>
            <a:r>
              <a:rPr spc="-6" dirty="0"/>
              <a:t>Class</a:t>
            </a:r>
            <a:r>
              <a:rPr spc="-315" dirty="0"/>
              <a:t> </a:t>
            </a:r>
            <a:r>
              <a:rPr spc="-6" dirty="0"/>
              <a:t>APDU</a:t>
            </a:r>
          </a:p>
        </p:txBody>
      </p:sp>
      <p:sp>
        <p:nvSpPr>
          <p:cNvPr id="59" name="object 59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61" name="object 61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43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696461" y="4050029"/>
            <a:ext cx="164465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2400" dirty="0">
                <a:latin typeface="Tahoma"/>
                <a:cs typeface="Tahoma"/>
              </a:rPr>
              <a:t>•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96461" y="1639315"/>
            <a:ext cx="4990465" cy="37714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1560" marR="155543" indent="-328861">
              <a:lnSpc>
                <a:spcPts val="2588"/>
              </a:lnSpc>
              <a:buFont typeface="Tahoma"/>
              <a:buChar char="•"/>
              <a:tabLst>
                <a:tab pos="340925" algn="l"/>
                <a:tab pos="341560" algn="l"/>
              </a:tabLst>
            </a:pPr>
            <a:r>
              <a:rPr sz="2400" spc="-10" dirty="0">
                <a:latin typeface="Arial"/>
                <a:cs typeface="Arial"/>
              </a:rPr>
              <a:t>This </a:t>
            </a:r>
            <a:r>
              <a:rPr sz="2400" spc="-6" dirty="0">
                <a:latin typeface="Arial"/>
                <a:cs typeface="Arial"/>
              </a:rPr>
              <a:t>class provides the basic  features </a:t>
            </a:r>
            <a:r>
              <a:rPr sz="2400" spc="-10" dirty="0">
                <a:latin typeface="Arial"/>
                <a:cs typeface="Arial"/>
              </a:rPr>
              <a:t>needed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10" dirty="0">
                <a:latin typeface="Arial"/>
                <a:cs typeface="Arial"/>
              </a:rPr>
              <a:t>handle </a:t>
            </a:r>
            <a:r>
              <a:rPr sz="2400" spc="-6" dirty="0">
                <a:latin typeface="Arial"/>
                <a:cs typeface="Arial"/>
              </a:rPr>
              <a:t>the  ISO7816 protocol from the </a:t>
            </a:r>
            <a:r>
              <a:rPr sz="2400" spc="-10" dirty="0">
                <a:latin typeface="Arial"/>
                <a:cs typeface="Arial"/>
              </a:rPr>
              <a:t>applet  point </a:t>
            </a:r>
            <a:r>
              <a:rPr sz="2400" spc="-6" dirty="0">
                <a:latin typeface="Arial"/>
                <a:cs typeface="Arial"/>
              </a:rPr>
              <a:t>of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view</a:t>
            </a:r>
            <a:endParaRPr sz="2400">
              <a:latin typeface="Arial"/>
              <a:cs typeface="Arial"/>
            </a:endParaRPr>
          </a:p>
          <a:p>
            <a:pPr marL="341560" marR="713592" indent="-328861">
              <a:lnSpc>
                <a:spcPts val="2588"/>
              </a:lnSpc>
              <a:spcBef>
                <a:spcPts val="600"/>
              </a:spcBef>
              <a:buFont typeface="Tahoma"/>
              <a:buChar char="•"/>
              <a:tabLst>
                <a:tab pos="340925" algn="l"/>
                <a:tab pos="341560" algn="l"/>
              </a:tabLst>
            </a:pPr>
            <a:r>
              <a:rPr sz="2400" dirty="0">
                <a:latin typeface="Arial"/>
                <a:cs typeface="Arial"/>
              </a:rPr>
              <a:t>It </a:t>
            </a:r>
            <a:r>
              <a:rPr sz="2400" spc="-6" dirty="0">
                <a:latin typeface="Arial"/>
                <a:cs typeface="Arial"/>
              </a:rPr>
              <a:t>gives access </a:t>
            </a:r>
            <a:r>
              <a:rPr sz="2400" spc="6" dirty="0">
                <a:latin typeface="Arial"/>
                <a:cs typeface="Arial"/>
              </a:rPr>
              <a:t>to </a:t>
            </a:r>
            <a:r>
              <a:rPr sz="2400" spc="-6" dirty="0">
                <a:latin typeface="Arial"/>
                <a:cs typeface="Arial"/>
              </a:rPr>
              <a:t>the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internal  </a:t>
            </a:r>
            <a:r>
              <a:rPr sz="2400" spc="-15" dirty="0">
                <a:latin typeface="Arial"/>
                <a:cs typeface="Arial"/>
              </a:rPr>
              <a:t>buffer </a:t>
            </a:r>
            <a:r>
              <a:rPr sz="2400" spc="-6" dirty="0">
                <a:latin typeface="Arial"/>
                <a:cs typeface="Arial"/>
              </a:rPr>
              <a:t>dedicated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6" dirty="0">
                <a:latin typeface="Arial"/>
                <a:cs typeface="Arial"/>
              </a:rPr>
              <a:t>the  communication</a:t>
            </a:r>
            <a:endParaRPr sz="2400">
              <a:latin typeface="Arial"/>
              <a:cs typeface="Arial"/>
            </a:endParaRPr>
          </a:p>
          <a:p>
            <a:pPr marL="340925">
              <a:spcBef>
                <a:spcPts val="270"/>
              </a:spcBef>
            </a:pPr>
            <a:r>
              <a:rPr sz="2400" spc="-10" dirty="0">
                <a:latin typeface="Arial"/>
                <a:cs typeface="Arial"/>
              </a:rPr>
              <a:t>This buffer </a:t>
            </a:r>
            <a:r>
              <a:rPr sz="2400" spc="-6" dirty="0">
                <a:latin typeface="Arial"/>
                <a:cs typeface="Arial"/>
              </a:rPr>
              <a:t>can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be</a:t>
            </a:r>
            <a:endParaRPr sz="2400">
              <a:latin typeface="Arial"/>
              <a:cs typeface="Arial"/>
            </a:endParaRPr>
          </a:p>
          <a:p>
            <a:pPr marL="741526" lvl="1" indent="-271724">
              <a:spcBef>
                <a:spcPts val="259"/>
              </a:spcBef>
              <a:buFont typeface="Tahoma"/>
              <a:buChar char="–"/>
              <a:tabLst>
                <a:tab pos="740891" algn="l"/>
                <a:tab pos="741526" algn="l"/>
              </a:tabLst>
            </a:pPr>
            <a:r>
              <a:rPr sz="2000" spc="-6" dirty="0">
                <a:latin typeface="Arial"/>
                <a:cs typeface="Arial"/>
              </a:rPr>
              <a:t>Retrieved </a:t>
            </a:r>
            <a:r>
              <a:rPr sz="2000" dirty="0">
                <a:latin typeface="Arial"/>
                <a:cs typeface="Arial"/>
              </a:rPr>
              <a:t>by </a:t>
            </a:r>
            <a:r>
              <a:rPr sz="2000" spc="-6" dirty="0">
                <a:latin typeface="Arial"/>
                <a:cs typeface="Arial"/>
              </a:rPr>
              <a:t>the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applet</a:t>
            </a:r>
            <a:endParaRPr sz="2000">
              <a:latin typeface="Arial"/>
              <a:cs typeface="Arial"/>
            </a:endParaRPr>
          </a:p>
          <a:p>
            <a:pPr marL="741526" marR="5078" lvl="1" indent="-271724">
              <a:lnSpc>
                <a:spcPts val="2158"/>
              </a:lnSpc>
              <a:spcBef>
                <a:spcPts val="520"/>
              </a:spcBef>
              <a:buFont typeface="Tahoma"/>
              <a:buChar char="–"/>
              <a:tabLst>
                <a:tab pos="740891" algn="l"/>
                <a:tab pos="741526" algn="l"/>
              </a:tabLst>
            </a:pPr>
            <a:r>
              <a:rPr sz="2000" spc="-6" dirty="0">
                <a:latin typeface="Arial"/>
                <a:cs typeface="Arial"/>
              </a:rPr>
              <a:t>Filled </a:t>
            </a:r>
            <a:r>
              <a:rPr sz="2000" dirty="0">
                <a:latin typeface="Arial"/>
                <a:cs typeface="Arial"/>
              </a:rPr>
              <a:t>up by </a:t>
            </a:r>
            <a:r>
              <a:rPr sz="2000" spc="-6" dirty="0">
                <a:latin typeface="Arial"/>
                <a:cs typeface="Arial"/>
              </a:rPr>
              <a:t>the applet </a:t>
            </a:r>
            <a:r>
              <a:rPr sz="2000" dirty="0">
                <a:latin typeface="Arial"/>
                <a:cs typeface="Arial"/>
              </a:rPr>
              <a:t>and sent </a:t>
            </a:r>
            <a:r>
              <a:rPr sz="2000" spc="-6" dirty="0">
                <a:latin typeface="Arial"/>
                <a:cs typeface="Arial"/>
              </a:rPr>
              <a:t>to the  CAD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86460" y="3398520"/>
            <a:ext cx="124460" cy="375920"/>
          </a:xfrm>
          <a:custGeom>
            <a:avLst/>
            <a:gdLst/>
            <a:ahLst/>
            <a:cxnLst/>
            <a:rect l="l" t="t" r="r" b="b"/>
            <a:pathLst>
              <a:path w="124459" h="375920">
                <a:moveTo>
                  <a:pt x="124459" y="0"/>
                </a:moveTo>
                <a:lnTo>
                  <a:pt x="0" y="124459"/>
                </a:lnTo>
                <a:lnTo>
                  <a:pt x="0" y="375919"/>
                </a:lnTo>
                <a:lnTo>
                  <a:pt x="124459" y="251459"/>
                </a:lnTo>
                <a:lnTo>
                  <a:pt x="124459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6460" y="3398520"/>
            <a:ext cx="124460" cy="375920"/>
          </a:xfrm>
          <a:custGeom>
            <a:avLst/>
            <a:gdLst/>
            <a:ahLst/>
            <a:cxnLst/>
            <a:rect l="l" t="t" r="r" b="b"/>
            <a:pathLst>
              <a:path w="124459" h="375920">
                <a:moveTo>
                  <a:pt x="0" y="375919"/>
                </a:moveTo>
                <a:lnTo>
                  <a:pt x="124459" y="251459"/>
                </a:lnTo>
                <a:lnTo>
                  <a:pt x="124459" y="0"/>
                </a:lnTo>
                <a:lnTo>
                  <a:pt x="0" y="124459"/>
                </a:lnTo>
                <a:lnTo>
                  <a:pt x="0" y="375919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3540" y="3398520"/>
            <a:ext cx="627380" cy="124460"/>
          </a:xfrm>
          <a:custGeom>
            <a:avLst/>
            <a:gdLst/>
            <a:ahLst/>
            <a:cxnLst/>
            <a:rect l="l" t="t" r="r" b="b"/>
            <a:pathLst>
              <a:path w="627380" h="124460">
                <a:moveTo>
                  <a:pt x="627379" y="0"/>
                </a:moveTo>
                <a:lnTo>
                  <a:pt x="123189" y="0"/>
                </a:lnTo>
                <a:lnTo>
                  <a:pt x="0" y="124459"/>
                </a:lnTo>
                <a:lnTo>
                  <a:pt x="502919" y="124459"/>
                </a:lnTo>
                <a:lnTo>
                  <a:pt x="627379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3540" y="3398520"/>
            <a:ext cx="627380" cy="124460"/>
          </a:xfrm>
          <a:custGeom>
            <a:avLst/>
            <a:gdLst/>
            <a:ahLst/>
            <a:cxnLst/>
            <a:rect l="l" t="t" r="r" b="b"/>
            <a:pathLst>
              <a:path w="627380" h="124460">
                <a:moveTo>
                  <a:pt x="0" y="124459"/>
                </a:moveTo>
                <a:lnTo>
                  <a:pt x="502919" y="124459"/>
                </a:lnTo>
                <a:lnTo>
                  <a:pt x="627379" y="0"/>
                </a:lnTo>
                <a:lnTo>
                  <a:pt x="123189" y="0"/>
                </a:lnTo>
                <a:lnTo>
                  <a:pt x="0" y="124459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3540" y="3522979"/>
            <a:ext cx="502920" cy="251460"/>
          </a:xfrm>
          <a:custGeom>
            <a:avLst/>
            <a:gdLst/>
            <a:ahLst/>
            <a:cxnLst/>
            <a:rect l="l" t="t" r="r" b="b"/>
            <a:pathLst>
              <a:path w="502919" h="251460">
                <a:moveTo>
                  <a:pt x="0" y="251460"/>
                </a:moveTo>
                <a:lnTo>
                  <a:pt x="502919" y="251460"/>
                </a:lnTo>
                <a:lnTo>
                  <a:pt x="502919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08000" y="3576322"/>
            <a:ext cx="25146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900" b="1" spc="20" dirty="0">
                <a:latin typeface="Arial"/>
                <a:cs typeface="Arial"/>
              </a:rPr>
              <a:t>C</a:t>
            </a:r>
            <a:r>
              <a:rPr sz="900" b="1" spc="-15" dirty="0">
                <a:latin typeface="Arial"/>
                <a:cs typeface="Arial"/>
              </a:rPr>
              <a:t>L</a:t>
            </a:r>
            <a:r>
              <a:rPr sz="900" b="1" spc="10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90650" y="3398520"/>
            <a:ext cx="124460" cy="375920"/>
          </a:xfrm>
          <a:custGeom>
            <a:avLst/>
            <a:gdLst/>
            <a:ahLst/>
            <a:cxnLst/>
            <a:rect l="l" t="t" r="r" b="b"/>
            <a:pathLst>
              <a:path w="124459" h="375920">
                <a:moveTo>
                  <a:pt x="124459" y="0"/>
                </a:moveTo>
                <a:lnTo>
                  <a:pt x="0" y="124459"/>
                </a:lnTo>
                <a:lnTo>
                  <a:pt x="0" y="375919"/>
                </a:lnTo>
                <a:lnTo>
                  <a:pt x="124459" y="251459"/>
                </a:lnTo>
                <a:lnTo>
                  <a:pt x="124459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90650" y="3398520"/>
            <a:ext cx="124460" cy="375920"/>
          </a:xfrm>
          <a:custGeom>
            <a:avLst/>
            <a:gdLst/>
            <a:ahLst/>
            <a:cxnLst/>
            <a:rect l="l" t="t" r="r" b="b"/>
            <a:pathLst>
              <a:path w="124459" h="375920">
                <a:moveTo>
                  <a:pt x="0" y="375919"/>
                </a:moveTo>
                <a:lnTo>
                  <a:pt x="124459" y="251459"/>
                </a:lnTo>
                <a:lnTo>
                  <a:pt x="124459" y="0"/>
                </a:lnTo>
                <a:lnTo>
                  <a:pt x="0" y="124459"/>
                </a:lnTo>
                <a:lnTo>
                  <a:pt x="0" y="375919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6460" y="3398520"/>
            <a:ext cx="628650" cy="124460"/>
          </a:xfrm>
          <a:custGeom>
            <a:avLst/>
            <a:gdLst/>
            <a:ahLst/>
            <a:cxnLst/>
            <a:rect l="l" t="t" r="r" b="b"/>
            <a:pathLst>
              <a:path w="628650" h="124460">
                <a:moveTo>
                  <a:pt x="628650" y="0"/>
                </a:moveTo>
                <a:lnTo>
                  <a:pt x="124459" y="0"/>
                </a:lnTo>
                <a:lnTo>
                  <a:pt x="0" y="124459"/>
                </a:lnTo>
                <a:lnTo>
                  <a:pt x="504190" y="124459"/>
                </a:lnTo>
                <a:lnTo>
                  <a:pt x="628650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6460" y="3398520"/>
            <a:ext cx="628650" cy="124460"/>
          </a:xfrm>
          <a:custGeom>
            <a:avLst/>
            <a:gdLst/>
            <a:ahLst/>
            <a:cxnLst/>
            <a:rect l="l" t="t" r="r" b="b"/>
            <a:pathLst>
              <a:path w="628650" h="124460">
                <a:moveTo>
                  <a:pt x="0" y="124459"/>
                </a:moveTo>
                <a:lnTo>
                  <a:pt x="504190" y="124459"/>
                </a:lnTo>
                <a:lnTo>
                  <a:pt x="628650" y="0"/>
                </a:lnTo>
                <a:lnTo>
                  <a:pt x="124459" y="0"/>
                </a:lnTo>
                <a:lnTo>
                  <a:pt x="0" y="124459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6460" y="3522979"/>
            <a:ext cx="504190" cy="251460"/>
          </a:xfrm>
          <a:custGeom>
            <a:avLst/>
            <a:gdLst/>
            <a:ahLst/>
            <a:cxnLst/>
            <a:rect l="l" t="t" r="r" b="b"/>
            <a:pathLst>
              <a:path w="504190" h="251460">
                <a:moveTo>
                  <a:pt x="0" y="251460"/>
                </a:moveTo>
                <a:lnTo>
                  <a:pt x="504190" y="251460"/>
                </a:lnTo>
                <a:lnTo>
                  <a:pt x="504190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6460" y="3522979"/>
            <a:ext cx="504190" cy="251460"/>
          </a:xfrm>
          <a:custGeom>
            <a:avLst/>
            <a:gdLst/>
            <a:ahLst/>
            <a:cxnLst/>
            <a:rect l="l" t="t" r="r" b="b"/>
            <a:pathLst>
              <a:path w="504190" h="251460">
                <a:moveTo>
                  <a:pt x="0" y="251460"/>
                </a:moveTo>
                <a:lnTo>
                  <a:pt x="504190" y="251460"/>
                </a:lnTo>
                <a:lnTo>
                  <a:pt x="504190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35052" y="3576322"/>
            <a:ext cx="20637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900" b="1" dirty="0">
                <a:latin typeface="Arial"/>
                <a:cs typeface="Arial"/>
              </a:rPr>
              <a:t>I</a:t>
            </a:r>
            <a:r>
              <a:rPr sz="900" b="1" spc="-20" dirty="0">
                <a:latin typeface="Arial"/>
                <a:cs typeface="Arial"/>
              </a:rPr>
              <a:t>N</a:t>
            </a:r>
            <a:r>
              <a:rPr sz="900" b="1" spc="10" dirty="0">
                <a:latin typeface="Arial"/>
                <a:cs typeface="Arial"/>
              </a:rPr>
              <a:t>S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894839" y="3398520"/>
            <a:ext cx="124460" cy="375920"/>
          </a:xfrm>
          <a:custGeom>
            <a:avLst/>
            <a:gdLst/>
            <a:ahLst/>
            <a:cxnLst/>
            <a:rect l="l" t="t" r="r" b="b"/>
            <a:pathLst>
              <a:path w="124460" h="375920">
                <a:moveTo>
                  <a:pt x="124460" y="0"/>
                </a:moveTo>
                <a:lnTo>
                  <a:pt x="0" y="124459"/>
                </a:lnTo>
                <a:lnTo>
                  <a:pt x="0" y="375919"/>
                </a:lnTo>
                <a:lnTo>
                  <a:pt x="124460" y="251459"/>
                </a:lnTo>
                <a:lnTo>
                  <a:pt x="124460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94839" y="3398520"/>
            <a:ext cx="124460" cy="375920"/>
          </a:xfrm>
          <a:custGeom>
            <a:avLst/>
            <a:gdLst/>
            <a:ahLst/>
            <a:cxnLst/>
            <a:rect l="l" t="t" r="r" b="b"/>
            <a:pathLst>
              <a:path w="124460" h="375920">
                <a:moveTo>
                  <a:pt x="0" y="375919"/>
                </a:moveTo>
                <a:lnTo>
                  <a:pt x="124460" y="251459"/>
                </a:lnTo>
                <a:lnTo>
                  <a:pt x="124460" y="0"/>
                </a:lnTo>
                <a:lnTo>
                  <a:pt x="0" y="124459"/>
                </a:lnTo>
                <a:lnTo>
                  <a:pt x="0" y="375919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90650" y="3398520"/>
            <a:ext cx="628650" cy="124460"/>
          </a:xfrm>
          <a:custGeom>
            <a:avLst/>
            <a:gdLst/>
            <a:ahLst/>
            <a:cxnLst/>
            <a:rect l="l" t="t" r="r" b="b"/>
            <a:pathLst>
              <a:path w="628650" h="124460">
                <a:moveTo>
                  <a:pt x="628650" y="0"/>
                </a:moveTo>
                <a:lnTo>
                  <a:pt x="124459" y="0"/>
                </a:lnTo>
                <a:lnTo>
                  <a:pt x="0" y="124459"/>
                </a:lnTo>
                <a:lnTo>
                  <a:pt x="504189" y="124459"/>
                </a:lnTo>
                <a:lnTo>
                  <a:pt x="628650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90650" y="3398520"/>
            <a:ext cx="628650" cy="124460"/>
          </a:xfrm>
          <a:custGeom>
            <a:avLst/>
            <a:gdLst/>
            <a:ahLst/>
            <a:cxnLst/>
            <a:rect l="l" t="t" r="r" b="b"/>
            <a:pathLst>
              <a:path w="628650" h="124460">
                <a:moveTo>
                  <a:pt x="0" y="124459"/>
                </a:moveTo>
                <a:lnTo>
                  <a:pt x="504189" y="124459"/>
                </a:lnTo>
                <a:lnTo>
                  <a:pt x="628650" y="0"/>
                </a:lnTo>
                <a:lnTo>
                  <a:pt x="124459" y="0"/>
                </a:lnTo>
                <a:lnTo>
                  <a:pt x="0" y="124459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90650" y="3522979"/>
            <a:ext cx="504190" cy="251460"/>
          </a:xfrm>
          <a:custGeom>
            <a:avLst/>
            <a:gdLst/>
            <a:ahLst/>
            <a:cxnLst/>
            <a:rect l="l" t="t" r="r" b="b"/>
            <a:pathLst>
              <a:path w="504189" h="251460">
                <a:moveTo>
                  <a:pt x="0" y="251460"/>
                </a:moveTo>
                <a:lnTo>
                  <a:pt x="504189" y="251460"/>
                </a:lnTo>
                <a:lnTo>
                  <a:pt x="504189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90650" y="3522979"/>
            <a:ext cx="504190" cy="251460"/>
          </a:xfrm>
          <a:custGeom>
            <a:avLst/>
            <a:gdLst/>
            <a:ahLst/>
            <a:cxnLst/>
            <a:rect l="l" t="t" r="r" b="b"/>
            <a:pathLst>
              <a:path w="504189" h="251460">
                <a:moveTo>
                  <a:pt x="0" y="251460"/>
                </a:moveTo>
                <a:lnTo>
                  <a:pt x="504189" y="251460"/>
                </a:lnTo>
                <a:lnTo>
                  <a:pt x="504189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563371" y="3576322"/>
            <a:ext cx="15557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900" b="1" spc="-30" dirty="0">
                <a:latin typeface="Arial"/>
                <a:cs typeface="Arial"/>
              </a:rPr>
              <a:t>P</a:t>
            </a:r>
            <a:r>
              <a:rPr sz="900" b="1" spc="10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399029" y="3398520"/>
            <a:ext cx="124460" cy="375920"/>
          </a:xfrm>
          <a:custGeom>
            <a:avLst/>
            <a:gdLst/>
            <a:ahLst/>
            <a:cxnLst/>
            <a:rect l="l" t="t" r="r" b="b"/>
            <a:pathLst>
              <a:path w="124460" h="375920">
                <a:moveTo>
                  <a:pt x="124459" y="0"/>
                </a:moveTo>
                <a:lnTo>
                  <a:pt x="0" y="124459"/>
                </a:lnTo>
                <a:lnTo>
                  <a:pt x="0" y="375919"/>
                </a:lnTo>
                <a:lnTo>
                  <a:pt x="124459" y="251459"/>
                </a:lnTo>
                <a:lnTo>
                  <a:pt x="124459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99029" y="3398520"/>
            <a:ext cx="124460" cy="375920"/>
          </a:xfrm>
          <a:custGeom>
            <a:avLst/>
            <a:gdLst/>
            <a:ahLst/>
            <a:cxnLst/>
            <a:rect l="l" t="t" r="r" b="b"/>
            <a:pathLst>
              <a:path w="124460" h="375920">
                <a:moveTo>
                  <a:pt x="0" y="375919"/>
                </a:moveTo>
                <a:lnTo>
                  <a:pt x="124459" y="251459"/>
                </a:lnTo>
                <a:lnTo>
                  <a:pt x="124459" y="0"/>
                </a:lnTo>
                <a:lnTo>
                  <a:pt x="0" y="124459"/>
                </a:lnTo>
                <a:lnTo>
                  <a:pt x="0" y="375919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94839" y="3398520"/>
            <a:ext cx="628650" cy="124460"/>
          </a:xfrm>
          <a:custGeom>
            <a:avLst/>
            <a:gdLst/>
            <a:ahLst/>
            <a:cxnLst/>
            <a:rect l="l" t="t" r="r" b="b"/>
            <a:pathLst>
              <a:path w="628650" h="124460">
                <a:moveTo>
                  <a:pt x="628650" y="0"/>
                </a:moveTo>
                <a:lnTo>
                  <a:pt x="124460" y="0"/>
                </a:lnTo>
                <a:lnTo>
                  <a:pt x="0" y="124459"/>
                </a:lnTo>
                <a:lnTo>
                  <a:pt x="504190" y="124459"/>
                </a:lnTo>
                <a:lnTo>
                  <a:pt x="628650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94839" y="3398520"/>
            <a:ext cx="628650" cy="124460"/>
          </a:xfrm>
          <a:custGeom>
            <a:avLst/>
            <a:gdLst/>
            <a:ahLst/>
            <a:cxnLst/>
            <a:rect l="l" t="t" r="r" b="b"/>
            <a:pathLst>
              <a:path w="628650" h="124460">
                <a:moveTo>
                  <a:pt x="0" y="124459"/>
                </a:moveTo>
                <a:lnTo>
                  <a:pt x="504190" y="124459"/>
                </a:lnTo>
                <a:lnTo>
                  <a:pt x="628650" y="0"/>
                </a:lnTo>
                <a:lnTo>
                  <a:pt x="124460" y="0"/>
                </a:lnTo>
                <a:lnTo>
                  <a:pt x="0" y="124459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94839" y="3522979"/>
            <a:ext cx="504190" cy="251460"/>
          </a:xfrm>
          <a:custGeom>
            <a:avLst/>
            <a:gdLst/>
            <a:ahLst/>
            <a:cxnLst/>
            <a:rect l="l" t="t" r="r" b="b"/>
            <a:pathLst>
              <a:path w="504189" h="251460">
                <a:moveTo>
                  <a:pt x="0" y="251460"/>
                </a:moveTo>
                <a:lnTo>
                  <a:pt x="504190" y="251460"/>
                </a:lnTo>
                <a:lnTo>
                  <a:pt x="504190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894839" y="3522979"/>
            <a:ext cx="504190" cy="251460"/>
          </a:xfrm>
          <a:custGeom>
            <a:avLst/>
            <a:gdLst/>
            <a:ahLst/>
            <a:cxnLst/>
            <a:rect l="l" t="t" r="r" b="b"/>
            <a:pathLst>
              <a:path w="504189" h="251460">
                <a:moveTo>
                  <a:pt x="0" y="251460"/>
                </a:moveTo>
                <a:lnTo>
                  <a:pt x="504190" y="251460"/>
                </a:lnTo>
                <a:lnTo>
                  <a:pt x="504190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067562" y="3576322"/>
            <a:ext cx="15557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900" b="1" spc="-30" dirty="0">
                <a:latin typeface="Arial"/>
                <a:cs typeface="Arial"/>
              </a:rPr>
              <a:t>P</a:t>
            </a:r>
            <a:r>
              <a:rPr sz="900" b="1" spc="10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903220" y="3398520"/>
            <a:ext cx="124460" cy="375920"/>
          </a:xfrm>
          <a:custGeom>
            <a:avLst/>
            <a:gdLst/>
            <a:ahLst/>
            <a:cxnLst/>
            <a:rect l="l" t="t" r="r" b="b"/>
            <a:pathLst>
              <a:path w="124460" h="375920">
                <a:moveTo>
                  <a:pt x="124460" y="0"/>
                </a:moveTo>
                <a:lnTo>
                  <a:pt x="0" y="124459"/>
                </a:lnTo>
                <a:lnTo>
                  <a:pt x="0" y="375919"/>
                </a:lnTo>
                <a:lnTo>
                  <a:pt x="124460" y="251459"/>
                </a:lnTo>
                <a:lnTo>
                  <a:pt x="124460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903220" y="3398520"/>
            <a:ext cx="124460" cy="375920"/>
          </a:xfrm>
          <a:custGeom>
            <a:avLst/>
            <a:gdLst/>
            <a:ahLst/>
            <a:cxnLst/>
            <a:rect l="l" t="t" r="r" b="b"/>
            <a:pathLst>
              <a:path w="124460" h="375920">
                <a:moveTo>
                  <a:pt x="0" y="375919"/>
                </a:moveTo>
                <a:lnTo>
                  <a:pt x="124460" y="251459"/>
                </a:lnTo>
                <a:lnTo>
                  <a:pt x="124460" y="0"/>
                </a:lnTo>
                <a:lnTo>
                  <a:pt x="0" y="124459"/>
                </a:lnTo>
                <a:lnTo>
                  <a:pt x="0" y="375919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399029" y="3398520"/>
            <a:ext cx="628650" cy="124460"/>
          </a:xfrm>
          <a:custGeom>
            <a:avLst/>
            <a:gdLst/>
            <a:ahLst/>
            <a:cxnLst/>
            <a:rect l="l" t="t" r="r" b="b"/>
            <a:pathLst>
              <a:path w="628650" h="124460">
                <a:moveTo>
                  <a:pt x="628650" y="0"/>
                </a:moveTo>
                <a:lnTo>
                  <a:pt x="124459" y="0"/>
                </a:lnTo>
                <a:lnTo>
                  <a:pt x="0" y="124459"/>
                </a:lnTo>
                <a:lnTo>
                  <a:pt x="504189" y="124459"/>
                </a:lnTo>
                <a:lnTo>
                  <a:pt x="628650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399029" y="3398520"/>
            <a:ext cx="628650" cy="124460"/>
          </a:xfrm>
          <a:custGeom>
            <a:avLst/>
            <a:gdLst/>
            <a:ahLst/>
            <a:cxnLst/>
            <a:rect l="l" t="t" r="r" b="b"/>
            <a:pathLst>
              <a:path w="628650" h="124460">
                <a:moveTo>
                  <a:pt x="0" y="124459"/>
                </a:moveTo>
                <a:lnTo>
                  <a:pt x="504189" y="124459"/>
                </a:lnTo>
                <a:lnTo>
                  <a:pt x="628650" y="0"/>
                </a:lnTo>
                <a:lnTo>
                  <a:pt x="124459" y="0"/>
                </a:lnTo>
                <a:lnTo>
                  <a:pt x="0" y="124459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99029" y="3522979"/>
            <a:ext cx="504190" cy="251460"/>
          </a:xfrm>
          <a:custGeom>
            <a:avLst/>
            <a:gdLst/>
            <a:ahLst/>
            <a:cxnLst/>
            <a:rect l="l" t="t" r="r" b="b"/>
            <a:pathLst>
              <a:path w="504189" h="251460">
                <a:moveTo>
                  <a:pt x="0" y="251460"/>
                </a:moveTo>
                <a:lnTo>
                  <a:pt x="504189" y="251460"/>
                </a:lnTo>
                <a:lnTo>
                  <a:pt x="504189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99029" y="3522979"/>
            <a:ext cx="504190" cy="251460"/>
          </a:xfrm>
          <a:custGeom>
            <a:avLst/>
            <a:gdLst/>
            <a:ahLst/>
            <a:cxnLst/>
            <a:rect l="l" t="t" r="r" b="b"/>
            <a:pathLst>
              <a:path w="504189" h="251460">
                <a:moveTo>
                  <a:pt x="0" y="251460"/>
                </a:moveTo>
                <a:lnTo>
                  <a:pt x="504189" y="251460"/>
                </a:lnTo>
                <a:lnTo>
                  <a:pt x="504189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2564131" y="3576322"/>
            <a:ext cx="17272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900" b="1" spc="6" dirty="0">
                <a:latin typeface="Arial"/>
                <a:cs typeface="Arial"/>
              </a:rPr>
              <a:t>L</a:t>
            </a:r>
            <a:r>
              <a:rPr sz="900" b="1" spc="10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407409" y="3398520"/>
            <a:ext cx="124460" cy="375920"/>
          </a:xfrm>
          <a:custGeom>
            <a:avLst/>
            <a:gdLst/>
            <a:ahLst/>
            <a:cxnLst/>
            <a:rect l="l" t="t" r="r" b="b"/>
            <a:pathLst>
              <a:path w="124460" h="375920">
                <a:moveTo>
                  <a:pt x="124460" y="0"/>
                </a:moveTo>
                <a:lnTo>
                  <a:pt x="0" y="124459"/>
                </a:lnTo>
                <a:lnTo>
                  <a:pt x="0" y="375919"/>
                </a:lnTo>
                <a:lnTo>
                  <a:pt x="124460" y="251459"/>
                </a:lnTo>
                <a:lnTo>
                  <a:pt x="124460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407409" y="3398520"/>
            <a:ext cx="124460" cy="375920"/>
          </a:xfrm>
          <a:custGeom>
            <a:avLst/>
            <a:gdLst/>
            <a:ahLst/>
            <a:cxnLst/>
            <a:rect l="l" t="t" r="r" b="b"/>
            <a:pathLst>
              <a:path w="124460" h="375920">
                <a:moveTo>
                  <a:pt x="0" y="375919"/>
                </a:moveTo>
                <a:lnTo>
                  <a:pt x="124460" y="251459"/>
                </a:lnTo>
                <a:lnTo>
                  <a:pt x="124460" y="0"/>
                </a:lnTo>
                <a:lnTo>
                  <a:pt x="0" y="124459"/>
                </a:lnTo>
                <a:lnTo>
                  <a:pt x="0" y="375919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903220" y="3398520"/>
            <a:ext cx="628650" cy="124460"/>
          </a:xfrm>
          <a:custGeom>
            <a:avLst/>
            <a:gdLst/>
            <a:ahLst/>
            <a:cxnLst/>
            <a:rect l="l" t="t" r="r" b="b"/>
            <a:pathLst>
              <a:path w="628650" h="124460">
                <a:moveTo>
                  <a:pt x="628650" y="0"/>
                </a:moveTo>
                <a:lnTo>
                  <a:pt x="124460" y="0"/>
                </a:lnTo>
                <a:lnTo>
                  <a:pt x="0" y="124459"/>
                </a:lnTo>
                <a:lnTo>
                  <a:pt x="504190" y="124459"/>
                </a:lnTo>
                <a:lnTo>
                  <a:pt x="628650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903220" y="3398520"/>
            <a:ext cx="628650" cy="124460"/>
          </a:xfrm>
          <a:custGeom>
            <a:avLst/>
            <a:gdLst/>
            <a:ahLst/>
            <a:cxnLst/>
            <a:rect l="l" t="t" r="r" b="b"/>
            <a:pathLst>
              <a:path w="628650" h="124460">
                <a:moveTo>
                  <a:pt x="0" y="124459"/>
                </a:moveTo>
                <a:lnTo>
                  <a:pt x="504190" y="124459"/>
                </a:lnTo>
                <a:lnTo>
                  <a:pt x="628650" y="0"/>
                </a:lnTo>
                <a:lnTo>
                  <a:pt x="124460" y="0"/>
                </a:lnTo>
                <a:lnTo>
                  <a:pt x="0" y="124459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903220" y="3522979"/>
            <a:ext cx="504190" cy="251460"/>
          </a:xfrm>
          <a:custGeom>
            <a:avLst/>
            <a:gdLst/>
            <a:ahLst/>
            <a:cxnLst/>
            <a:rect l="l" t="t" r="r" b="b"/>
            <a:pathLst>
              <a:path w="504189" h="251460">
                <a:moveTo>
                  <a:pt x="0" y="251460"/>
                </a:moveTo>
                <a:lnTo>
                  <a:pt x="504190" y="251460"/>
                </a:lnTo>
                <a:lnTo>
                  <a:pt x="504190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903220" y="3522979"/>
            <a:ext cx="504190" cy="251460"/>
          </a:xfrm>
          <a:custGeom>
            <a:avLst/>
            <a:gdLst/>
            <a:ahLst/>
            <a:cxnLst/>
            <a:rect l="l" t="t" r="r" b="b"/>
            <a:pathLst>
              <a:path w="504189" h="251460">
                <a:moveTo>
                  <a:pt x="0" y="251460"/>
                </a:moveTo>
                <a:lnTo>
                  <a:pt x="504190" y="251460"/>
                </a:lnTo>
                <a:lnTo>
                  <a:pt x="504190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911600" y="3398520"/>
            <a:ext cx="124460" cy="375920"/>
          </a:xfrm>
          <a:custGeom>
            <a:avLst/>
            <a:gdLst/>
            <a:ahLst/>
            <a:cxnLst/>
            <a:rect l="l" t="t" r="r" b="b"/>
            <a:pathLst>
              <a:path w="124460" h="375920">
                <a:moveTo>
                  <a:pt x="124460" y="0"/>
                </a:moveTo>
                <a:lnTo>
                  <a:pt x="0" y="124459"/>
                </a:lnTo>
                <a:lnTo>
                  <a:pt x="0" y="375919"/>
                </a:lnTo>
                <a:lnTo>
                  <a:pt x="124460" y="251459"/>
                </a:lnTo>
                <a:lnTo>
                  <a:pt x="124460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911600" y="3398520"/>
            <a:ext cx="124460" cy="375920"/>
          </a:xfrm>
          <a:custGeom>
            <a:avLst/>
            <a:gdLst/>
            <a:ahLst/>
            <a:cxnLst/>
            <a:rect l="l" t="t" r="r" b="b"/>
            <a:pathLst>
              <a:path w="124460" h="375920">
                <a:moveTo>
                  <a:pt x="0" y="375919"/>
                </a:moveTo>
                <a:lnTo>
                  <a:pt x="124460" y="251459"/>
                </a:lnTo>
                <a:lnTo>
                  <a:pt x="124460" y="0"/>
                </a:lnTo>
                <a:lnTo>
                  <a:pt x="0" y="124459"/>
                </a:lnTo>
                <a:lnTo>
                  <a:pt x="0" y="375919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407409" y="3398520"/>
            <a:ext cx="628650" cy="124460"/>
          </a:xfrm>
          <a:custGeom>
            <a:avLst/>
            <a:gdLst/>
            <a:ahLst/>
            <a:cxnLst/>
            <a:rect l="l" t="t" r="r" b="b"/>
            <a:pathLst>
              <a:path w="628650" h="124460">
                <a:moveTo>
                  <a:pt x="628650" y="0"/>
                </a:moveTo>
                <a:lnTo>
                  <a:pt x="124460" y="0"/>
                </a:lnTo>
                <a:lnTo>
                  <a:pt x="0" y="124459"/>
                </a:lnTo>
                <a:lnTo>
                  <a:pt x="504189" y="124459"/>
                </a:lnTo>
                <a:lnTo>
                  <a:pt x="628650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407409" y="3398520"/>
            <a:ext cx="628650" cy="124460"/>
          </a:xfrm>
          <a:custGeom>
            <a:avLst/>
            <a:gdLst/>
            <a:ahLst/>
            <a:cxnLst/>
            <a:rect l="l" t="t" r="r" b="b"/>
            <a:pathLst>
              <a:path w="628650" h="124460">
                <a:moveTo>
                  <a:pt x="0" y="124459"/>
                </a:moveTo>
                <a:lnTo>
                  <a:pt x="504189" y="124459"/>
                </a:lnTo>
                <a:lnTo>
                  <a:pt x="628650" y="0"/>
                </a:lnTo>
                <a:lnTo>
                  <a:pt x="124460" y="0"/>
                </a:lnTo>
                <a:lnTo>
                  <a:pt x="0" y="124459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407409" y="3522979"/>
            <a:ext cx="504190" cy="251460"/>
          </a:xfrm>
          <a:custGeom>
            <a:avLst/>
            <a:gdLst/>
            <a:ahLst/>
            <a:cxnLst/>
            <a:rect l="l" t="t" r="r" b="b"/>
            <a:pathLst>
              <a:path w="504189" h="251460">
                <a:moveTo>
                  <a:pt x="0" y="251460"/>
                </a:moveTo>
                <a:lnTo>
                  <a:pt x="504189" y="251460"/>
                </a:lnTo>
                <a:lnTo>
                  <a:pt x="504189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407409" y="3522979"/>
            <a:ext cx="504190" cy="251460"/>
          </a:xfrm>
          <a:custGeom>
            <a:avLst/>
            <a:gdLst/>
            <a:ahLst/>
            <a:cxnLst/>
            <a:rect l="l" t="t" r="r" b="b"/>
            <a:pathLst>
              <a:path w="504189" h="251460">
                <a:moveTo>
                  <a:pt x="0" y="251460"/>
                </a:moveTo>
                <a:lnTo>
                  <a:pt x="504189" y="251460"/>
                </a:lnTo>
                <a:lnTo>
                  <a:pt x="504189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415790" y="3398520"/>
            <a:ext cx="124460" cy="375920"/>
          </a:xfrm>
          <a:custGeom>
            <a:avLst/>
            <a:gdLst/>
            <a:ahLst/>
            <a:cxnLst/>
            <a:rect l="l" t="t" r="r" b="b"/>
            <a:pathLst>
              <a:path w="124460" h="375920">
                <a:moveTo>
                  <a:pt x="124460" y="0"/>
                </a:moveTo>
                <a:lnTo>
                  <a:pt x="0" y="124459"/>
                </a:lnTo>
                <a:lnTo>
                  <a:pt x="0" y="375919"/>
                </a:lnTo>
                <a:lnTo>
                  <a:pt x="124460" y="251459"/>
                </a:lnTo>
                <a:lnTo>
                  <a:pt x="124460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415790" y="3398520"/>
            <a:ext cx="124460" cy="375920"/>
          </a:xfrm>
          <a:custGeom>
            <a:avLst/>
            <a:gdLst/>
            <a:ahLst/>
            <a:cxnLst/>
            <a:rect l="l" t="t" r="r" b="b"/>
            <a:pathLst>
              <a:path w="124460" h="375920">
                <a:moveTo>
                  <a:pt x="0" y="375919"/>
                </a:moveTo>
                <a:lnTo>
                  <a:pt x="124460" y="251459"/>
                </a:lnTo>
                <a:lnTo>
                  <a:pt x="124460" y="0"/>
                </a:lnTo>
                <a:lnTo>
                  <a:pt x="0" y="124459"/>
                </a:lnTo>
                <a:lnTo>
                  <a:pt x="0" y="375919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911600" y="3398520"/>
            <a:ext cx="628650" cy="124460"/>
          </a:xfrm>
          <a:custGeom>
            <a:avLst/>
            <a:gdLst/>
            <a:ahLst/>
            <a:cxnLst/>
            <a:rect l="l" t="t" r="r" b="b"/>
            <a:pathLst>
              <a:path w="628650" h="124460">
                <a:moveTo>
                  <a:pt x="628650" y="0"/>
                </a:moveTo>
                <a:lnTo>
                  <a:pt x="124460" y="0"/>
                </a:lnTo>
                <a:lnTo>
                  <a:pt x="0" y="124459"/>
                </a:lnTo>
                <a:lnTo>
                  <a:pt x="504189" y="124459"/>
                </a:lnTo>
                <a:lnTo>
                  <a:pt x="628650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911600" y="3398520"/>
            <a:ext cx="628650" cy="124460"/>
          </a:xfrm>
          <a:custGeom>
            <a:avLst/>
            <a:gdLst/>
            <a:ahLst/>
            <a:cxnLst/>
            <a:rect l="l" t="t" r="r" b="b"/>
            <a:pathLst>
              <a:path w="628650" h="124460">
                <a:moveTo>
                  <a:pt x="0" y="124459"/>
                </a:moveTo>
                <a:lnTo>
                  <a:pt x="504189" y="124459"/>
                </a:lnTo>
                <a:lnTo>
                  <a:pt x="628650" y="0"/>
                </a:lnTo>
                <a:lnTo>
                  <a:pt x="124460" y="0"/>
                </a:lnTo>
                <a:lnTo>
                  <a:pt x="0" y="124459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911600" y="3522979"/>
            <a:ext cx="504190" cy="251460"/>
          </a:xfrm>
          <a:custGeom>
            <a:avLst/>
            <a:gdLst/>
            <a:ahLst/>
            <a:cxnLst/>
            <a:rect l="l" t="t" r="r" b="b"/>
            <a:pathLst>
              <a:path w="504189" h="251460">
                <a:moveTo>
                  <a:pt x="0" y="251460"/>
                </a:moveTo>
                <a:lnTo>
                  <a:pt x="504189" y="251460"/>
                </a:lnTo>
                <a:lnTo>
                  <a:pt x="504189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911600" y="3522979"/>
            <a:ext cx="504190" cy="251460"/>
          </a:xfrm>
          <a:custGeom>
            <a:avLst/>
            <a:gdLst/>
            <a:ahLst/>
            <a:cxnLst/>
            <a:rect l="l" t="t" r="r" b="b"/>
            <a:pathLst>
              <a:path w="504189" h="251460">
                <a:moveTo>
                  <a:pt x="0" y="251460"/>
                </a:moveTo>
                <a:lnTo>
                  <a:pt x="504189" y="251460"/>
                </a:lnTo>
                <a:lnTo>
                  <a:pt x="504189" y="0"/>
                </a:lnTo>
                <a:lnTo>
                  <a:pt x="0" y="0"/>
                </a:lnTo>
                <a:lnTo>
                  <a:pt x="0" y="251460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602739" y="4203701"/>
            <a:ext cx="2166620" cy="15506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587502" y="1587502"/>
            <a:ext cx="1764029" cy="12598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26457"/>
            <a:ext cx="9418319" cy="1508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57622" marR="5078" indent="-839295"/>
            <a:r>
              <a:rPr dirty="0"/>
              <a:t>Main </a:t>
            </a:r>
            <a:r>
              <a:rPr spc="-6" dirty="0"/>
              <a:t>methods</a:t>
            </a:r>
            <a:r>
              <a:rPr spc="-85" dirty="0"/>
              <a:t> </a:t>
            </a:r>
            <a:r>
              <a:rPr spc="-6" dirty="0"/>
              <a:t>of  </a:t>
            </a:r>
            <a:r>
              <a:rPr dirty="0"/>
              <a:t>the</a:t>
            </a:r>
            <a:r>
              <a:rPr spc="-335" dirty="0"/>
              <a:t> </a:t>
            </a:r>
            <a:r>
              <a:rPr spc="-6" dirty="0"/>
              <a:t>APDU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44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453381" y="3707131"/>
            <a:ext cx="164465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2400" dirty="0">
                <a:latin typeface="Tahoma"/>
                <a:cs typeface="Tahoma"/>
              </a:rPr>
              <a:t>•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53379" y="1831339"/>
            <a:ext cx="3910329" cy="36639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0290" indent="-327593">
              <a:buFont typeface="Tahoma"/>
              <a:buChar char="•"/>
              <a:tabLst>
                <a:tab pos="339655" algn="l"/>
                <a:tab pos="340290" algn="l"/>
              </a:tabLst>
            </a:pPr>
            <a:r>
              <a:rPr sz="2400" spc="-6" dirty="0">
                <a:latin typeface="Arial"/>
                <a:cs typeface="Arial"/>
              </a:rPr>
              <a:t>These methods </a:t>
            </a:r>
            <a:r>
              <a:rPr sz="2400" spc="-10" dirty="0">
                <a:latin typeface="Arial"/>
                <a:cs typeface="Arial"/>
              </a:rPr>
              <a:t>help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endParaRPr sz="2400">
              <a:latin typeface="Arial"/>
              <a:cs typeface="Arial"/>
            </a:endParaRPr>
          </a:p>
          <a:p>
            <a:pPr marL="740256" lvl="1" indent="-270454">
              <a:spcBef>
                <a:spcPts val="500"/>
              </a:spcBef>
              <a:buFont typeface="Tahoma"/>
              <a:buChar char="–"/>
              <a:tabLst>
                <a:tab pos="739621" algn="l"/>
                <a:tab pos="740256" algn="l"/>
              </a:tabLst>
            </a:pPr>
            <a:r>
              <a:rPr sz="2000" dirty="0">
                <a:latin typeface="Arial"/>
                <a:cs typeface="Arial"/>
              </a:rPr>
              <a:t>Get </a:t>
            </a:r>
            <a:r>
              <a:rPr sz="2000" spc="-6" dirty="0">
                <a:latin typeface="Arial"/>
                <a:cs typeface="Arial"/>
              </a:rPr>
              <a:t>the internal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buffer</a:t>
            </a:r>
            <a:endParaRPr sz="2000">
              <a:latin typeface="Arial"/>
              <a:cs typeface="Arial"/>
            </a:endParaRPr>
          </a:p>
          <a:p>
            <a:pPr marL="740256" lvl="1" indent="-270454">
              <a:spcBef>
                <a:spcPts val="500"/>
              </a:spcBef>
              <a:buFont typeface="Tahoma"/>
              <a:buChar char="–"/>
              <a:tabLst>
                <a:tab pos="739621" algn="l"/>
                <a:tab pos="740256" algn="l"/>
              </a:tabLst>
            </a:pPr>
            <a:r>
              <a:rPr sz="2000" spc="-6" dirty="0">
                <a:latin typeface="Arial"/>
                <a:cs typeface="Arial"/>
              </a:rPr>
              <a:t>Start receiving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6" dirty="0"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  <a:p>
            <a:pPr marL="1155461" lvl="2" indent="-228552">
              <a:spcBef>
                <a:spcPts val="450"/>
              </a:spcBef>
              <a:buFont typeface="Tahoma"/>
              <a:buChar char="•"/>
              <a:tabLst>
                <a:tab pos="1155461" algn="l"/>
              </a:tabLst>
            </a:pPr>
            <a:r>
              <a:rPr spc="-10" dirty="0">
                <a:latin typeface="Arial"/>
                <a:cs typeface="Arial"/>
              </a:rPr>
              <a:t>Acknowledgement</a:t>
            </a:r>
            <a:endParaRPr>
              <a:latin typeface="Arial"/>
              <a:cs typeface="Arial"/>
            </a:endParaRPr>
          </a:p>
          <a:p>
            <a:pPr marL="740256" lvl="1" indent="-270454">
              <a:spcBef>
                <a:spcPts val="500"/>
              </a:spcBef>
              <a:buFont typeface="Tahoma"/>
              <a:buChar char="–"/>
              <a:tabLst>
                <a:tab pos="739621" algn="l"/>
                <a:tab pos="740256" algn="l"/>
              </a:tabLst>
            </a:pPr>
            <a:r>
              <a:rPr sz="2000" spc="-6" dirty="0">
                <a:latin typeface="Arial"/>
                <a:cs typeface="Arial"/>
              </a:rPr>
              <a:t>Start transmitting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6" dirty="0"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  <a:p>
            <a:pPr marL="340290">
              <a:spcBef>
                <a:spcPts val="600"/>
              </a:spcBef>
            </a:pPr>
            <a:r>
              <a:rPr sz="2400" spc="-6" dirty="0">
                <a:latin typeface="Arial"/>
                <a:cs typeface="Arial"/>
              </a:rPr>
              <a:t>Utilities </a:t>
            </a:r>
            <a:r>
              <a:rPr sz="2400" spc="-10" dirty="0">
                <a:latin typeface="Arial"/>
                <a:cs typeface="Arial"/>
              </a:rPr>
              <a:t>help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6" dirty="0">
                <a:latin typeface="Arial"/>
                <a:cs typeface="Arial"/>
              </a:rPr>
              <a:t>to</a:t>
            </a:r>
            <a:endParaRPr sz="2400">
              <a:latin typeface="Arial"/>
              <a:cs typeface="Arial"/>
            </a:endParaRPr>
          </a:p>
          <a:p>
            <a:pPr marL="740256" marR="5078" lvl="1" indent="-270454">
              <a:spcBef>
                <a:spcPts val="500"/>
              </a:spcBef>
              <a:buFont typeface="Tahoma"/>
              <a:buChar char="–"/>
              <a:tabLst>
                <a:tab pos="739621" algn="l"/>
                <a:tab pos="740256" algn="l"/>
              </a:tabLst>
            </a:pPr>
            <a:r>
              <a:rPr sz="2000" spc="-10" dirty="0">
                <a:latin typeface="Arial"/>
                <a:cs typeface="Arial"/>
              </a:rPr>
              <a:t>Transform </a:t>
            </a:r>
            <a:r>
              <a:rPr sz="2000" dirty="0">
                <a:latin typeface="Arial"/>
                <a:cs typeface="Arial"/>
              </a:rPr>
              <a:t>2 </a:t>
            </a:r>
            <a:r>
              <a:rPr sz="2000" spc="-6" dirty="0">
                <a:latin typeface="Arial"/>
                <a:cs typeface="Arial"/>
              </a:rPr>
              <a:t>bytes </a:t>
            </a:r>
            <a:r>
              <a:rPr sz="2000" dirty="0">
                <a:latin typeface="Arial"/>
                <a:cs typeface="Arial"/>
              </a:rPr>
              <a:t>in a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short  and vice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versa</a:t>
            </a:r>
            <a:endParaRPr sz="2000">
              <a:latin typeface="Arial"/>
              <a:cs typeface="Arial"/>
            </a:endParaRPr>
          </a:p>
          <a:p>
            <a:pPr marL="740256" lvl="1" indent="-270454">
              <a:spcBef>
                <a:spcPts val="500"/>
              </a:spcBef>
              <a:buFont typeface="Tahoma"/>
              <a:buChar char="–"/>
              <a:tabLst>
                <a:tab pos="739621" algn="l"/>
                <a:tab pos="740256" algn="l"/>
              </a:tabLst>
            </a:pPr>
            <a:r>
              <a:rPr sz="2000" dirty="0">
                <a:latin typeface="Arial"/>
                <a:cs typeface="Arial"/>
              </a:rPr>
              <a:t>Copy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buffers</a:t>
            </a:r>
            <a:endParaRPr sz="2000">
              <a:latin typeface="Arial"/>
              <a:cs typeface="Arial"/>
            </a:endParaRPr>
          </a:p>
          <a:p>
            <a:pPr marL="740256" lvl="1" indent="-270454">
              <a:spcBef>
                <a:spcPts val="500"/>
              </a:spcBef>
              <a:buFont typeface="Tahoma"/>
              <a:buChar char="–"/>
              <a:tabLst>
                <a:tab pos="739621" algn="l"/>
                <a:tab pos="740256" algn="l"/>
              </a:tabLst>
            </a:pPr>
            <a:r>
              <a:rPr sz="2000" dirty="0">
                <a:latin typeface="Arial"/>
                <a:cs typeface="Arial"/>
              </a:rPr>
              <a:t>Compare</a:t>
            </a:r>
            <a:r>
              <a:rPr sz="2000" spc="-69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buffers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6850" y="1750060"/>
            <a:ext cx="5124450" cy="4043680"/>
          </a:xfrm>
          <a:custGeom>
            <a:avLst/>
            <a:gdLst/>
            <a:ahLst/>
            <a:cxnLst/>
            <a:rect l="l" t="t" r="r" b="b"/>
            <a:pathLst>
              <a:path w="5124450" h="4043679">
                <a:moveTo>
                  <a:pt x="0" y="0"/>
                </a:moveTo>
                <a:lnTo>
                  <a:pt x="5124450" y="0"/>
                </a:lnTo>
                <a:lnTo>
                  <a:pt x="5124450" y="4043679"/>
                </a:lnTo>
                <a:lnTo>
                  <a:pt x="0" y="4043679"/>
                </a:lnTo>
                <a:lnTo>
                  <a:pt x="0" y="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6850" y="1795780"/>
            <a:ext cx="5124450" cy="42385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0151"/>
            <a:r>
              <a:rPr sz="1700" b="1" spc="-6" dirty="0">
                <a:solidFill>
                  <a:srgbClr val="3333CC"/>
                </a:solidFill>
                <a:latin typeface="Courier New"/>
                <a:cs typeface="Courier New"/>
              </a:rPr>
              <a:t>byte </a:t>
            </a:r>
            <a:r>
              <a:rPr sz="1700" spc="-6" dirty="0">
                <a:latin typeface="Courier New"/>
                <a:cs typeface="Courier New"/>
              </a:rPr>
              <a:t>buffer[] </a:t>
            </a:r>
            <a:r>
              <a:rPr sz="1700" dirty="0">
                <a:latin typeface="Courier New"/>
                <a:cs typeface="Courier New"/>
              </a:rPr>
              <a:t>=</a:t>
            </a:r>
            <a:r>
              <a:rPr sz="1700" spc="-85" dirty="0">
                <a:latin typeface="Courier New"/>
                <a:cs typeface="Courier New"/>
              </a:rPr>
              <a:t> </a:t>
            </a:r>
            <a:r>
              <a:rPr sz="1700" spc="-6" dirty="0">
                <a:latin typeface="Courier New"/>
                <a:cs typeface="Courier New"/>
              </a:rPr>
              <a:t>apdu.</a:t>
            </a:r>
            <a:r>
              <a:rPr sz="1700" b="1" spc="-6" dirty="0">
                <a:solidFill>
                  <a:srgbClr val="FF0000"/>
                </a:solidFill>
                <a:latin typeface="Courier New"/>
                <a:cs typeface="Courier New"/>
              </a:rPr>
              <a:t>getBuffer</a:t>
            </a:r>
            <a:r>
              <a:rPr sz="1700" b="1" spc="-6" dirty="0">
                <a:latin typeface="Courier New"/>
                <a:cs typeface="Courier New"/>
              </a:rPr>
              <a:t>()</a:t>
            </a:r>
            <a:r>
              <a:rPr sz="1700" spc="-6" dirty="0">
                <a:latin typeface="Courier New"/>
                <a:cs typeface="Courier New"/>
              </a:rPr>
              <a:t>;</a:t>
            </a:r>
            <a:endParaRPr sz="17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 marL="90151"/>
            <a:r>
              <a:rPr sz="1700" spc="-6" dirty="0">
                <a:latin typeface="Courier New"/>
                <a:cs typeface="Courier New"/>
              </a:rPr>
              <a:t>apdu</a:t>
            </a:r>
            <a:r>
              <a:rPr sz="1700" b="1" spc="-6" dirty="0">
                <a:latin typeface="Courier New"/>
                <a:cs typeface="Courier New"/>
              </a:rPr>
              <a:t>.</a:t>
            </a:r>
            <a:r>
              <a:rPr sz="1700" b="1" spc="-6" dirty="0">
                <a:solidFill>
                  <a:srgbClr val="FF0000"/>
                </a:solidFill>
                <a:latin typeface="Courier New"/>
                <a:cs typeface="Courier New"/>
              </a:rPr>
              <a:t>setIncomingAndReceive</a:t>
            </a:r>
            <a:r>
              <a:rPr sz="1700" b="1" spc="-6" dirty="0">
                <a:latin typeface="Courier New"/>
                <a:cs typeface="Courier New"/>
              </a:rPr>
              <a:t>();</a:t>
            </a:r>
            <a:endParaRPr sz="17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 marL="90151" marR="635505">
              <a:lnSpc>
                <a:spcPct val="151800"/>
              </a:lnSpc>
              <a:spcBef>
                <a:spcPts val="1075"/>
              </a:spcBef>
            </a:pPr>
            <a:r>
              <a:rPr sz="1700" b="1" spc="-6" dirty="0">
                <a:solidFill>
                  <a:srgbClr val="3333CC"/>
                </a:solidFill>
                <a:latin typeface="Courier New"/>
                <a:cs typeface="Courier New"/>
              </a:rPr>
              <a:t>short </a:t>
            </a:r>
            <a:r>
              <a:rPr sz="1700" spc="-6" dirty="0">
                <a:latin typeface="Courier New"/>
                <a:cs typeface="Courier New"/>
              </a:rPr>
              <a:t>le </a:t>
            </a:r>
            <a:r>
              <a:rPr sz="1700" b="1" dirty="0">
                <a:latin typeface="Courier New"/>
                <a:cs typeface="Courier New"/>
              </a:rPr>
              <a:t>= </a:t>
            </a:r>
            <a:r>
              <a:rPr sz="1700" spc="-6" dirty="0">
                <a:latin typeface="Courier New"/>
                <a:cs typeface="Courier New"/>
              </a:rPr>
              <a:t>apdu</a:t>
            </a:r>
            <a:r>
              <a:rPr sz="1700" b="1" spc="-6" dirty="0">
                <a:latin typeface="Courier New"/>
                <a:cs typeface="Courier New"/>
              </a:rPr>
              <a:t>.</a:t>
            </a:r>
            <a:r>
              <a:rPr sz="1700" b="1" spc="-6" dirty="0">
                <a:solidFill>
                  <a:srgbClr val="FF0000"/>
                </a:solidFill>
                <a:latin typeface="Courier New"/>
                <a:cs typeface="Courier New"/>
              </a:rPr>
              <a:t>setOutgoing</a:t>
            </a:r>
            <a:r>
              <a:rPr sz="1700" b="1" spc="-6" dirty="0">
                <a:latin typeface="Courier New"/>
                <a:cs typeface="Courier New"/>
              </a:rPr>
              <a:t>();  </a:t>
            </a:r>
            <a:r>
              <a:rPr sz="1700" spc="-6" dirty="0">
                <a:latin typeface="Courier New"/>
                <a:cs typeface="Courier New"/>
              </a:rPr>
              <a:t>apdu</a:t>
            </a:r>
            <a:r>
              <a:rPr sz="1700" b="1" spc="-6" dirty="0">
                <a:latin typeface="Courier New"/>
                <a:cs typeface="Courier New"/>
              </a:rPr>
              <a:t>.</a:t>
            </a:r>
            <a:r>
              <a:rPr sz="1700" b="1" spc="-6" dirty="0">
                <a:solidFill>
                  <a:srgbClr val="FF0000"/>
                </a:solidFill>
                <a:latin typeface="Courier New"/>
                <a:cs typeface="Courier New"/>
              </a:rPr>
              <a:t>setOutgoingLength</a:t>
            </a:r>
            <a:r>
              <a:rPr sz="1700" b="1" spc="-6" dirty="0">
                <a:latin typeface="Courier New"/>
                <a:cs typeface="Courier New"/>
              </a:rPr>
              <a:t>(le);  </a:t>
            </a:r>
            <a:r>
              <a:rPr sz="1700" spc="-6" dirty="0">
                <a:latin typeface="Courier New"/>
                <a:cs typeface="Courier New"/>
              </a:rPr>
              <a:t>apdu</a:t>
            </a:r>
            <a:r>
              <a:rPr sz="1700" b="1" spc="-6" dirty="0">
                <a:latin typeface="Courier New"/>
                <a:cs typeface="Courier New"/>
              </a:rPr>
              <a:t>.</a:t>
            </a:r>
            <a:r>
              <a:rPr sz="1700" b="1" spc="-6" dirty="0">
                <a:solidFill>
                  <a:srgbClr val="FF0000"/>
                </a:solidFill>
                <a:latin typeface="Courier New"/>
                <a:cs typeface="Courier New"/>
              </a:rPr>
              <a:t>sendBytes</a:t>
            </a:r>
            <a:r>
              <a:rPr sz="1700" b="1" spc="-6" dirty="0">
                <a:latin typeface="Courier New"/>
                <a:cs typeface="Courier New"/>
              </a:rPr>
              <a:t>(</a:t>
            </a:r>
            <a:r>
              <a:rPr sz="1700" b="1" spc="-6" dirty="0">
                <a:solidFill>
                  <a:srgbClr val="CC00CC"/>
                </a:solidFill>
                <a:latin typeface="Courier New"/>
                <a:cs typeface="Courier New"/>
              </a:rPr>
              <a:t>ISO7816</a:t>
            </a:r>
            <a:r>
              <a:rPr sz="1700" spc="-6" dirty="0">
                <a:latin typeface="Courier New"/>
                <a:cs typeface="Courier New"/>
              </a:rPr>
              <a:t>.</a:t>
            </a:r>
            <a:r>
              <a:rPr sz="1700" b="1" spc="-6" dirty="0">
                <a:solidFill>
                  <a:srgbClr val="CC00CC"/>
                </a:solidFill>
                <a:latin typeface="Courier New"/>
                <a:cs typeface="Courier New"/>
              </a:rPr>
              <a:t>OFFSET_CDATA</a:t>
            </a:r>
            <a:r>
              <a:rPr sz="1700" spc="-6" dirty="0">
                <a:latin typeface="Courier New"/>
                <a:cs typeface="Courier New"/>
              </a:rPr>
              <a:t>,</a:t>
            </a:r>
            <a:endParaRPr sz="1700">
              <a:latin typeface="Courier New"/>
              <a:cs typeface="Courier New"/>
            </a:endParaRPr>
          </a:p>
          <a:p>
            <a:pPr marL="3990782">
              <a:spcBef>
                <a:spcPts val="990"/>
              </a:spcBef>
            </a:pPr>
            <a:r>
              <a:rPr sz="1700" spc="-6" dirty="0">
                <a:latin typeface="Courier New"/>
                <a:cs typeface="Courier New"/>
              </a:rPr>
              <a:t>le</a:t>
            </a:r>
            <a:r>
              <a:rPr sz="1700" b="1" spc="-6" dirty="0">
                <a:latin typeface="Courier New"/>
                <a:cs typeface="Courier New"/>
              </a:rPr>
              <a:t>);</a:t>
            </a:r>
            <a:endParaRPr sz="17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 marL="90151"/>
            <a:r>
              <a:rPr sz="1700" spc="-6" dirty="0">
                <a:latin typeface="Courier New"/>
                <a:cs typeface="Courier New"/>
              </a:rPr>
              <a:t>apdu</a:t>
            </a:r>
            <a:r>
              <a:rPr sz="1700" b="1" spc="-6" dirty="0">
                <a:latin typeface="Courier New"/>
                <a:cs typeface="Courier New"/>
              </a:rPr>
              <a:t>.</a:t>
            </a:r>
            <a:r>
              <a:rPr sz="1700" b="1" spc="-6" dirty="0">
                <a:solidFill>
                  <a:srgbClr val="FF0000"/>
                </a:solidFill>
                <a:latin typeface="Courier New"/>
                <a:cs typeface="Courier New"/>
              </a:rPr>
              <a:t>setOutgoingAndSend</a:t>
            </a:r>
            <a:r>
              <a:rPr sz="1700" b="1" spc="-6" dirty="0">
                <a:latin typeface="Courier New"/>
                <a:cs typeface="Courier New"/>
              </a:rPr>
              <a:t>(...);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58"/>
            <a:ext cx="9418319" cy="919091"/>
          </a:xfrm>
          <a:prstGeom prst="rect">
            <a:avLst/>
          </a:prstGeom>
        </p:spPr>
        <p:txBody>
          <a:bodyPr vert="horz" wrap="square" lIns="0" tIns="171414" rIns="0" bIns="0" rtlCol="0">
            <a:spAutoFit/>
          </a:bodyPr>
          <a:lstStyle/>
          <a:p>
            <a:pPr marL="5105611"/>
            <a:r>
              <a:rPr spc="-6" dirty="0"/>
              <a:t>Class</a:t>
            </a:r>
            <a:r>
              <a:rPr spc="-75" dirty="0"/>
              <a:t> </a:t>
            </a:r>
            <a:r>
              <a:rPr spc="-6" dirty="0"/>
              <a:t>ISO7816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45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783581" y="1632610"/>
            <a:ext cx="3980179" cy="3168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0290" marR="24760" indent="-327593">
              <a:lnSpc>
                <a:spcPct val="100200"/>
              </a:lnSpc>
              <a:buFont typeface="Tahoma"/>
              <a:buChar char="•"/>
              <a:tabLst>
                <a:tab pos="339655" algn="l"/>
                <a:tab pos="340290" algn="l"/>
              </a:tabLst>
            </a:pPr>
            <a:r>
              <a:rPr sz="2000" dirty="0">
                <a:latin typeface="Arial"/>
                <a:cs typeface="Arial"/>
              </a:rPr>
              <a:t>This class encapsulates most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  </a:t>
            </a:r>
            <a:r>
              <a:rPr sz="2000" spc="-6" dirty="0">
                <a:latin typeface="Arial"/>
                <a:cs typeface="Arial"/>
              </a:rPr>
              <a:t>the ISO7816 constants </a:t>
            </a:r>
            <a:r>
              <a:rPr sz="2000" dirty="0">
                <a:latin typeface="Arial"/>
                <a:cs typeface="Arial"/>
              </a:rPr>
              <a:t>needed  to program </a:t>
            </a:r>
            <a:r>
              <a:rPr sz="2000" spc="-6" dirty="0">
                <a:latin typeface="Arial"/>
                <a:cs typeface="Arial"/>
              </a:rPr>
              <a:t>the</a:t>
            </a:r>
            <a:r>
              <a:rPr sz="2000" spc="-69" dirty="0">
                <a:latin typeface="Arial"/>
                <a:cs typeface="Arial"/>
              </a:rPr>
              <a:t> </a:t>
            </a:r>
            <a:r>
              <a:rPr sz="2000" spc="-6" dirty="0">
                <a:latin typeface="Arial"/>
                <a:cs typeface="Arial"/>
              </a:rPr>
              <a:t>applets</a:t>
            </a:r>
            <a:endParaRPr sz="2000" dirty="0">
              <a:latin typeface="Arial"/>
              <a:cs typeface="Arial"/>
            </a:endParaRPr>
          </a:p>
          <a:p>
            <a:pPr marL="340290" indent="-327593">
              <a:spcBef>
                <a:spcPts val="500"/>
              </a:spcBef>
              <a:buFont typeface="Tahoma"/>
              <a:buChar char="•"/>
              <a:tabLst>
                <a:tab pos="339655" algn="l"/>
                <a:tab pos="340290" algn="l"/>
              </a:tabLst>
            </a:pPr>
            <a:r>
              <a:rPr sz="2000" dirty="0">
                <a:latin typeface="Arial"/>
                <a:cs typeface="Arial"/>
              </a:rPr>
              <a:t>Constants are </a:t>
            </a:r>
            <a:r>
              <a:rPr sz="2000" spc="-6" dirty="0">
                <a:latin typeface="Arial"/>
                <a:cs typeface="Arial"/>
              </a:rPr>
              <a:t>prefixed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spc="-6" dirty="0">
                <a:latin typeface="Arial"/>
                <a:cs typeface="Arial"/>
              </a:rPr>
              <a:t>by</a:t>
            </a:r>
            <a:endParaRPr sz="2000" dirty="0">
              <a:latin typeface="Arial"/>
              <a:cs typeface="Arial"/>
            </a:endParaRPr>
          </a:p>
          <a:p>
            <a:pPr marL="741526" lvl="1" indent="-271724">
              <a:spcBef>
                <a:spcPts val="439"/>
              </a:spcBef>
              <a:buFont typeface="Tahoma"/>
              <a:buChar char="–"/>
              <a:tabLst>
                <a:tab pos="740891" algn="l"/>
                <a:tab pos="741526" algn="l"/>
              </a:tabLst>
            </a:pPr>
            <a:r>
              <a:rPr spc="-6" dirty="0">
                <a:latin typeface="Arial"/>
                <a:cs typeface="Arial"/>
              </a:rPr>
              <a:t>CLA for class </a:t>
            </a:r>
            <a:r>
              <a:rPr spc="-10" dirty="0">
                <a:latin typeface="Arial"/>
                <a:cs typeface="Arial"/>
              </a:rPr>
              <a:t>related</a:t>
            </a:r>
            <a:r>
              <a:rPr spc="-125" dirty="0">
                <a:latin typeface="Arial"/>
                <a:cs typeface="Arial"/>
              </a:rPr>
              <a:t> </a:t>
            </a:r>
            <a:r>
              <a:rPr spc="-6" dirty="0">
                <a:latin typeface="Arial"/>
                <a:cs typeface="Arial"/>
              </a:rPr>
              <a:t>constants</a:t>
            </a:r>
            <a:endParaRPr dirty="0">
              <a:latin typeface="Arial"/>
              <a:cs typeface="Arial"/>
            </a:endParaRPr>
          </a:p>
          <a:p>
            <a:pPr marL="741526" marR="655819" lvl="1" indent="-271724">
              <a:spcBef>
                <a:spcPts val="450"/>
              </a:spcBef>
              <a:buFont typeface="Tahoma"/>
              <a:buChar char="–"/>
              <a:tabLst>
                <a:tab pos="740891" algn="l"/>
                <a:tab pos="741526" algn="l"/>
              </a:tabLst>
            </a:pPr>
            <a:r>
              <a:rPr spc="-6" dirty="0">
                <a:latin typeface="Arial"/>
                <a:cs typeface="Arial"/>
              </a:rPr>
              <a:t>INS for instruction related  constants</a:t>
            </a:r>
            <a:endParaRPr dirty="0">
              <a:latin typeface="Arial"/>
              <a:cs typeface="Arial"/>
            </a:endParaRPr>
          </a:p>
          <a:p>
            <a:pPr marL="741526" lvl="1" indent="-271724">
              <a:spcBef>
                <a:spcPts val="450"/>
              </a:spcBef>
              <a:buFont typeface="Tahoma"/>
              <a:buChar char="–"/>
              <a:tabLst>
                <a:tab pos="740891" algn="l"/>
                <a:tab pos="741526" algn="l"/>
              </a:tabLst>
            </a:pPr>
            <a:r>
              <a:rPr spc="-6" dirty="0">
                <a:latin typeface="Arial"/>
                <a:cs typeface="Arial"/>
              </a:rPr>
              <a:t>OFFSET for </a:t>
            </a:r>
            <a:r>
              <a:rPr spc="-10" dirty="0">
                <a:latin typeface="Arial"/>
                <a:cs typeface="Arial"/>
              </a:rPr>
              <a:t>offsets </a:t>
            </a:r>
            <a:r>
              <a:rPr spc="-6" dirty="0">
                <a:latin typeface="Arial"/>
                <a:cs typeface="Arial"/>
              </a:rPr>
              <a:t>in the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buffer</a:t>
            </a:r>
            <a:endParaRPr dirty="0">
              <a:latin typeface="Arial"/>
              <a:cs typeface="Arial"/>
            </a:endParaRPr>
          </a:p>
          <a:p>
            <a:pPr marL="741526" marR="544717" lvl="1" indent="-271724">
              <a:spcBef>
                <a:spcPts val="450"/>
              </a:spcBef>
              <a:buFont typeface="Tahoma"/>
              <a:buChar char="–"/>
              <a:tabLst>
                <a:tab pos="740891" algn="l"/>
                <a:tab pos="741526" algn="l"/>
              </a:tabLst>
            </a:pPr>
            <a:r>
              <a:rPr spc="-10" dirty="0">
                <a:latin typeface="Arial"/>
                <a:cs typeface="Arial"/>
              </a:rPr>
              <a:t>SW </a:t>
            </a:r>
            <a:r>
              <a:rPr spc="-6" dirty="0">
                <a:latin typeface="Arial"/>
                <a:cs typeface="Arial"/>
              </a:rPr>
              <a:t>for </a:t>
            </a:r>
            <a:r>
              <a:rPr dirty="0">
                <a:latin typeface="Arial"/>
                <a:cs typeface="Arial"/>
              </a:rPr>
              <a:t>status </a:t>
            </a:r>
            <a:r>
              <a:rPr spc="-15" dirty="0">
                <a:latin typeface="Arial"/>
                <a:cs typeface="Arial"/>
              </a:rPr>
              <a:t>word </a:t>
            </a:r>
            <a:r>
              <a:rPr spc="-10" dirty="0">
                <a:latin typeface="Arial"/>
                <a:cs typeface="Arial"/>
              </a:rPr>
              <a:t>related  </a:t>
            </a:r>
            <a:r>
              <a:rPr spc="-6" dirty="0">
                <a:latin typeface="Arial"/>
                <a:cs typeface="Arial"/>
              </a:rPr>
              <a:t>constants</a:t>
            </a:r>
            <a:endParaRPr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0970" y="1784351"/>
            <a:ext cx="5614670" cy="43649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object 53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55" name="object 55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46</a:t>
            </a:fld>
            <a:endParaRPr dirty="0"/>
          </a:p>
        </p:txBody>
      </p:sp>
      <p:sp>
        <p:nvSpPr>
          <p:cNvPr id="54" name="object 54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7" name="Folded Corner 56"/>
          <p:cNvSpPr/>
          <p:nvPr/>
        </p:nvSpPr>
        <p:spPr>
          <a:xfrm>
            <a:off x="4239794" y="1560095"/>
            <a:ext cx="1051557" cy="1371600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MyApplet.java</a:t>
            </a:r>
            <a:endParaRPr lang="fr-FR" sz="1100" dirty="0"/>
          </a:p>
        </p:txBody>
      </p:sp>
      <p:sp>
        <p:nvSpPr>
          <p:cNvPr id="58" name="Folded Corner 57"/>
          <p:cNvSpPr/>
          <p:nvPr/>
        </p:nvSpPr>
        <p:spPr>
          <a:xfrm>
            <a:off x="5977151" y="1568450"/>
            <a:ext cx="1051557" cy="1371600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MyApplet.class</a:t>
            </a:r>
            <a:endParaRPr lang="fr-FR" sz="1100" dirty="0"/>
          </a:p>
        </p:txBody>
      </p:sp>
      <p:cxnSp>
        <p:nvCxnSpPr>
          <p:cNvPr id="60" name="Straight Arrow Connector 59"/>
          <p:cNvCxnSpPr>
            <a:stCxn id="57" idx="3"/>
            <a:endCxn id="58" idx="1"/>
          </p:cNvCxnSpPr>
          <p:nvPr/>
        </p:nvCxnSpPr>
        <p:spPr>
          <a:xfrm>
            <a:off x="5291351" y="2245895"/>
            <a:ext cx="685800" cy="83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297075" y="1884918"/>
            <a:ext cx="67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Javac</a:t>
            </a:r>
            <a:endParaRPr lang="fr-FR" dirty="0"/>
          </a:p>
        </p:txBody>
      </p:sp>
      <p:sp>
        <p:nvSpPr>
          <p:cNvPr id="65" name="Folded Corner 64"/>
          <p:cNvSpPr/>
          <p:nvPr/>
        </p:nvSpPr>
        <p:spPr>
          <a:xfrm>
            <a:off x="8409943" y="1568450"/>
            <a:ext cx="1051557" cy="1371600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MyApplet.cap</a:t>
            </a:r>
            <a:endParaRPr lang="fr-FR" sz="1100" dirty="0"/>
          </a:p>
        </p:txBody>
      </p:sp>
      <p:cxnSp>
        <p:nvCxnSpPr>
          <p:cNvPr id="66" name="Straight Arrow Connector 65"/>
          <p:cNvCxnSpPr>
            <a:endCxn id="65" idx="1"/>
          </p:cNvCxnSpPr>
          <p:nvPr/>
        </p:nvCxnSpPr>
        <p:spPr>
          <a:xfrm>
            <a:off x="7061461" y="2233588"/>
            <a:ext cx="1348482" cy="206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139797" y="1899771"/>
            <a:ext cx="1087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Javacard</a:t>
            </a:r>
            <a:endParaRPr lang="fr-FR" dirty="0" smtClean="0"/>
          </a:p>
          <a:p>
            <a:r>
              <a:rPr lang="fr-FR" dirty="0" err="1" smtClean="0"/>
              <a:t>converter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2908300" y="249343"/>
            <a:ext cx="716600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000" spc="-6" dirty="0" err="1"/>
              <a:t>Build</a:t>
            </a:r>
            <a:r>
              <a:rPr lang="fr-FR" sz="4000" spc="-6" dirty="0"/>
              <a:t> and </a:t>
            </a:r>
            <a:r>
              <a:rPr lang="fr-FR" sz="4000" spc="-6" dirty="0" err="1"/>
              <a:t>load</a:t>
            </a:r>
            <a:r>
              <a:rPr lang="fr-FR" sz="4000" spc="-6" dirty="0"/>
              <a:t> a </a:t>
            </a:r>
            <a:r>
              <a:rPr lang="fr-FR" sz="4000" spc="-6" dirty="0" err="1"/>
              <a:t>Javacard</a:t>
            </a:r>
            <a:r>
              <a:rPr lang="fr-FR" sz="4000" spc="-6" dirty="0"/>
              <a:t> Package</a:t>
            </a:r>
            <a:endParaRPr lang="fr-FR" sz="4000" dirty="0"/>
          </a:p>
        </p:txBody>
      </p:sp>
      <p:sp>
        <p:nvSpPr>
          <p:cNvPr id="17" name="Folded Corner 16"/>
          <p:cNvSpPr/>
          <p:nvPr/>
        </p:nvSpPr>
        <p:spPr>
          <a:xfrm>
            <a:off x="4239793" y="3648043"/>
            <a:ext cx="1051557" cy="1371600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MyApplet.cap</a:t>
            </a:r>
            <a:endParaRPr lang="fr-FR" sz="1100" dirty="0"/>
          </a:p>
        </p:txBody>
      </p:sp>
      <p:sp>
        <p:nvSpPr>
          <p:cNvPr id="18" name="object 9"/>
          <p:cNvSpPr/>
          <p:nvPr/>
        </p:nvSpPr>
        <p:spPr>
          <a:xfrm>
            <a:off x="6492570" y="3403609"/>
            <a:ext cx="2268219" cy="162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285627" y="4324278"/>
            <a:ext cx="1103142" cy="83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498203" y="3934537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Loader</a:t>
            </a:r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698500" y="1568450"/>
            <a:ext cx="343020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java applet source code is compiled and converted in a </a:t>
            </a:r>
            <a:r>
              <a:rPr lang="en-US" b="1" dirty="0" smtClean="0"/>
              <a:t>CAP</a:t>
            </a:r>
            <a:r>
              <a:rPr lang="en-US" dirty="0" smtClean="0"/>
              <a:t>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b="1" dirty="0" smtClean="0"/>
              <a:t>CAP</a:t>
            </a:r>
            <a:r>
              <a:rPr lang="en-US" dirty="0" smtClean="0"/>
              <a:t> file is a </a:t>
            </a:r>
            <a:r>
              <a:rPr lang="en-US" dirty="0" err="1"/>
              <a:t>J</a:t>
            </a:r>
            <a:r>
              <a:rPr lang="en-US" dirty="0" err="1" smtClean="0"/>
              <a:t>avacard</a:t>
            </a:r>
            <a:r>
              <a:rPr lang="en-US" dirty="0" smtClean="0"/>
              <a:t> </a:t>
            </a:r>
            <a:r>
              <a:rPr lang="en-US" b="1" dirty="0" smtClean="0"/>
              <a:t>package</a:t>
            </a:r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CAP file is loaded in the </a:t>
            </a:r>
            <a:r>
              <a:rPr lang="en-US" dirty="0" err="1" smtClean="0"/>
              <a:t>Javacard</a:t>
            </a:r>
            <a:r>
              <a:rPr lang="en-US" dirty="0" smtClean="0"/>
              <a:t> using several specific APDU command handled by the JCRE (</a:t>
            </a:r>
            <a:r>
              <a:rPr lang="en-US" b="1" dirty="0" err="1" smtClean="0"/>
              <a:t>J</a:t>
            </a:r>
            <a:r>
              <a:rPr lang="en-US" dirty="0" err="1" smtClean="0"/>
              <a:t>ava</a:t>
            </a:r>
            <a:r>
              <a:rPr lang="en-US" b="1" dirty="0" err="1" smtClean="0"/>
              <a:t>C</a:t>
            </a:r>
            <a:r>
              <a:rPr lang="en-US" dirty="0" err="1" smtClean="0"/>
              <a:t>ard</a:t>
            </a:r>
            <a:r>
              <a:rPr lang="en-US" dirty="0" smtClean="0"/>
              <a:t> </a:t>
            </a:r>
            <a:r>
              <a:rPr lang="en-US" b="1" dirty="0" smtClean="0"/>
              <a:t>R</a:t>
            </a:r>
            <a:r>
              <a:rPr lang="en-US" dirty="0" smtClean="0"/>
              <a:t>untime  </a:t>
            </a:r>
            <a:r>
              <a:rPr lang="en-US" b="1" dirty="0" smtClean="0"/>
              <a:t>E</a:t>
            </a:r>
            <a:r>
              <a:rPr lang="en-US" dirty="0" smtClean="0"/>
              <a:t>nvironment)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2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26457"/>
            <a:ext cx="9418319" cy="1508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63302" marR="5078" indent="-1025948"/>
            <a:r>
              <a:rPr dirty="0"/>
              <a:t>Lifecycle </a:t>
            </a:r>
            <a:r>
              <a:rPr spc="-6" dirty="0"/>
              <a:t>of</a:t>
            </a:r>
            <a:r>
              <a:rPr spc="-95" dirty="0"/>
              <a:t> </a:t>
            </a:r>
            <a:r>
              <a:rPr spc="-6" dirty="0"/>
              <a:t>an  applet</a:t>
            </a:r>
          </a:p>
        </p:txBody>
      </p:sp>
      <p:sp>
        <p:nvSpPr>
          <p:cNvPr id="54" name="object 5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47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200652" y="3644900"/>
            <a:ext cx="164465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2400" dirty="0">
                <a:latin typeface="Tahoma"/>
                <a:cs typeface="Tahoma"/>
              </a:rPr>
              <a:t>•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00649" y="2030730"/>
            <a:ext cx="4413251" cy="3584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1560" marR="5078" indent="-328861">
              <a:buFont typeface="Tahoma"/>
              <a:buChar char="•"/>
              <a:tabLst>
                <a:tab pos="340925" algn="l"/>
                <a:tab pos="341560" algn="l"/>
              </a:tabLst>
            </a:pPr>
            <a:r>
              <a:rPr sz="2400" spc="-10" dirty="0">
                <a:latin typeface="Arial"/>
                <a:cs typeface="Arial"/>
              </a:rPr>
              <a:t>The </a:t>
            </a:r>
            <a:r>
              <a:rPr sz="2400" spc="-6" dirty="0">
                <a:latin typeface="Arial"/>
                <a:cs typeface="Arial"/>
              </a:rPr>
              <a:t>JCRE </a:t>
            </a:r>
            <a:r>
              <a:rPr sz="2400" spc="-10" dirty="0">
                <a:latin typeface="Arial"/>
                <a:cs typeface="Arial"/>
              </a:rPr>
              <a:t>downloads </a:t>
            </a:r>
            <a:r>
              <a:rPr sz="2400" dirty="0">
                <a:latin typeface="Arial"/>
                <a:cs typeface="Arial"/>
              </a:rPr>
              <a:t>the  </a:t>
            </a:r>
            <a:r>
              <a:rPr sz="2400" spc="-10" dirty="0">
                <a:latin typeface="Arial"/>
                <a:cs typeface="Arial"/>
              </a:rPr>
              <a:t>package </a:t>
            </a:r>
            <a:r>
              <a:rPr sz="2400" spc="-6" dirty="0">
                <a:latin typeface="Arial"/>
                <a:cs typeface="Arial"/>
              </a:rPr>
              <a:t>containing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7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Applet</a:t>
            </a:r>
            <a:endParaRPr sz="2400" dirty="0">
              <a:latin typeface="Arial"/>
              <a:cs typeface="Arial"/>
            </a:endParaRPr>
          </a:p>
          <a:p>
            <a:pPr marL="341560" indent="-328861">
              <a:spcBef>
                <a:spcPts val="600"/>
              </a:spcBef>
              <a:buFont typeface="Tahoma"/>
              <a:buChar char="•"/>
              <a:tabLst>
                <a:tab pos="340925" algn="l"/>
                <a:tab pos="341560" algn="l"/>
              </a:tabLst>
            </a:pPr>
            <a:r>
              <a:rPr sz="2400" dirty="0">
                <a:latin typeface="Arial"/>
                <a:cs typeface="Arial"/>
              </a:rPr>
              <a:t>It </a:t>
            </a:r>
            <a:r>
              <a:rPr sz="2400" spc="-6" dirty="0">
                <a:latin typeface="Arial"/>
                <a:cs typeface="Arial"/>
              </a:rPr>
              <a:t>calls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6" dirty="0">
                <a:latin typeface="Arial"/>
                <a:cs typeface="Arial"/>
              </a:rPr>
              <a:t>static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method</a:t>
            </a:r>
            <a:endParaRPr sz="2400" dirty="0">
              <a:latin typeface="Arial"/>
              <a:cs typeface="Arial"/>
            </a:endParaRPr>
          </a:p>
          <a:p>
            <a:pPr marL="340925"/>
            <a:r>
              <a:rPr sz="2400" b="1" spc="-6" dirty="0">
                <a:solidFill>
                  <a:srgbClr val="0070C0"/>
                </a:solidFill>
                <a:latin typeface="Courier New"/>
                <a:cs typeface="Courier New"/>
              </a:rPr>
              <a:t>install</a:t>
            </a:r>
            <a:r>
              <a:rPr sz="2400" b="1" spc="-984" dirty="0">
                <a:solidFill>
                  <a:srgbClr val="0070C0"/>
                </a:solidFill>
                <a:latin typeface="Courier New"/>
                <a:cs typeface="Courier New"/>
              </a:rPr>
              <a:t> </a:t>
            </a:r>
            <a:r>
              <a:rPr sz="2400" spc="-6" dirty="0">
                <a:latin typeface="Arial"/>
                <a:cs typeface="Arial"/>
              </a:rPr>
              <a:t>on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Applet</a:t>
            </a:r>
            <a:endParaRPr sz="2400" dirty="0">
              <a:latin typeface="Arial"/>
              <a:cs typeface="Arial"/>
            </a:endParaRPr>
          </a:p>
          <a:p>
            <a:pPr marL="340925" marR="880561">
              <a:spcBef>
                <a:spcPts val="600"/>
              </a:spcBef>
            </a:pPr>
            <a:r>
              <a:rPr sz="2400" spc="-10" dirty="0">
                <a:latin typeface="Arial"/>
                <a:cs typeface="Arial"/>
              </a:rPr>
              <a:t>This </a:t>
            </a:r>
            <a:r>
              <a:rPr sz="2400" spc="-6" dirty="0">
                <a:latin typeface="Arial"/>
                <a:cs typeface="Arial"/>
              </a:rPr>
              <a:t>method creates </a:t>
            </a:r>
            <a:r>
              <a:rPr sz="2400" dirty="0">
                <a:latin typeface="Arial"/>
                <a:cs typeface="Arial"/>
              </a:rPr>
              <a:t>an  </a:t>
            </a:r>
            <a:r>
              <a:rPr sz="2400" spc="-6" dirty="0">
                <a:latin typeface="Arial"/>
                <a:cs typeface="Arial"/>
              </a:rPr>
              <a:t>instance</a:t>
            </a:r>
            <a:endParaRPr sz="2400" dirty="0">
              <a:latin typeface="Arial"/>
              <a:cs typeface="Arial"/>
            </a:endParaRPr>
          </a:p>
          <a:p>
            <a:pPr marL="469802">
              <a:spcBef>
                <a:spcPts val="500"/>
              </a:spcBef>
              <a:tabLst>
                <a:tab pos="740891" algn="l"/>
              </a:tabLst>
            </a:pPr>
            <a:r>
              <a:rPr sz="2000" dirty="0">
                <a:latin typeface="Tahoma"/>
                <a:cs typeface="Tahoma"/>
              </a:rPr>
              <a:t>–	</a:t>
            </a:r>
            <a:r>
              <a:rPr sz="2000" dirty="0">
                <a:latin typeface="Arial"/>
                <a:cs typeface="Arial"/>
              </a:rPr>
              <a:t>Or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more</a:t>
            </a:r>
          </a:p>
          <a:p>
            <a:pPr marL="341560" marR="197445" indent="-328861">
              <a:spcBef>
                <a:spcPts val="600"/>
              </a:spcBef>
              <a:buFont typeface="Tahoma"/>
              <a:buChar char="•"/>
              <a:tabLst>
                <a:tab pos="340925" algn="l"/>
                <a:tab pos="341560" algn="l"/>
              </a:tabLst>
            </a:pPr>
            <a:r>
              <a:rPr sz="2400" spc="-10" dirty="0">
                <a:latin typeface="Arial"/>
                <a:cs typeface="Arial"/>
              </a:rPr>
              <a:t>And </a:t>
            </a:r>
            <a:r>
              <a:rPr sz="2400" b="1" spc="-6" dirty="0">
                <a:solidFill>
                  <a:srgbClr val="0070C0"/>
                </a:solidFill>
                <a:latin typeface="Courier New"/>
                <a:cs typeface="Courier New"/>
              </a:rPr>
              <a:t>register</a:t>
            </a:r>
            <a:r>
              <a:rPr sz="2400" b="1" spc="-819" dirty="0">
                <a:solidFill>
                  <a:srgbClr val="0070C0"/>
                </a:solidFill>
                <a:latin typeface="Courier New"/>
                <a:cs typeface="Courier New"/>
              </a:rPr>
              <a:t> </a:t>
            </a:r>
            <a:r>
              <a:rPr sz="2400" spc="-6" dirty="0">
                <a:latin typeface="Arial"/>
                <a:cs typeface="Arial"/>
              </a:rPr>
              <a:t>this instance  using an</a:t>
            </a:r>
            <a:r>
              <a:rPr sz="2400" spc="-220" dirty="0">
                <a:latin typeface="Arial"/>
                <a:cs typeface="Arial"/>
              </a:rPr>
              <a:t> </a:t>
            </a:r>
            <a:r>
              <a:rPr sz="2400" b="1" spc="-6" dirty="0">
                <a:latin typeface="Courier New"/>
                <a:cs typeface="Courier New"/>
              </a:rPr>
              <a:t>AID</a:t>
            </a:r>
            <a:endParaRPr sz="2400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92580" y="3196589"/>
            <a:ext cx="143510" cy="1019810"/>
          </a:xfrm>
          <a:custGeom>
            <a:avLst/>
            <a:gdLst/>
            <a:ahLst/>
            <a:cxnLst/>
            <a:rect l="l" t="t" r="r" b="b"/>
            <a:pathLst>
              <a:path w="143510" h="1019810">
                <a:moveTo>
                  <a:pt x="143509" y="0"/>
                </a:moveTo>
                <a:lnTo>
                  <a:pt x="0" y="144780"/>
                </a:lnTo>
                <a:lnTo>
                  <a:pt x="0" y="1019810"/>
                </a:lnTo>
                <a:lnTo>
                  <a:pt x="143509" y="876300"/>
                </a:lnTo>
                <a:lnTo>
                  <a:pt x="143509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92580" y="3196589"/>
            <a:ext cx="143510" cy="1019810"/>
          </a:xfrm>
          <a:custGeom>
            <a:avLst/>
            <a:gdLst/>
            <a:ahLst/>
            <a:cxnLst/>
            <a:rect l="l" t="t" r="r" b="b"/>
            <a:pathLst>
              <a:path w="143510" h="1019810">
                <a:moveTo>
                  <a:pt x="0" y="1019810"/>
                </a:moveTo>
                <a:lnTo>
                  <a:pt x="143509" y="876300"/>
                </a:lnTo>
                <a:lnTo>
                  <a:pt x="143509" y="0"/>
                </a:lnTo>
                <a:lnTo>
                  <a:pt x="0" y="144780"/>
                </a:lnTo>
                <a:lnTo>
                  <a:pt x="0" y="1019810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4182" y="3196591"/>
            <a:ext cx="1311910" cy="144780"/>
          </a:xfrm>
          <a:custGeom>
            <a:avLst/>
            <a:gdLst/>
            <a:ahLst/>
            <a:cxnLst/>
            <a:rect l="l" t="t" r="r" b="b"/>
            <a:pathLst>
              <a:path w="1311910" h="144779">
                <a:moveTo>
                  <a:pt x="1311909" y="0"/>
                </a:moveTo>
                <a:lnTo>
                  <a:pt x="144779" y="0"/>
                </a:lnTo>
                <a:lnTo>
                  <a:pt x="0" y="144780"/>
                </a:lnTo>
                <a:lnTo>
                  <a:pt x="1168400" y="144780"/>
                </a:lnTo>
                <a:lnTo>
                  <a:pt x="1311909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4182" y="3196591"/>
            <a:ext cx="1311910" cy="144780"/>
          </a:xfrm>
          <a:custGeom>
            <a:avLst/>
            <a:gdLst/>
            <a:ahLst/>
            <a:cxnLst/>
            <a:rect l="l" t="t" r="r" b="b"/>
            <a:pathLst>
              <a:path w="1311910" h="144779">
                <a:moveTo>
                  <a:pt x="0" y="144780"/>
                </a:moveTo>
                <a:lnTo>
                  <a:pt x="1168400" y="144780"/>
                </a:lnTo>
                <a:lnTo>
                  <a:pt x="1311909" y="0"/>
                </a:lnTo>
                <a:lnTo>
                  <a:pt x="144779" y="0"/>
                </a:lnTo>
                <a:lnTo>
                  <a:pt x="0" y="144780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4180" y="3341372"/>
            <a:ext cx="1168400" cy="875030"/>
          </a:xfrm>
          <a:custGeom>
            <a:avLst/>
            <a:gdLst/>
            <a:ahLst/>
            <a:cxnLst/>
            <a:rect l="l" t="t" r="r" b="b"/>
            <a:pathLst>
              <a:path w="1168400" h="875029">
                <a:moveTo>
                  <a:pt x="0" y="875029"/>
                </a:moveTo>
                <a:lnTo>
                  <a:pt x="1168400" y="875029"/>
                </a:lnTo>
                <a:lnTo>
                  <a:pt x="1168400" y="0"/>
                </a:lnTo>
                <a:lnTo>
                  <a:pt x="0" y="0"/>
                </a:lnTo>
                <a:lnTo>
                  <a:pt x="0" y="87502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4180" y="3341372"/>
            <a:ext cx="1168400" cy="875030"/>
          </a:xfrm>
          <a:custGeom>
            <a:avLst/>
            <a:gdLst/>
            <a:ahLst/>
            <a:cxnLst/>
            <a:rect l="l" t="t" r="r" b="b"/>
            <a:pathLst>
              <a:path w="1168400" h="875029">
                <a:moveTo>
                  <a:pt x="0" y="875029"/>
                </a:moveTo>
                <a:lnTo>
                  <a:pt x="1168400" y="875029"/>
                </a:lnTo>
                <a:lnTo>
                  <a:pt x="1168400" y="0"/>
                </a:lnTo>
                <a:lnTo>
                  <a:pt x="0" y="0"/>
                </a:lnTo>
                <a:lnTo>
                  <a:pt x="0" y="875029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07061" y="3573779"/>
            <a:ext cx="80200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2300" b="1" spc="-6" dirty="0">
                <a:latin typeface="Arial"/>
                <a:cs typeface="Arial"/>
              </a:rPr>
              <a:t>J</a:t>
            </a:r>
            <a:r>
              <a:rPr sz="2300" b="1" spc="-15" dirty="0">
                <a:latin typeface="Arial"/>
                <a:cs typeface="Arial"/>
              </a:rPr>
              <a:t>CR</a:t>
            </a:r>
            <a:r>
              <a:rPr sz="2300" b="1" dirty="0">
                <a:latin typeface="Arial"/>
                <a:cs typeface="Arial"/>
              </a:rPr>
              <a:t>E</a:t>
            </a:r>
            <a:endParaRPr sz="23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759712" y="4364992"/>
            <a:ext cx="1311910" cy="292100"/>
          </a:xfrm>
          <a:custGeom>
            <a:avLst/>
            <a:gdLst/>
            <a:ahLst/>
            <a:cxnLst/>
            <a:rect l="l" t="t" r="r" b="b"/>
            <a:pathLst>
              <a:path w="1311910" h="292100">
                <a:moveTo>
                  <a:pt x="143509" y="69850"/>
                </a:moveTo>
                <a:lnTo>
                  <a:pt x="0" y="218440"/>
                </a:lnTo>
                <a:lnTo>
                  <a:pt x="584200" y="292100"/>
                </a:lnTo>
                <a:lnTo>
                  <a:pt x="1019810" y="143510"/>
                </a:lnTo>
                <a:lnTo>
                  <a:pt x="727710" y="143510"/>
                </a:lnTo>
                <a:lnTo>
                  <a:pt x="143509" y="69850"/>
                </a:lnTo>
                <a:close/>
              </a:path>
              <a:path w="1311910" h="292100">
                <a:moveTo>
                  <a:pt x="1167129" y="0"/>
                </a:moveTo>
                <a:lnTo>
                  <a:pt x="727710" y="143510"/>
                </a:lnTo>
                <a:lnTo>
                  <a:pt x="1019810" y="143510"/>
                </a:lnTo>
                <a:lnTo>
                  <a:pt x="1167129" y="218440"/>
                </a:lnTo>
                <a:lnTo>
                  <a:pt x="1311910" y="69850"/>
                </a:lnTo>
                <a:lnTo>
                  <a:pt x="1167129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59712" y="4364992"/>
            <a:ext cx="1311910" cy="292100"/>
          </a:xfrm>
          <a:custGeom>
            <a:avLst/>
            <a:gdLst/>
            <a:ahLst/>
            <a:cxnLst/>
            <a:rect l="l" t="t" r="r" b="b"/>
            <a:pathLst>
              <a:path w="1311910" h="292100">
                <a:moveTo>
                  <a:pt x="0" y="218440"/>
                </a:moveTo>
                <a:lnTo>
                  <a:pt x="143509" y="69850"/>
                </a:lnTo>
                <a:lnTo>
                  <a:pt x="727710" y="143510"/>
                </a:lnTo>
                <a:lnTo>
                  <a:pt x="1167129" y="0"/>
                </a:lnTo>
                <a:lnTo>
                  <a:pt x="1311910" y="69850"/>
                </a:lnTo>
                <a:lnTo>
                  <a:pt x="1167129" y="218440"/>
                </a:lnTo>
                <a:lnTo>
                  <a:pt x="1019810" y="143510"/>
                </a:lnTo>
                <a:lnTo>
                  <a:pt x="584200" y="292100"/>
                </a:lnTo>
                <a:lnTo>
                  <a:pt x="0" y="218440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26840" y="4434842"/>
            <a:ext cx="144780" cy="1023619"/>
          </a:xfrm>
          <a:custGeom>
            <a:avLst/>
            <a:gdLst/>
            <a:ahLst/>
            <a:cxnLst/>
            <a:rect l="l" t="t" r="r" b="b"/>
            <a:pathLst>
              <a:path w="144779" h="1023620">
                <a:moveTo>
                  <a:pt x="144780" y="0"/>
                </a:moveTo>
                <a:lnTo>
                  <a:pt x="0" y="148590"/>
                </a:lnTo>
                <a:lnTo>
                  <a:pt x="0" y="1023620"/>
                </a:lnTo>
                <a:lnTo>
                  <a:pt x="144780" y="876300"/>
                </a:lnTo>
                <a:lnTo>
                  <a:pt x="144780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26840" y="4434842"/>
            <a:ext cx="144780" cy="1023619"/>
          </a:xfrm>
          <a:custGeom>
            <a:avLst/>
            <a:gdLst/>
            <a:ahLst/>
            <a:cxnLst/>
            <a:rect l="l" t="t" r="r" b="b"/>
            <a:pathLst>
              <a:path w="144779" h="1023620">
                <a:moveTo>
                  <a:pt x="0" y="148590"/>
                </a:moveTo>
                <a:lnTo>
                  <a:pt x="0" y="1023620"/>
                </a:lnTo>
                <a:lnTo>
                  <a:pt x="144780" y="876300"/>
                </a:lnTo>
                <a:lnTo>
                  <a:pt x="144780" y="0"/>
                </a:lnTo>
                <a:lnTo>
                  <a:pt x="0" y="148590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59712" y="4508500"/>
            <a:ext cx="1167130" cy="1024890"/>
          </a:xfrm>
          <a:custGeom>
            <a:avLst/>
            <a:gdLst/>
            <a:ahLst/>
            <a:cxnLst/>
            <a:rect l="l" t="t" r="r" b="b"/>
            <a:pathLst>
              <a:path w="1167129" h="1024889">
                <a:moveTo>
                  <a:pt x="0" y="74930"/>
                </a:moveTo>
                <a:lnTo>
                  <a:pt x="0" y="949960"/>
                </a:lnTo>
                <a:lnTo>
                  <a:pt x="584200" y="1024889"/>
                </a:lnTo>
                <a:lnTo>
                  <a:pt x="1019810" y="876300"/>
                </a:lnTo>
                <a:lnTo>
                  <a:pt x="1167129" y="876300"/>
                </a:lnTo>
                <a:lnTo>
                  <a:pt x="1167129" y="148589"/>
                </a:lnTo>
                <a:lnTo>
                  <a:pt x="584200" y="148589"/>
                </a:lnTo>
                <a:lnTo>
                  <a:pt x="0" y="74930"/>
                </a:lnTo>
                <a:close/>
              </a:path>
              <a:path w="1167129" h="1024889">
                <a:moveTo>
                  <a:pt x="1167129" y="876300"/>
                </a:moveTo>
                <a:lnTo>
                  <a:pt x="1019810" y="876300"/>
                </a:lnTo>
                <a:lnTo>
                  <a:pt x="1167129" y="949960"/>
                </a:lnTo>
                <a:lnTo>
                  <a:pt x="1167129" y="876300"/>
                </a:lnTo>
                <a:close/>
              </a:path>
              <a:path w="1167129" h="1024889">
                <a:moveTo>
                  <a:pt x="1019810" y="0"/>
                </a:moveTo>
                <a:lnTo>
                  <a:pt x="584200" y="148589"/>
                </a:lnTo>
                <a:lnTo>
                  <a:pt x="1167129" y="148589"/>
                </a:lnTo>
                <a:lnTo>
                  <a:pt x="1167129" y="74930"/>
                </a:lnTo>
                <a:lnTo>
                  <a:pt x="101981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59712" y="4508500"/>
            <a:ext cx="1167130" cy="1024890"/>
          </a:xfrm>
          <a:custGeom>
            <a:avLst/>
            <a:gdLst/>
            <a:ahLst/>
            <a:cxnLst/>
            <a:rect l="l" t="t" r="r" b="b"/>
            <a:pathLst>
              <a:path w="1167129" h="1024889">
                <a:moveTo>
                  <a:pt x="0" y="949960"/>
                </a:moveTo>
                <a:lnTo>
                  <a:pt x="584200" y="1024889"/>
                </a:lnTo>
                <a:lnTo>
                  <a:pt x="1019810" y="876300"/>
                </a:lnTo>
                <a:lnTo>
                  <a:pt x="1167129" y="949960"/>
                </a:lnTo>
                <a:lnTo>
                  <a:pt x="1167129" y="74930"/>
                </a:lnTo>
                <a:lnTo>
                  <a:pt x="1019810" y="0"/>
                </a:lnTo>
                <a:lnTo>
                  <a:pt x="584200" y="148589"/>
                </a:lnTo>
                <a:lnTo>
                  <a:pt x="0" y="74930"/>
                </a:lnTo>
                <a:lnTo>
                  <a:pt x="0" y="949960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914652" y="4815840"/>
            <a:ext cx="86423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2300" dirty="0">
                <a:latin typeface="Arial"/>
                <a:cs typeface="Arial"/>
              </a:rPr>
              <a:t>A</a:t>
            </a:r>
            <a:r>
              <a:rPr sz="2300" spc="25" dirty="0">
                <a:latin typeface="Arial"/>
                <a:cs typeface="Arial"/>
              </a:rPr>
              <a:t>p</a:t>
            </a:r>
            <a:r>
              <a:rPr sz="2300" spc="6" dirty="0">
                <a:latin typeface="Arial"/>
                <a:cs typeface="Arial"/>
              </a:rPr>
              <a:t>pl</a:t>
            </a:r>
            <a:r>
              <a:rPr sz="2300" spc="25" dirty="0">
                <a:latin typeface="Arial"/>
                <a:cs typeface="Arial"/>
              </a:rPr>
              <a:t>e</a:t>
            </a:r>
            <a:r>
              <a:rPr sz="2300" dirty="0">
                <a:latin typeface="Arial"/>
                <a:cs typeface="Arial"/>
              </a:rPr>
              <a:t>t</a:t>
            </a:r>
            <a:endParaRPr sz="23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370332" y="4216400"/>
            <a:ext cx="1319530" cy="693420"/>
          </a:xfrm>
          <a:custGeom>
            <a:avLst/>
            <a:gdLst/>
            <a:ahLst/>
            <a:cxnLst/>
            <a:rect l="l" t="t" r="r" b="b"/>
            <a:pathLst>
              <a:path w="1319530" h="693420">
                <a:moveTo>
                  <a:pt x="0" y="0"/>
                </a:moveTo>
                <a:lnTo>
                  <a:pt x="1319530" y="693419"/>
                </a:lnTo>
              </a:path>
            </a:pathLst>
          </a:custGeom>
          <a:ln w="381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58112" y="4866642"/>
            <a:ext cx="101600" cy="82550"/>
          </a:xfrm>
          <a:custGeom>
            <a:avLst/>
            <a:gdLst/>
            <a:ahLst/>
            <a:cxnLst/>
            <a:rect l="l" t="t" r="r" b="b"/>
            <a:pathLst>
              <a:path w="101600" h="82550">
                <a:moveTo>
                  <a:pt x="43179" y="0"/>
                </a:moveTo>
                <a:lnTo>
                  <a:pt x="0" y="78740"/>
                </a:lnTo>
                <a:lnTo>
                  <a:pt x="101600" y="82550"/>
                </a:lnTo>
                <a:lnTo>
                  <a:pt x="431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 rot="1620000">
            <a:off x="1658953" y="4427346"/>
            <a:ext cx="807771" cy="3049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98"/>
              </a:lnSpc>
            </a:pPr>
            <a:r>
              <a:rPr sz="3400" spc="-44" baseline="1207" dirty="0">
                <a:latin typeface="Arial"/>
                <a:cs typeface="Arial"/>
              </a:rPr>
              <a:t>inst</a:t>
            </a:r>
            <a:r>
              <a:rPr sz="2300" spc="-30" dirty="0">
                <a:latin typeface="Arial"/>
                <a:cs typeface="Arial"/>
              </a:rPr>
              <a:t>all</a:t>
            </a:r>
            <a:endParaRPr sz="23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592580" y="2904489"/>
            <a:ext cx="143510" cy="436880"/>
          </a:xfrm>
          <a:custGeom>
            <a:avLst/>
            <a:gdLst/>
            <a:ahLst/>
            <a:cxnLst/>
            <a:rect l="l" t="t" r="r" b="b"/>
            <a:pathLst>
              <a:path w="143510" h="436879">
                <a:moveTo>
                  <a:pt x="143509" y="0"/>
                </a:moveTo>
                <a:lnTo>
                  <a:pt x="0" y="144780"/>
                </a:lnTo>
                <a:lnTo>
                  <a:pt x="0" y="436880"/>
                </a:lnTo>
                <a:lnTo>
                  <a:pt x="143509" y="292100"/>
                </a:lnTo>
                <a:lnTo>
                  <a:pt x="143509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592580" y="2904489"/>
            <a:ext cx="143510" cy="436880"/>
          </a:xfrm>
          <a:custGeom>
            <a:avLst/>
            <a:gdLst/>
            <a:ahLst/>
            <a:cxnLst/>
            <a:rect l="l" t="t" r="r" b="b"/>
            <a:pathLst>
              <a:path w="143510" h="436879">
                <a:moveTo>
                  <a:pt x="0" y="436880"/>
                </a:moveTo>
                <a:lnTo>
                  <a:pt x="143509" y="292100"/>
                </a:lnTo>
                <a:lnTo>
                  <a:pt x="143509" y="0"/>
                </a:lnTo>
                <a:lnTo>
                  <a:pt x="0" y="144780"/>
                </a:lnTo>
                <a:lnTo>
                  <a:pt x="0" y="436880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24180" y="3049272"/>
            <a:ext cx="1168400" cy="292100"/>
          </a:xfrm>
          <a:custGeom>
            <a:avLst/>
            <a:gdLst/>
            <a:ahLst/>
            <a:cxnLst/>
            <a:rect l="l" t="t" r="r" b="b"/>
            <a:pathLst>
              <a:path w="1168400" h="292100">
                <a:moveTo>
                  <a:pt x="0" y="292100"/>
                </a:moveTo>
                <a:lnTo>
                  <a:pt x="1168400" y="292100"/>
                </a:lnTo>
                <a:lnTo>
                  <a:pt x="1168400" y="0"/>
                </a:lnTo>
                <a:lnTo>
                  <a:pt x="0" y="0"/>
                </a:lnTo>
                <a:lnTo>
                  <a:pt x="0" y="292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24180" y="3049272"/>
            <a:ext cx="1168400" cy="292100"/>
          </a:xfrm>
          <a:custGeom>
            <a:avLst/>
            <a:gdLst/>
            <a:ahLst/>
            <a:cxnLst/>
            <a:rect l="l" t="t" r="r" b="b"/>
            <a:pathLst>
              <a:path w="1168400" h="292100">
                <a:moveTo>
                  <a:pt x="0" y="292100"/>
                </a:moveTo>
                <a:lnTo>
                  <a:pt x="1168400" y="292100"/>
                </a:lnTo>
                <a:lnTo>
                  <a:pt x="1168400" y="0"/>
                </a:lnTo>
                <a:lnTo>
                  <a:pt x="0" y="0"/>
                </a:lnTo>
                <a:lnTo>
                  <a:pt x="0" y="292100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592580" y="2612389"/>
            <a:ext cx="143510" cy="436880"/>
          </a:xfrm>
          <a:custGeom>
            <a:avLst/>
            <a:gdLst/>
            <a:ahLst/>
            <a:cxnLst/>
            <a:rect l="l" t="t" r="r" b="b"/>
            <a:pathLst>
              <a:path w="143510" h="436880">
                <a:moveTo>
                  <a:pt x="143509" y="0"/>
                </a:moveTo>
                <a:lnTo>
                  <a:pt x="0" y="144780"/>
                </a:lnTo>
                <a:lnTo>
                  <a:pt x="0" y="436880"/>
                </a:lnTo>
                <a:lnTo>
                  <a:pt x="143509" y="292100"/>
                </a:lnTo>
                <a:lnTo>
                  <a:pt x="143509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92580" y="2612389"/>
            <a:ext cx="143510" cy="436880"/>
          </a:xfrm>
          <a:custGeom>
            <a:avLst/>
            <a:gdLst/>
            <a:ahLst/>
            <a:cxnLst/>
            <a:rect l="l" t="t" r="r" b="b"/>
            <a:pathLst>
              <a:path w="143510" h="436880">
                <a:moveTo>
                  <a:pt x="0" y="436880"/>
                </a:moveTo>
                <a:lnTo>
                  <a:pt x="143509" y="292100"/>
                </a:lnTo>
                <a:lnTo>
                  <a:pt x="143509" y="0"/>
                </a:lnTo>
                <a:lnTo>
                  <a:pt x="0" y="144780"/>
                </a:lnTo>
                <a:lnTo>
                  <a:pt x="0" y="436880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24180" y="2757172"/>
            <a:ext cx="1168400" cy="292100"/>
          </a:xfrm>
          <a:custGeom>
            <a:avLst/>
            <a:gdLst/>
            <a:ahLst/>
            <a:cxnLst/>
            <a:rect l="l" t="t" r="r" b="b"/>
            <a:pathLst>
              <a:path w="1168400" h="292100">
                <a:moveTo>
                  <a:pt x="0" y="292100"/>
                </a:moveTo>
                <a:lnTo>
                  <a:pt x="1168400" y="292100"/>
                </a:lnTo>
                <a:lnTo>
                  <a:pt x="1168400" y="0"/>
                </a:lnTo>
                <a:lnTo>
                  <a:pt x="0" y="0"/>
                </a:lnTo>
                <a:lnTo>
                  <a:pt x="0" y="292100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92580" y="2320289"/>
            <a:ext cx="143510" cy="436880"/>
          </a:xfrm>
          <a:custGeom>
            <a:avLst/>
            <a:gdLst/>
            <a:ahLst/>
            <a:cxnLst/>
            <a:rect l="l" t="t" r="r" b="b"/>
            <a:pathLst>
              <a:path w="143510" h="436880">
                <a:moveTo>
                  <a:pt x="143509" y="0"/>
                </a:moveTo>
                <a:lnTo>
                  <a:pt x="0" y="144780"/>
                </a:lnTo>
                <a:lnTo>
                  <a:pt x="0" y="436880"/>
                </a:lnTo>
                <a:lnTo>
                  <a:pt x="143509" y="292100"/>
                </a:lnTo>
                <a:lnTo>
                  <a:pt x="143509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592580" y="2320289"/>
            <a:ext cx="143510" cy="436880"/>
          </a:xfrm>
          <a:custGeom>
            <a:avLst/>
            <a:gdLst/>
            <a:ahLst/>
            <a:cxnLst/>
            <a:rect l="l" t="t" r="r" b="b"/>
            <a:pathLst>
              <a:path w="143510" h="436880">
                <a:moveTo>
                  <a:pt x="0" y="436880"/>
                </a:moveTo>
                <a:lnTo>
                  <a:pt x="143509" y="292100"/>
                </a:lnTo>
                <a:lnTo>
                  <a:pt x="143509" y="0"/>
                </a:lnTo>
                <a:lnTo>
                  <a:pt x="0" y="144780"/>
                </a:lnTo>
                <a:lnTo>
                  <a:pt x="0" y="436880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24182" y="2320289"/>
            <a:ext cx="1311910" cy="144780"/>
          </a:xfrm>
          <a:custGeom>
            <a:avLst/>
            <a:gdLst/>
            <a:ahLst/>
            <a:cxnLst/>
            <a:rect l="l" t="t" r="r" b="b"/>
            <a:pathLst>
              <a:path w="1311910" h="144780">
                <a:moveTo>
                  <a:pt x="1311909" y="0"/>
                </a:moveTo>
                <a:lnTo>
                  <a:pt x="144779" y="0"/>
                </a:lnTo>
                <a:lnTo>
                  <a:pt x="0" y="144780"/>
                </a:lnTo>
                <a:lnTo>
                  <a:pt x="1168400" y="144780"/>
                </a:lnTo>
                <a:lnTo>
                  <a:pt x="1311909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24182" y="2320289"/>
            <a:ext cx="1311910" cy="144780"/>
          </a:xfrm>
          <a:custGeom>
            <a:avLst/>
            <a:gdLst/>
            <a:ahLst/>
            <a:cxnLst/>
            <a:rect l="l" t="t" r="r" b="b"/>
            <a:pathLst>
              <a:path w="1311910" h="144780">
                <a:moveTo>
                  <a:pt x="0" y="144780"/>
                </a:moveTo>
                <a:lnTo>
                  <a:pt x="1168400" y="144780"/>
                </a:lnTo>
                <a:lnTo>
                  <a:pt x="1311909" y="0"/>
                </a:lnTo>
                <a:lnTo>
                  <a:pt x="144779" y="0"/>
                </a:lnTo>
                <a:lnTo>
                  <a:pt x="0" y="144780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24180" y="2465070"/>
            <a:ext cx="1168400" cy="292100"/>
          </a:xfrm>
          <a:custGeom>
            <a:avLst/>
            <a:gdLst/>
            <a:ahLst/>
            <a:cxnLst/>
            <a:rect l="l" t="t" r="r" b="b"/>
            <a:pathLst>
              <a:path w="1168400" h="292100">
                <a:moveTo>
                  <a:pt x="0" y="292100"/>
                </a:moveTo>
                <a:lnTo>
                  <a:pt x="1168400" y="292100"/>
                </a:lnTo>
                <a:lnTo>
                  <a:pt x="1168400" y="0"/>
                </a:lnTo>
                <a:lnTo>
                  <a:pt x="0" y="0"/>
                </a:lnTo>
                <a:lnTo>
                  <a:pt x="0" y="292100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511042" y="2612389"/>
            <a:ext cx="143510" cy="1021080"/>
          </a:xfrm>
          <a:custGeom>
            <a:avLst/>
            <a:gdLst/>
            <a:ahLst/>
            <a:cxnLst/>
            <a:rect l="l" t="t" r="r" b="b"/>
            <a:pathLst>
              <a:path w="143510" h="1021079">
                <a:moveTo>
                  <a:pt x="143510" y="0"/>
                </a:moveTo>
                <a:lnTo>
                  <a:pt x="0" y="144780"/>
                </a:lnTo>
                <a:lnTo>
                  <a:pt x="0" y="1021080"/>
                </a:lnTo>
                <a:lnTo>
                  <a:pt x="143510" y="876300"/>
                </a:lnTo>
                <a:lnTo>
                  <a:pt x="143510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511042" y="2612389"/>
            <a:ext cx="143510" cy="1021080"/>
          </a:xfrm>
          <a:custGeom>
            <a:avLst/>
            <a:gdLst/>
            <a:ahLst/>
            <a:cxnLst/>
            <a:rect l="l" t="t" r="r" b="b"/>
            <a:pathLst>
              <a:path w="143510" h="1021079">
                <a:moveTo>
                  <a:pt x="0" y="1021080"/>
                </a:moveTo>
                <a:lnTo>
                  <a:pt x="143510" y="876300"/>
                </a:lnTo>
                <a:lnTo>
                  <a:pt x="143510" y="0"/>
                </a:lnTo>
                <a:lnTo>
                  <a:pt x="0" y="144780"/>
                </a:lnTo>
                <a:lnTo>
                  <a:pt x="0" y="1021080"/>
                </a:lnTo>
                <a:close/>
              </a:path>
            </a:pathLst>
          </a:custGeom>
          <a:ln w="38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343909" y="2612391"/>
            <a:ext cx="1310640" cy="144780"/>
          </a:xfrm>
          <a:custGeom>
            <a:avLst/>
            <a:gdLst/>
            <a:ahLst/>
            <a:cxnLst/>
            <a:rect l="l" t="t" r="r" b="b"/>
            <a:pathLst>
              <a:path w="1310639" h="144780">
                <a:moveTo>
                  <a:pt x="1310639" y="0"/>
                </a:moveTo>
                <a:lnTo>
                  <a:pt x="143510" y="0"/>
                </a:lnTo>
                <a:lnTo>
                  <a:pt x="0" y="144780"/>
                </a:lnTo>
                <a:lnTo>
                  <a:pt x="1167129" y="144780"/>
                </a:lnTo>
                <a:lnTo>
                  <a:pt x="1310639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343909" y="2612391"/>
            <a:ext cx="1310640" cy="144780"/>
          </a:xfrm>
          <a:custGeom>
            <a:avLst/>
            <a:gdLst/>
            <a:ahLst/>
            <a:cxnLst/>
            <a:rect l="l" t="t" r="r" b="b"/>
            <a:pathLst>
              <a:path w="1310639" h="144780">
                <a:moveTo>
                  <a:pt x="0" y="144780"/>
                </a:moveTo>
                <a:lnTo>
                  <a:pt x="1167129" y="144780"/>
                </a:lnTo>
                <a:lnTo>
                  <a:pt x="1310639" y="0"/>
                </a:lnTo>
                <a:lnTo>
                  <a:pt x="143510" y="0"/>
                </a:lnTo>
                <a:lnTo>
                  <a:pt x="0" y="144780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3343911" y="2757171"/>
            <a:ext cx="1167130" cy="573234"/>
          </a:xfrm>
          <a:prstGeom prst="rect">
            <a:avLst/>
          </a:prstGeom>
          <a:solidFill>
            <a:srgbClr val="BFBFBF"/>
          </a:solidFill>
          <a:ln w="3810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spcBef>
                <a:spcPts val="30"/>
              </a:spcBef>
            </a:pPr>
            <a:endParaRPr sz="1900">
              <a:latin typeface="Times New Roman"/>
              <a:cs typeface="Times New Roman"/>
            </a:endParaRPr>
          </a:p>
          <a:p>
            <a:pPr marL="160622"/>
            <a:r>
              <a:rPr dirty="0">
                <a:latin typeface="Arial"/>
                <a:cs typeface="Arial"/>
              </a:rPr>
              <a:t>instance</a:t>
            </a:r>
            <a:endParaRPr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413759" y="3699509"/>
            <a:ext cx="544830" cy="848360"/>
          </a:xfrm>
          <a:custGeom>
            <a:avLst/>
            <a:gdLst/>
            <a:ahLst/>
            <a:cxnLst/>
            <a:rect l="l" t="t" r="r" b="b"/>
            <a:pathLst>
              <a:path w="544829" h="848360">
                <a:moveTo>
                  <a:pt x="0" y="848359"/>
                </a:moveTo>
                <a:lnTo>
                  <a:pt x="544829" y="0"/>
                </a:lnTo>
              </a:path>
            </a:pathLst>
          </a:custGeom>
          <a:ln w="381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911602" y="3633470"/>
            <a:ext cx="86360" cy="100330"/>
          </a:xfrm>
          <a:custGeom>
            <a:avLst/>
            <a:gdLst/>
            <a:ahLst/>
            <a:cxnLst/>
            <a:rect l="l" t="t" r="r" b="b"/>
            <a:pathLst>
              <a:path w="86360" h="100329">
                <a:moveTo>
                  <a:pt x="86360" y="0"/>
                </a:moveTo>
                <a:lnTo>
                  <a:pt x="0" y="49529"/>
                </a:lnTo>
                <a:lnTo>
                  <a:pt x="77470" y="100329"/>
                </a:lnTo>
                <a:lnTo>
                  <a:pt x="863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 rot="18180000">
            <a:off x="3469396" y="3966247"/>
            <a:ext cx="478977" cy="235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80"/>
              </a:lnSpc>
            </a:pPr>
            <a:r>
              <a:rPr spc="15" dirty="0">
                <a:latin typeface="Arial"/>
                <a:cs typeface="Arial"/>
              </a:rPr>
              <a:t>ne</a:t>
            </a:r>
            <a:r>
              <a:rPr spc="30" dirty="0">
                <a:latin typeface="Arial"/>
                <a:cs typeface="Arial"/>
              </a:rPr>
              <a:t>w</a:t>
            </a:r>
            <a:endParaRPr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662429" y="2246629"/>
            <a:ext cx="2335530" cy="358140"/>
          </a:xfrm>
          <a:custGeom>
            <a:avLst/>
            <a:gdLst/>
            <a:ahLst/>
            <a:cxnLst/>
            <a:rect l="l" t="t" r="r" b="b"/>
            <a:pathLst>
              <a:path w="2335529" h="358139">
                <a:moveTo>
                  <a:pt x="0" y="0"/>
                </a:moveTo>
                <a:lnTo>
                  <a:pt x="233680" y="0"/>
                </a:lnTo>
                <a:lnTo>
                  <a:pt x="2335530" y="0"/>
                </a:lnTo>
                <a:lnTo>
                  <a:pt x="2335530" y="358140"/>
                </a:lnTo>
              </a:path>
            </a:pathLst>
          </a:custGeom>
          <a:ln w="38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954779" y="2593339"/>
            <a:ext cx="88900" cy="88900"/>
          </a:xfrm>
          <a:custGeom>
            <a:avLst/>
            <a:gdLst/>
            <a:ahLst/>
            <a:cxnLst/>
            <a:rect l="l" t="t" r="r" b="b"/>
            <a:pathLst>
              <a:path w="88900" h="88900">
                <a:moveTo>
                  <a:pt x="88900" y="0"/>
                </a:moveTo>
                <a:lnTo>
                  <a:pt x="0" y="0"/>
                </a:lnTo>
                <a:lnTo>
                  <a:pt x="43180" y="88900"/>
                </a:lnTo>
                <a:lnTo>
                  <a:pt x="88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592580" y="2028189"/>
            <a:ext cx="143510" cy="436880"/>
          </a:xfrm>
          <a:custGeom>
            <a:avLst/>
            <a:gdLst/>
            <a:ahLst/>
            <a:cxnLst/>
            <a:rect l="l" t="t" r="r" b="b"/>
            <a:pathLst>
              <a:path w="143510" h="436880">
                <a:moveTo>
                  <a:pt x="143509" y="0"/>
                </a:moveTo>
                <a:lnTo>
                  <a:pt x="0" y="144780"/>
                </a:lnTo>
                <a:lnTo>
                  <a:pt x="0" y="436880"/>
                </a:lnTo>
                <a:lnTo>
                  <a:pt x="143509" y="292100"/>
                </a:lnTo>
                <a:lnTo>
                  <a:pt x="143509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592580" y="2028189"/>
            <a:ext cx="143510" cy="436880"/>
          </a:xfrm>
          <a:custGeom>
            <a:avLst/>
            <a:gdLst/>
            <a:ahLst/>
            <a:cxnLst/>
            <a:rect l="l" t="t" r="r" b="b"/>
            <a:pathLst>
              <a:path w="143510" h="436880">
                <a:moveTo>
                  <a:pt x="0" y="436880"/>
                </a:moveTo>
                <a:lnTo>
                  <a:pt x="143509" y="292100"/>
                </a:lnTo>
                <a:lnTo>
                  <a:pt x="143509" y="0"/>
                </a:lnTo>
                <a:lnTo>
                  <a:pt x="0" y="144780"/>
                </a:lnTo>
                <a:lnTo>
                  <a:pt x="0" y="436880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24182" y="2028189"/>
            <a:ext cx="1311910" cy="144780"/>
          </a:xfrm>
          <a:custGeom>
            <a:avLst/>
            <a:gdLst/>
            <a:ahLst/>
            <a:cxnLst/>
            <a:rect l="l" t="t" r="r" b="b"/>
            <a:pathLst>
              <a:path w="1311910" h="144780">
                <a:moveTo>
                  <a:pt x="1311909" y="0"/>
                </a:moveTo>
                <a:lnTo>
                  <a:pt x="144779" y="0"/>
                </a:lnTo>
                <a:lnTo>
                  <a:pt x="0" y="144780"/>
                </a:lnTo>
                <a:lnTo>
                  <a:pt x="1168400" y="144780"/>
                </a:lnTo>
                <a:lnTo>
                  <a:pt x="1311909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24182" y="2028189"/>
            <a:ext cx="1311910" cy="144780"/>
          </a:xfrm>
          <a:custGeom>
            <a:avLst/>
            <a:gdLst/>
            <a:ahLst/>
            <a:cxnLst/>
            <a:rect l="l" t="t" r="r" b="b"/>
            <a:pathLst>
              <a:path w="1311910" h="144780">
                <a:moveTo>
                  <a:pt x="0" y="144780"/>
                </a:moveTo>
                <a:lnTo>
                  <a:pt x="1168400" y="144780"/>
                </a:lnTo>
                <a:lnTo>
                  <a:pt x="1311909" y="0"/>
                </a:lnTo>
                <a:lnTo>
                  <a:pt x="144779" y="0"/>
                </a:lnTo>
                <a:lnTo>
                  <a:pt x="0" y="144780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24180" y="2172970"/>
            <a:ext cx="1168400" cy="292100"/>
          </a:xfrm>
          <a:custGeom>
            <a:avLst/>
            <a:gdLst/>
            <a:ahLst/>
            <a:cxnLst/>
            <a:rect l="l" t="t" r="r" b="b"/>
            <a:pathLst>
              <a:path w="1168400" h="292100">
                <a:moveTo>
                  <a:pt x="0" y="292100"/>
                </a:moveTo>
                <a:lnTo>
                  <a:pt x="1168400" y="292100"/>
                </a:lnTo>
                <a:lnTo>
                  <a:pt x="1168400" y="0"/>
                </a:lnTo>
                <a:lnTo>
                  <a:pt x="0" y="0"/>
                </a:lnTo>
                <a:lnTo>
                  <a:pt x="0" y="292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24180" y="2172970"/>
            <a:ext cx="1168400" cy="292100"/>
          </a:xfrm>
          <a:custGeom>
            <a:avLst/>
            <a:gdLst/>
            <a:ahLst/>
            <a:cxnLst/>
            <a:rect l="l" t="t" r="r" b="b"/>
            <a:pathLst>
              <a:path w="1168400" h="292100">
                <a:moveTo>
                  <a:pt x="0" y="292100"/>
                </a:moveTo>
                <a:lnTo>
                  <a:pt x="1168400" y="292100"/>
                </a:lnTo>
                <a:lnTo>
                  <a:pt x="1168400" y="0"/>
                </a:lnTo>
                <a:lnTo>
                  <a:pt x="0" y="0"/>
                </a:lnTo>
                <a:lnTo>
                  <a:pt x="0" y="292100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478793" y="2188210"/>
            <a:ext cx="1066164" cy="2373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500" i="1" spc="15" dirty="0">
                <a:latin typeface="Arial"/>
                <a:cs typeface="Arial"/>
              </a:rPr>
              <a:t>instance</a:t>
            </a:r>
            <a:r>
              <a:rPr sz="1500" i="1" spc="-69" dirty="0">
                <a:latin typeface="Arial"/>
                <a:cs typeface="Arial"/>
              </a:rPr>
              <a:t> </a:t>
            </a:r>
            <a:r>
              <a:rPr sz="1500" i="1" spc="6" dirty="0">
                <a:latin typeface="Arial"/>
                <a:cs typeface="Arial"/>
              </a:rPr>
              <a:t>aid</a:t>
            </a:r>
            <a:endParaRPr sz="150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1736089" y="3122931"/>
            <a:ext cx="1607820" cy="556260"/>
          </a:xfrm>
          <a:custGeom>
            <a:avLst/>
            <a:gdLst/>
            <a:ahLst/>
            <a:cxnLst/>
            <a:rect l="l" t="t" r="r" b="b"/>
            <a:pathLst>
              <a:path w="1607820" h="556260">
                <a:moveTo>
                  <a:pt x="0" y="556260"/>
                </a:moveTo>
                <a:lnTo>
                  <a:pt x="1607820" y="0"/>
                </a:lnTo>
              </a:path>
            </a:pathLst>
          </a:custGeom>
          <a:ln w="38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662429" y="3637281"/>
            <a:ext cx="101600" cy="81280"/>
          </a:xfrm>
          <a:custGeom>
            <a:avLst/>
            <a:gdLst/>
            <a:ahLst/>
            <a:cxnLst/>
            <a:rect l="l" t="t" r="r" b="b"/>
            <a:pathLst>
              <a:path w="101600" h="81279">
                <a:moveTo>
                  <a:pt x="69850" y="0"/>
                </a:moveTo>
                <a:lnTo>
                  <a:pt x="0" y="69850"/>
                </a:lnTo>
                <a:lnTo>
                  <a:pt x="101600" y="81280"/>
                </a:lnTo>
                <a:lnTo>
                  <a:pt x="698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 rot="20460000">
            <a:off x="2110692" y="3292272"/>
            <a:ext cx="797869" cy="235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80"/>
              </a:lnSpc>
            </a:pPr>
            <a:r>
              <a:rPr spc="15" dirty="0">
                <a:latin typeface="Arial"/>
                <a:cs typeface="Arial"/>
              </a:rPr>
              <a:t>r</a:t>
            </a:r>
            <a:r>
              <a:rPr spc="20" dirty="0">
                <a:latin typeface="Arial"/>
                <a:cs typeface="Arial"/>
              </a:rPr>
              <a:t>e</a:t>
            </a:r>
            <a:r>
              <a:rPr spc="25" dirty="0">
                <a:latin typeface="Arial"/>
                <a:cs typeface="Arial"/>
              </a:rPr>
              <a:t>g</a:t>
            </a:r>
            <a:r>
              <a:rPr spc="6" dirty="0">
                <a:latin typeface="Arial"/>
                <a:cs typeface="Arial"/>
              </a:rPr>
              <a:t>is</a:t>
            </a:r>
            <a:r>
              <a:rPr spc="-10" dirty="0">
                <a:latin typeface="Arial"/>
                <a:cs typeface="Arial"/>
              </a:rPr>
              <a:t>t</a:t>
            </a:r>
            <a:r>
              <a:rPr spc="15" dirty="0">
                <a:latin typeface="Arial"/>
                <a:cs typeface="Arial"/>
              </a:rPr>
              <a:t>er</a:t>
            </a:r>
            <a:endParaRPr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26457"/>
            <a:ext cx="9418319" cy="1508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91872" marR="5078" indent="-995473"/>
            <a:r>
              <a:rPr dirty="0"/>
              <a:t>Lifecycle </a:t>
            </a:r>
            <a:r>
              <a:rPr spc="-6" dirty="0"/>
              <a:t>of</a:t>
            </a:r>
            <a:r>
              <a:rPr spc="-95" dirty="0"/>
              <a:t> </a:t>
            </a:r>
            <a:r>
              <a:rPr spc="-6" dirty="0"/>
              <a:t>an  Applet</a:t>
            </a:r>
          </a:p>
        </p:txBody>
      </p:sp>
      <p:sp>
        <p:nvSpPr>
          <p:cNvPr id="53" name="object 53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55" name="object 55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48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200650" y="2030728"/>
            <a:ext cx="3637279" cy="35805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1560" marR="5078" indent="-328861">
              <a:buFont typeface="Tahoma"/>
              <a:buChar char="•"/>
              <a:tabLst>
                <a:tab pos="340925" algn="l"/>
                <a:tab pos="341560" algn="l"/>
              </a:tabLst>
            </a:pPr>
            <a:r>
              <a:rPr sz="2400" spc="-6" dirty="0">
                <a:latin typeface="Arial"/>
                <a:cs typeface="Arial"/>
              </a:rPr>
              <a:t>When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6" dirty="0">
                <a:latin typeface="Arial"/>
                <a:cs typeface="Arial"/>
              </a:rPr>
              <a:t>instance is  created and registered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it  can be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called</a:t>
            </a:r>
            <a:endParaRPr sz="2400" dirty="0">
              <a:latin typeface="Arial"/>
              <a:cs typeface="Arial"/>
            </a:endParaRPr>
          </a:p>
          <a:p>
            <a:pPr marL="341560" indent="-328861">
              <a:spcBef>
                <a:spcPts val="600"/>
              </a:spcBef>
              <a:buFont typeface="Tahoma"/>
              <a:buChar char="•"/>
              <a:tabLst>
                <a:tab pos="340925" algn="l"/>
                <a:tab pos="341560" algn="l"/>
              </a:tabLst>
            </a:pPr>
            <a:r>
              <a:rPr sz="2400" spc="-10" dirty="0">
                <a:latin typeface="Arial"/>
                <a:cs typeface="Arial"/>
              </a:rPr>
              <a:t>The </a:t>
            </a:r>
            <a:r>
              <a:rPr sz="2400" spc="-6" dirty="0">
                <a:latin typeface="Arial"/>
                <a:cs typeface="Arial"/>
              </a:rPr>
              <a:t>JCRE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can</a:t>
            </a:r>
            <a:endParaRPr sz="2400" dirty="0">
              <a:latin typeface="Arial"/>
              <a:cs typeface="Arial"/>
            </a:endParaRPr>
          </a:p>
          <a:p>
            <a:pPr marL="741526" lvl="1" indent="-271724">
              <a:spcBef>
                <a:spcPts val="500"/>
              </a:spcBef>
              <a:buFont typeface="Courier New"/>
              <a:buChar char="–"/>
              <a:tabLst>
                <a:tab pos="741526" algn="l"/>
              </a:tabLst>
            </a:pPr>
            <a:r>
              <a:rPr sz="2000" b="1" spc="-6" dirty="0">
                <a:solidFill>
                  <a:srgbClr val="0070C0"/>
                </a:solidFill>
                <a:latin typeface="Courier New"/>
                <a:cs typeface="Courier New"/>
              </a:rPr>
              <a:t>select</a:t>
            </a:r>
            <a:endParaRPr sz="2000" dirty="0">
              <a:solidFill>
                <a:srgbClr val="0070C0"/>
              </a:solidFill>
              <a:latin typeface="Courier New"/>
              <a:cs typeface="Courier New"/>
            </a:endParaRPr>
          </a:p>
          <a:p>
            <a:pPr marL="741526" lvl="1" indent="-271724">
              <a:spcBef>
                <a:spcPts val="500"/>
              </a:spcBef>
              <a:buFont typeface="Courier New"/>
              <a:buChar char="–"/>
              <a:tabLst>
                <a:tab pos="741526" algn="l"/>
              </a:tabLst>
            </a:pPr>
            <a:r>
              <a:rPr sz="2000" b="1" spc="-6" dirty="0">
                <a:solidFill>
                  <a:srgbClr val="0070C0"/>
                </a:solidFill>
                <a:latin typeface="Courier New"/>
                <a:cs typeface="Courier New"/>
              </a:rPr>
              <a:t>deselect</a:t>
            </a:r>
            <a:endParaRPr sz="2000" dirty="0">
              <a:solidFill>
                <a:srgbClr val="0070C0"/>
              </a:solidFill>
              <a:latin typeface="Courier New"/>
              <a:cs typeface="Courier New"/>
            </a:endParaRPr>
          </a:p>
          <a:p>
            <a:pPr marL="340925">
              <a:spcBef>
                <a:spcPts val="600"/>
              </a:spcBef>
            </a:pPr>
            <a:r>
              <a:rPr sz="2400" spc="-6" dirty="0">
                <a:latin typeface="Arial"/>
                <a:cs typeface="Arial"/>
              </a:rPr>
              <a:t>the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instance</a:t>
            </a:r>
            <a:endParaRPr sz="2400" dirty="0">
              <a:latin typeface="Arial"/>
              <a:cs typeface="Arial"/>
            </a:endParaRPr>
          </a:p>
          <a:p>
            <a:pPr marL="341560" indent="-328861">
              <a:spcBef>
                <a:spcPts val="600"/>
              </a:spcBef>
              <a:buFont typeface="Tahoma"/>
              <a:buChar char="•"/>
              <a:tabLst>
                <a:tab pos="340925" algn="l"/>
                <a:tab pos="341560" algn="l"/>
              </a:tabLst>
            </a:pPr>
            <a:r>
              <a:rPr sz="2400" spc="-6" dirty="0">
                <a:latin typeface="Arial"/>
                <a:cs typeface="Arial"/>
              </a:rPr>
              <a:t>Can call the instance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</a:p>
          <a:p>
            <a:pPr marL="340925"/>
            <a:r>
              <a:rPr sz="2400" b="1" spc="-6" dirty="0">
                <a:solidFill>
                  <a:srgbClr val="0070C0"/>
                </a:solidFill>
                <a:latin typeface="Courier New"/>
                <a:cs typeface="Courier New"/>
              </a:rPr>
              <a:t>process</a:t>
            </a:r>
            <a:r>
              <a:rPr sz="2400" b="1" spc="-984" dirty="0">
                <a:solidFill>
                  <a:srgbClr val="0070C0"/>
                </a:solidFill>
                <a:latin typeface="Courier New"/>
                <a:cs typeface="Courier New"/>
              </a:rPr>
              <a:t> </a:t>
            </a:r>
            <a:r>
              <a:rPr sz="2400" spc="-6" dirty="0">
                <a:latin typeface="Arial"/>
                <a:cs typeface="Arial"/>
              </a:rPr>
              <a:t>an </a:t>
            </a:r>
            <a:r>
              <a:rPr sz="2400" spc="-10" dirty="0">
                <a:latin typeface="Arial"/>
                <a:cs typeface="Arial"/>
              </a:rPr>
              <a:t>APDU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72589" y="3178810"/>
            <a:ext cx="143510" cy="1021080"/>
          </a:xfrm>
          <a:custGeom>
            <a:avLst/>
            <a:gdLst/>
            <a:ahLst/>
            <a:cxnLst/>
            <a:rect l="l" t="t" r="r" b="b"/>
            <a:pathLst>
              <a:path w="143510" h="1021079">
                <a:moveTo>
                  <a:pt x="143510" y="0"/>
                </a:moveTo>
                <a:lnTo>
                  <a:pt x="0" y="144779"/>
                </a:lnTo>
                <a:lnTo>
                  <a:pt x="0" y="1021079"/>
                </a:lnTo>
                <a:lnTo>
                  <a:pt x="143510" y="876300"/>
                </a:lnTo>
                <a:lnTo>
                  <a:pt x="143510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72589" y="3178810"/>
            <a:ext cx="143510" cy="1021080"/>
          </a:xfrm>
          <a:custGeom>
            <a:avLst/>
            <a:gdLst/>
            <a:ahLst/>
            <a:cxnLst/>
            <a:rect l="l" t="t" r="r" b="b"/>
            <a:pathLst>
              <a:path w="143510" h="1021079">
                <a:moveTo>
                  <a:pt x="0" y="1021079"/>
                </a:moveTo>
                <a:lnTo>
                  <a:pt x="143510" y="876300"/>
                </a:lnTo>
                <a:lnTo>
                  <a:pt x="143510" y="0"/>
                </a:lnTo>
                <a:lnTo>
                  <a:pt x="0" y="144779"/>
                </a:lnTo>
                <a:lnTo>
                  <a:pt x="0" y="1021079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4190" y="3178810"/>
            <a:ext cx="1311910" cy="144780"/>
          </a:xfrm>
          <a:custGeom>
            <a:avLst/>
            <a:gdLst/>
            <a:ahLst/>
            <a:cxnLst/>
            <a:rect l="l" t="t" r="r" b="b"/>
            <a:pathLst>
              <a:path w="1311910" h="144779">
                <a:moveTo>
                  <a:pt x="1311910" y="0"/>
                </a:moveTo>
                <a:lnTo>
                  <a:pt x="144779" y="0"/>
                </a:lnTo>
                <a:lnTo>
                  <a:pt x="0" y="144779"/>
                </a:lnTo>
                <a:lnTo>
                  <a:pt x="1168399" y="144779"/>
                </a:lnTo>
                <a:lnTo>
                  <a:pt x="1311910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4190" y="3178810"/>
            <a:ext cx="1311910" cy="144780"/>
          </a:xfrm>
          <a:custGeom>
            <a:avLst/>
            <a:gdLst/>
            <a:ahLst/>
            <a:cxnLst/>
            <a:rect l="l" t="t" r="r" b="b"/>
            <a:pathLst>
              <a:path w="1311910" h="144779">
                <a:moveTo>
                  <a:pt x="0" y="144779"/>
                </a:moveTo>
                <a:lnTo>
                  <a:pt x="1168399" y="144779"/>
                </a:lnTo>
                <a:lnTo>
                  <a:pt x="1311910" y="0"/>
                </a:lnTo>
                <a:lnTo>
                  <a:pt x="144779" y="0"/>
                </a:lnTo>
                <a:lnTo>
                  <a:pt x="0" y="144779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4190" y="3323593"/>
            <a:ext cx="1168400" cy="876299"/>
          </a:xfrm>
          <a:custGeom>
            <a:avLst/>
            <a:gdLst/>
            <a:ahLst/>
            <a:cxnLst/>
            <a:rect l="l" t="t" r="r" b="b"/>
            <a:pathLst>
              <a:path w="1168400" h="876300">
                <a:moveTo>
                  <a:pt x="0" y="876300"/>
                </a:moveTo>
                <a:lnTo>
                  <a:pt x="1168399" y="876300"/>
                </a:lnTo>
                <a:lnTo>
                  <a:pt x="1168399" y="0"/>
                </a:lnTo>
                <a:lnTo>
                  <a:pt x="0" y="0"/>
                </a:lnTo>
                <a:lnTo>
                  <a:pt x="0" y="8763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4190" y="3323593"/>
            <a:ext cx="1168400" cy="876299"/>
          </a:xfrm>
          <a:custGeom>
            <a:avLst/>
            <a:gdLst/>
            <a:ahLst/>
            <a:cxnLst/>
            <a:rect l="l" t="t" r="r" b="b"/>
            <a:pathLst>
              <a:path w="1168400" h="876300">
                <a:moveTo>
                  <a:pt x="0" y="876300"/>
                </a:moveTo>
                <a:lnTo>
                  <a:pt x="1168399" y="876300"/>
                </a:lnTo>
                <a:lnTo>
                  <a:pt x="1168399" y="0"/>
                </a:lnTo>
                <a:lnTo>
                  <a:pt x="0" y="0"/>
                </a:lnTo>
                <a:lnTo>
                  <a:pt x="0" y="876300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87071" y="3557270"/>
            <a:ext cx="80200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2300" b="1" spc="-6" dirty="0">
                <a:latin typeface="Arial"/>
                <a:cs typeface="Arial"/>
              </a:rPr>
              <a:t>J</a:t>
            </a:r>
            <a:r>
              <a:rPr sz="2300" b="1" spc="-15" dirty="0">
                <a:latin typeface="Arial"/>
                <a:cs typeface="Arial"/>
              </a:rPr>
              <a:t>CR</a:t>
            </a:r>
            <a:r>
              <a:rPr sz="2300" b="1" dirty="0">
                <a:latin typeface="Arial"/>
                <a:cs typeface="Arial"/>
              </a:rPr>
              <a:t>E</a:t>
            </a:r>
            <a:endParaRPr sz="23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839720" y="4347209"/>
            <a:ext cx="1311910" cy="292100"/>
          </a:xfrm>
          <a:custGeom>
            <a:avLst/>
            <a:gdLst/>
            <a:ahLst/>
            <a:cxnLst/>
            <a:rect l="l" t="t" r="r" b="b"/>
            <a:pathLst>
              <a:path w="1311910" h="292100">
                <a:moveTo>
                  <a:pt x="143510" y="69850"/>
                </a:moveTo>
                <a:lnTo>
                  <a:pt x="0" y="218439"/>
                </a:lnTo>
                <a:lnTo>
                  <a:pt x="584200" y="292100"/>
                </a:lnTo>
                <a:lnTo>
                  <a:pt x="1019809" y="143509"/>
                </a:lnTo>
                <a:lnTo>
                  <a:pt x="727709" y="143509"/>
                </a:lnTo>
                <a:lnTo>
                  <a:pt x="143510" y="69850"/>
                </a:lnTo>
                <a:close/>
              </a:path>
              <a:path w="1311910" h="292100">
                <a:moveTo>
                  <a:pt x="1167130" y="0"/>
                </a:moveTo>
                <a:lnTo>
                  <a:pt x="727709" y="143509"/>
                </a:lnTo>
                <a:lnTo>
                  <a:pt x="1019809" y="143509"/>
                </a:lnTo>
                <a:lnTo>
                  <a:pt x="1167130" y="218439"/>
                </a:lnTo>
                <a:lnTo>
                  <a:pt x="1311909" y="69850"/>
                </a:lnTo>
                <a:lnTo>
                  <a:pt x="1167130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39720" y="4347209"/>
            <a:ext cx="1311910" cy="292100"/>
          </a:xfrm>
          <a:custGeom>
            <a:avLst/>
            <a:gdLst/>
            <a:ahLst/>
            <a:cxnLst/>
            <a:rect l="l" t="t" r="r" b="b"/>
            <a:pathLst>
              <a:path w="1311910" h="292100">
                <a:moveTo>
                  <a:pt x="0" y="218439"/>
                </a:moveTo>
                <a:lnTo>
                  <a:pt x="143510" y="69850"/>
                </a:lnTo>
                <a:lnTo>
                  <a:pt x="727709" y="143509"/>
                </a:lnTo>
                <a:lnTo>
                  <a:pt x="1167130" y="0"/>
                </a:lnTo>
                <a:lnTo>
                  <a:pt x="1311909" y="69850"/>
                </a:lnTo>
                <a:lnTo>
                  <a:pt x="1167130" y="218439"/>
                </a:lnTo>
                <a:lnTo>
                  <a:pt x="1019809" y="143509"/>
                </a:lnTo>
                <a:lnTo>
                  <a:pt x="584200" y="292100"/>
                </a:lnTo>
                <a:lnTo>
                  <a:pt x="0" y="218439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06850" y="4417059"/>
            <a:ext cx="144780" cy="1024890"/>
          </a:xfrm>
          <a:custGeom>
            <a:avLst/>
            <a:gdLst/>
            <a:ahLst/>
            <a:cxnLst/>
            <a:rect l="l" t="t" r="r" b="b"/>
            <a:pathLst>
              <a:path w="144779" h="1024889">
                <a:moveTo>
                  <a:pt x="144779" y="0"/>
                </a:moveTo>
                <a:lnTo>
                  <a:pt x="0" y="148589"/>
                </a:lnTo>
                <a:lnTo>
                  <a:pt x="0" y="1024889"/>
                </a:lnTo>
                <a:lnTo>
                  <a:pt x="144779" y="876300"/>
                </a:lnTo>
                <a:lnTo>
                  <a:pt x="144779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06850" y="4417059"/>
            <a:ext cx="144780" cy="1024890"/>
          </a:xfrm>
          <a:custGeom>
            <a:avLst/>
            <a:gdLst/>
            <a:ahLst/>
            <a:cxnLst/>
            <a:rect l="l" t="t" r="r" b="b"/>
            <a:pathLst>
              <a:path w="144779" h="1024889">
                <a:moveTo>
                  <a:pt x="0" y="148589"/>
                </a:moveTo>
                <a:lnTo>
                  <a:pt x="0" y="1024889"/>
                </a:lnTo>
                <a:lnTo>
                  <a:pt x="144779" y="876300"/>
                </a:lnTo>
                <a:lnTo>
                  <a:pt x="144779" y="0"/>
                </a:lnTo>
                <a:lnTo>
                  <a:pt x="0" y="148589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39722" y="4490720"/>
            <a:ext cx="1167130" cy="1024890"/>
          </a:xfrm>
          <a:custGeom>
            <a:avLst/>
            <a:gdLst/>
            <a:ahLst/>
            <a:cxnLst/>
            <a:rect l="l" t="t" r="r" b="b"/>
            <a:pathLst>
              <a:path w="1167129" h="1024889">
                <a:moveTo>
                  <a:pt x="0" y="74929"/>
                </a:moveTo>
                <a:lnTo>
                  <a:pt x="0" y="951229"/>
                </a:lnTo>
                <a:lnTo>
                  <a:pt x="584200" y="1024889"/>
                </a:lnTo>
                <a:lnTo>
                  <a:pt x="1019809" y="876299"/>
                </a:lnTo>
                <a:lnTo>
                  <a:pt x="1167130" y="876299"/>
                </a:lnTo>
                <a:lnTo>
                  <a:pt x="1167130" y="148589"/>
                </a:lnTo>
                <a:lnTo>
                  <a:pt x="584200" y="148589"/>
                </a:lnTo>
                <a:lnTo>
                  <a:pt x="0" y="74929"/>
                </a:lnTo>
                <a:close/>
              </a:path>
              <a:path w="1167129" h="1024889">
                <a:moveTo>
                  <a:pt x="1167130" y="876299"/>
                </a:moveTo>
                <a:lnTo>
                  <a:pt x="1019809" y="876299"/>
                </a:lnTo>
                <a:lnTo>
                  <a:pt x="1167130" y="951229"/>
                </a:lnTo>
                <a:lnTo>
                  <a:pt x="1167130" y="876299"/>
                </a:lnTo>
                <a:close/>
              </a:path>
              <a:path w="1167129" h="1024889">
                <a:moveTo>
                  <a:pt x="1019809" y="0"/>
                </a:moveTo>
                <a:lnTo>
                  <a:pt x="584200" y="148589"/>
                </a:lnTo>
                <a:lnTo>
                  <a:pt x="1167130" y="148589"/>
                </a:lnTo>
                <a:lnTo>
                  <a:pt x="1167130" y="74929"/>
                </a:lnTo>
                <a:lnTo>
                  <a:pt x="101980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39722" y="4490720"/>
            <a:ext cx="1167130" cy="1024890"/>
          </a:xfrm>
          <a:custGeom>
            <a:avLst/>
            <a:gdLst/>
            <a:ahLst/>
            <a:cxnLst/>
            <a:rect l="l" t="t" r="r" b="b"/>
            <a:pathLst>
              <a:path w="1167129" h="1024889">
                <a:moveTo>
                  <a:pt x="0" y="951229"/>
                </a:moveTo>
                <a:lnTo>
                  <a:pt x="584200" y="1024889"/>
                </a:lnTo>
                <a:lnTo>
                  <a:pt x="1019809" y="876299"/>
                </a:lnTo>
                <a:lnTo>
                  <a:pt x="1167130" y="951229"/>
                </a:lnTo>
                <a:lnTo>
                  <a:pt x="1167130" y="74929"/>
                </a:lnTo>
                <a:lnTo>
                  <a:pt x="1019809" y="0"/>
                </a:lnTo>
                <a:lnTo>
                  <a:pt x="584200" y="148589"/>
                </a:lnTo>
                <a:lnTo>
                  <a:pt x="0" y="74929"/>
                </a:lnTo>
                <a:lnTo>
                  <a:pt x="0" y="951229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994660" y="4799328"/>
            <a:ext cx="86233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2300" dirty="0">
                <a:latin typeface="Arial"/>
                <a:cs typeface="Arial"/>
              </a:rPr>
              <a:t>A</a:t>
            </a:r>
            <a:r>
              <a:rPr sz="2300" spc="15" dirty="0">
                <a:latin typeface="Arial"/>
                <a:cs typeface="Arial"/>
              </a:rPr>
              <a:t>pp</a:t>
            </a:r>
            <a:r>
              <a:rPr sz="2300" spc="6" dirty="0">
                <a:latin typeface="Arial"/>
                <a:cs typeface="Arial"/>
              </a:rPr>
              <a:t>l</a:t>
            </a:r>
            <a:r>
              <a:rPr sz="2300" spc="15" dirty="0">
                <a:latin typeface="Arial"/>
                <a:cs typeface="Arial"/>
              </a:rPr>
              <a:t>e</a:t>
            </a:r>
            <a:r>
              <a:rPr sz="2300" dirty="0">
                <a:latin typeface="Arial"/>
                <a:cs typeface="Arial"/>
              </a:rPr>
              <a:t>t</a:t>
            </a:r>
            <a:endParaRPr sz="23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672589" y="2886710"/>
            <a:ext cx="143510" cy="436880"/>
          </a:xfrm>
          <a:custGeom>
            <a:avLst/>
            <a:gdLst/>
            <a:ahLst/>
            <a:cxnLst/>
            <a:rect l="l" t="t" r="r" b="b"/>
            <a:pathLst>
              <a:path w="143510" h="436879">
                <a:moveTo>
                  <a:pt x="143510" y="0"/>
                </a:moveTo>
                <a:lnTo>
                  <a:pt x="0" y="144779"/>
                </a:lnTo>
                <a:lnTo>
                  <a:pt x="0" y="436879"/>
                </a:lnTo>
                <a:lnTo>
                  <a:pt x="143510" y="292100"/>
                </a:lnTo>
                <a:lnTo>
                  <a:pt x="143510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72589" y="2886710"/>
            <a:ext cx="143510" cy="436880"/>
          </a:xfrm>
          <a:custGeom>
            <a:avLst/>
            <a:gdLst/>
            <a:ahLst/>
            <a:cxnLst/>
            <a:rect l="l" t="t" r="r" b="b"/>
            <a:pathLst>
              <a:path w="143510" h="436879">
                <a:moveTo>
                  <a:pt x="0" y="436879"/>
                </a:moveTo>
                <a:lnTo>
                  <a:pt x="143510" y="292100"/>
                </a:lnTo>
                <a:lnTo>
                  <a:pt x="143510" y="0"/>
                </a:lnTo>
                <a:lnTo>
                  <a:pt x="0" y="144779"/>
                </a:lnTo>
                <a:lnTo>
                  <a:pt x="0" y="436879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4190" y="3031489"/>
            <a:ext cx="1168400" cy="292100"/>
          </a:xfrm>
          <a:custGeom>
            <a:avLst/>
            <a:gdLst/>
            <a:ahLst/>
            <a:cxnLst/>
            <a:rect l="l" t="t" r="r" b="b"/>
            <a:pathLst>
              <a:path w="1168400" h="292100">
                <a:moveTo>
                  <a:pt x="0" y="292100"/>
                </a:moveTo>
                <a:lnTo>
                  <a:pt x="1168399" y="292100"/>
                </a:lnTo>
                <a:lnTo>
                  <a:pt x="1168399" y="0"/>
                </a:lnTo>
                <a:lnTo>
                  <a:pt x="0" y="0"/>
                </a:lnTo>
                <a:lnTo>
                  <a:pt x="0" y="292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4190" y="3031489"/>
            <a:ext cx="1168400" cy="292100"/>
          </a:xfrm>
          <a:custGeom>
            <a:avLst/>
            <a:gdLst/>
            <a:ahLst/>
            <a:cxnLst/>
            <a:rect l="l" t="t" r="r" b="b"/>
            <a:pathLst>
              <a:path w="1168400" h="292100">
                <a:moveTo>
                  <a:pt x="0" y="292100"/>
                </a:moveTo>
                <a:lnTo>
                  <a:pt x="1168399" y="292100"/>
                </a:lnTo>
                <a:lnTo>
                  <a:pt x="1168399" y="0"/>
                </a:lnTo>
                <a:lnTo>
                  <a:pt x="0" y="0"/>
                </a:lnTo>
                <a:lnTo>
                  <a:pt x="0" y="292100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72589" y="2594610"/>
            <a:ext cx="143510" cy="436880"/>
          </a:xfrm>
          <a:custGeom>
            <a:avLst/>
            <a:gdLst/>
            <a:ahLst/>
            <a:cxnLst/>
            <a:rect l="l" t="t" r="r" b="b"/>
            <a:pathLst>
              <a:path w="143510" h="436880">
                <a:moveTo>
                  <a:pt x="143510" y="0"/>
                </a:moveTo>
                <a:lnTo>
                  <a:pt x="0" y="144779"/>
                </a:lnTo>
                <a:lnTo>
                  <a:pt x="0" y="436879"/>
                </a:lnTo>
                <a:lnTo>
                  <a:pt x="143510" y="292100"/>
                </a:lnTo>
                <a:lnTo>
                  <a:pt x="143510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72589" y="2594610"/>
            <a:ext cx="143510" cy="436880"/>
          </a:xfrm>
          <a:custGeom>
            <a:avLst/>
            <a:gdLst/>
            <a:ahLst/>
            <a:cxnLst/>
            <a:rect l="l" t="t" r="r" b="b"/>
            <a:pathLst>
              <a:path w="143510" h="436880">
                <a:moveTo>
                  <a:pt x="0" y="436879"/>
                </a:moveTo>
                <a:lnTo>
                  <a:pt x="143510" y="292100"/>
                </a:lnTo>
                <a:lnTo>
                  <a:pt x="143510" y="0"/>
                </a:lnTo>
                <a:lnTo>
                  <a:pt x="0" y="144779"/>
                </a:lnTo>
                <a:lnTo>
                  <a:pt x="0" y="436879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4190" y="2739389"/>
            <a:ext cx="1168400" cy="292100"/>
          </a:xfrm>
          <a:custGeom>
            <a:avLst/>
            <a:gdLst/>
            <a:ahLst/>
            <a:cxnLst/>
            <a:rect l="l" t="t" r="r" b="b"/>
            <a:pathLst>
              <a:path w="1168400" h="292100">
                <a:moveTo>
                  <a:pt x="0" y="292100"/>
                </a:moveTo>
                <a:lnTo>
                  <a:pt x="1168399" y="292100"/>
                </a:lnTo>
                <a:lnTo>
                  <a:pt x="1168399" y="0"/>
                </a:lnTo>
                <a:lnTo>
                  <a:pt x="0" y="0"/>
                </a:lnTo>
                <a:lnTo>
                  <a:pt x="0" y="292100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72589" y="2302510"/>
            <a:ext cx="143510" cy="436880"/>
          </a:xfrm>
          <a:custGeom>
            <a:avLst/>
            <a:gdLst/>
            <a:ahLst/>
            <a:cxnLst/>
            <a:rect l="l" t="t" r="r" b="b"/>
            <a:pathLst>
              <a:path w="143510" h="436880">
                <a:moveTo>
                  <a:pt x="143510" y="0"/>
                </a:moveTo>
                <a:lnTo>
                  <a:pt x="0" y="144779"/>
                </a:lnTo>
                <a:lnTo>
                  <a:pt x="0" y="436879"/>
                </a:lnTo>
                <a:lnTo>
                  <a:pt x="143510" y="292100"/>
                </a:lnTo>
                <a:lnTo>
                  <a:pt x="143510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672589" y="2302510"/>
            <a:ext cx="143510" cy="436880"/>
          </a:xfrm>
          <a:custGeom>
            <a:avLst/>
            <a:gdLst/>
            <a:ahLst/>
            <a:cxnLst/>
            <a:rect l="l" t="t" r="r" b="b"/>
            <a:pathLst>
              <a:path w="143510" h="436880">
                <a:moveTo>
                  <a:pt x="0" y="436879"/>
                </a:moveTo>
                <a:lnTo>
                  <a:pt x="143510" y="292100"/>
                </a:lnTo>
                <a:lnTo>
                  <a:pt x="143510" y="0"/>
                </a:lnTo>
                <a:lnTo>
                  <a:pt x="0" y="144779"/>
                </a:lnTo>
                <a:lnTo>
                  <a:pt x="0" y="436879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04190" y="2302512"/>
            <a:ext cx="1311910" cy="144780"/>
          </a:xfrm>
          <a:custGeom>
            <a:avLst/>
            <a:gdLst/>
            <a:ahLst/>
            <a:cxnLst/>
            <a:rect l="l" t="t" r="r" b="b"/>
            <a:pathLst>
              <a:path w="1311910" h="144780">
                <a:moveTo>
                  <a:pt x="1311910" y="0"/>
                </a:moveTo>
                <a:lnTo>
                  <a:pt x="144779" y="0"/>
                </a:lnTo>
                <a:lnTo>
                  <a:pt x="0" y="144779"/>
                </a:lnTo>
                <a:lnTo>
                  <a:pt x="1168399" y="144779"/>
                </a:lnTo>
                <a:lnTo>
                  <a:pt x="1311910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04190" y="2302512"/>
            <a:ext cx="1311910" cy="144780"/>
          </a:xfrm>
          <a:custGeom>
            <a:avLst/>
            <a:gdLst/>
            <a:ahLst/>
            <a:cxnLst/>
            <a:rect l="l" t="t" r="r" b="b"/>
            <a:pathLst>
              <a:path w="1311910" h="144780">
                <a:moveTo>
                  <a:pt x="0" y="144779"/>
                </a:moveTo>
                <a:lnTo>
                  <a:pt x="1168399" y="144779"/>
                </a:lnTo>
                <a:lnTo>
                  <a:pt x="1311910" y="0"/>
                </a:lnTo>
                <a:lnTo>
                  <a:pt x="144779" y="0"/>
                </a:lnTo>
                <a:lnTo>
                  <a:pt x="0" y="144779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04190" y="2447289"/>
            <a:ext cx="1168400" cy="292100"/>
          </a:xfrm>
          <a:custGeom>
            <a:avLst/>
            <a:gdLst/>
            <a:ahLst/>
            <a:cxnLst/>
            <a:rect l="l" t="t" r="r" b="b"/>
            <a:pathLst>
              <a:path w="1168400" h="292100">
                <a:moveTo>
                  <a:pt x="0" y="292100"/>
                </a:moveTo>
                <a:lnTo>
                  <a:pt x="1168399" y="292100"/>
                </a:lnTo>
                <a:lnTo>
                  <a:pt x="1168399" y="0"/>
                </a:lnTo>
                <a:lnTo>
                  <a:pt x="0" y="0"/>
                </a:lnTo>
                <a:lnTo>
                  <a:pt x="0" y="292100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591052" y="2594610"/>
            <a:ext cx="143510" cy="1021080"/>
          </a:xfrm>
          <a:custGeom>
            <a:avLst/>
            <a:gdLst/>
            <a:ahLst/>
            <a:cxnLst/>
            <a:rect l="l" t="t" r="r" b="b"/>
            <a:pathLst>
              <a:path w="143510" h="1021079">
                <a:moveTo>
                  <a:pt x="143510" y="0"/>
                </a:moveTo>
                <a:lnTo>
                  <a:pt x="0" y="144779"/>
                </a:lnTo>
                <a:lnTo>
                  <a:pt x="0" y="1021079"/>
                </a:lnTo>
                <a:lnTo>
                  <a:pt x="143510" y="876300"/>
                </a:lnTo>
                <a:lnTo>
                  <a:pt x="143510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91052" y="2594610"/>
            <a:ext cx="143510" cy="1021080"/>
          </a:xfrm>
          <a:custGeom>
            <a:avLst/>
            <a:gdLst/>
            <a:ahLst/>
            <a:cxnLst/>
            <a:rect l="l" t="t" r="r" b="b"/>
            <a:pathLst>
              <a:path w="143510" h="1021079">
                <a:moveTo>
                  <a:pt x="0" y="1021079"/>
                </a:moveTo>
                <a:lnTo>
                  <a:pt x="143510" y="876300"/>
                </a:lnTo>
                <a:lnTo>
                  <a:pt x="143510" y="0"/>
                </a:lnTo>
                <a:lnTo>
                  <a:pt x="0" y="144779"/>
                </a:lnTo>
                <a:lnTo>
                  <a:pt x="0" y="1021079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23920" y="2594610"/>
            <a:ext cx="1310640" cy="144780"/>
          </a:xfrm>
          <a:custGeom>
            <a:avLst/>
            <a:gdLst/>
            <a:ahLst/>
            <a:cxnLst/>
            <a:rect l="l" t="t" r="r" b="b"/>
            <a:pathLst>
              <a:path w="1310639" h="144780">
                <a:moveTo>
                  <a:pt x="1310639" y="0"/>
                </a:moveTo>
                <a:lnTo>
                  <a:pt x="143509" y="0"/>
                </a:lnTo>
                <a:lnTo>
                  <a:pt x="0" y="144779"/>
                </a:lnTo>
                <a:lnTo>
                  <a:pt x="1167129" y="144779"/>
                </a:lnTo>
                <a:lnTo>
                  <a:pt x="1310639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423920" y="2594610"/>
            <a:ext cx="1310640" cy="144780"/>
          </a:xfrm>
          <a:custGeom>
            <a:avLst/>
            <a:gdLst/>
            <a:ahLst/>
            <a:cxnLst/>
            <a:rect l="l" t="t" r="r" b="b"/>
            <a:pathLst>
              <a:path w="1310639" h="144780">
                <a:moveTo>
                  <a:pt x="0" y="144779"/>
                </a:moveTo>
                <a:lnTo>
                  <a:pt x="1167129" y="144779"/>
                </a:lnTo>
                <a:lnTo>
                  <a:pt x="1310639" y="0"/>
                </a:lnTo>
                <a:lnTo>
                  <a:pt x="143509" y="0"/>
                </a:lnTo>
                <a:lnTo>
                  <a:pt x="0" y="144779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423922" y="2739389"/>
            <a:ext cx="1167130" cy="573234"/>
          </a:xfrm>
          <a:prstGeom prst="rect">
            <a:avLst/>
          </a:prstGeom>
          <a:solidFill>
            <a:srgbClr val="BFBFBF"/>
          </a:solidFill>
          <a:ln w="3810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spcBef>
                <a:spcPts val="30"/>
              </a:spcBef>
            </a:pPr>
            <a:endParaRPr sz="1900">
              <a:latin typeface="Times New Roman"/>
              <a:cs typeface="Times New Roman"/>
            </a:endParaRPr>
          </a:p>
          <a:p>
            <a:pPr marL="159987"/>
            <a:r>
              <a:rPr dirty="0">
                <a:latin typeface="Arial"/>
                <a:cs typeface="Arial"/>
              </a:rPr>
              <a:t>instance</a:t>
            </a:r>
            <a:endParaRPr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742439" y="2228852"/>
            <a:ext cx="2335530" cy="358140"/>
          </a:xfrm>
          <a:custGeom>
            <a:avLst/>
            <a:gdLst/>
            <a:ahLst/>
            <a:cxnLst/>
            <a:rect l="l" t="t" r="r" b="b"/>
            <a:pathLst>
              <a:path w="2335529" h="358139">
                <a:moveTo>
                  <a:pt x="0" y="0"/>
                </a:moveTo>
                <a:lnTo>
                  <a:pt x="233680" y="0"/>
                </a:lnTo>
                <a:lnTo>
                  <a:pt x="2335530" y="0"/>
                </a:lnTo>
                <a:lnTo>
                  <a:pt x="2335530" y="358139"/>
                </a:lnTo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034790" y="2575562"/>
            <a:ext cx="88900" cy="90170"/>
          </a:xfrm>
          <a:custGeom>
            <a:avLst/>
            <a:gdLst/>
            <a:ahLst/>
            <a:cxnLst/>
            <a:rect l="l" t="t" r="r" b="b"/>
            <a:pathLst>
              <a:path w="88900" h="90169">
                <a:moveTo>
                  <a:pt x="88900" y="0"/>
                </a:moveTo>
                <a:lnTo>
                  <a:pt x="0" y="0"/>
                </a:lnTo>
                <a:lnTo>
                  <a:pt x="43180" y="90169"/>
                </a:lnTo>
                <a:lnTo>
                  <a:pt x="88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672589" y="2010410"/>
            <a:ext cx="143510" cy="436880"/>
          </a:xfrm>
          <a:custGeom>
            <a:avLst/>
            <a:gdLst/>
            <a:ahLst/>
            <a:cxnLst/>
            <a:rect l="l" t="t" r="r" b="b"/>
            <a:pathLst>
              <a:path w="143510" h="436880">
                <a:moveTo>
                  <a:pt x="143510" y="0"/>
                </a:moveTo>
                <a:lnTo>
                  <a:pt x="0" y="144779"/>
                </a:lnTo>
                <a:lnTo>
                  <a:pt x="0" y="436879"/>
                </a:lnTo>
                <a:lnTo>
                  <a:pt x="143510" y="292100"/>
                </a:lnTo>
                <a:lnTo>
                  <a:pt x="143510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72589" y="2010410"/>
            <a:ext cx="143510" cy="436880"/>
          </a:xfrm>
          <a:custGeom>
            <a:avLst/>
            <a:gdLst/>
            <a:ahLst/>
            <a:cxnLst/>
            <a:rect l="l" t="t" r="r" b="b"/>
            <a:pathLst>
              <a:path w="143510" h="436880">
                <a:moveTo>
                  <a:pt x="0" y="436879"/>
                </a:moveTo>
                <a:lnTo>
                  <a:pt x="143510" y="292100"/>
                </a:lnTo>
                <a:lnTo>
                  <a:pt x="143510" y="0"/>
                </a:lnTo>
                <a:lnTo>
                  <a:pt x="0" y="144779"/>
                </a:lnTo>
                <a:lnTo>
                  <a:pt x="0" y="436879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04190" y="2010412"/>
            <a:ext cx="1311910" cy="144780"/>
          </a:xfrm>
          <a:custGeom>
            <a:avLst/>
            <a:gdLst/>
            <a:ahLst/>
            <a:cxnLst/>
            <a:rect l="l" t="t" r="r" b="b"/>
            <a:pathLst>
              <a:path w="1311910" h="144780">
                <a:moveTo>
                  <a:pt x="1311910" y="0"/>
                </a:moveTo>
                <a:lnTo>
                  <a:pt x="144779" y="0"/>
                </a:lnTo>
                <a:lnTo>
                  <a:pt x="0" y="144779"/>
                </a:lnTo>
                <a:lnTo>
                  <a:pt x="1168399" y="144779"/>
                </a:lnTo>
                <a:lnTo>
                  <a:pt x="1311910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04190" y="2010412"/>
            <a:ext cx="1311910" cy="144780"/>
          </a:xfrm>
          <a:custGeom>
            <a:avLst/>
            <a:gdLst/>
            <a:ahLst/>
            <a:cxnLst/>
            <a:rect l="l" t="t" r="r" b="b"/>
            <a:pathLst>
              <a:path w="1311910" h="144780">
                <a:moveTo>
                  <a:pt x="0" y="144779"/>
                </a:moveTo>
                <a:lnTo>
                  <a:pt x="1168399" y="144779"/>
                </a:lnTo>
                <a:lnTo>
                  <a:pt x="1311910" y="0"/>
                </a:lnTo>
                <a:lnTo>
                  <a:pt x="144779" y="0"/>
                </a:lnTo>
                <a:lnTo>
                  <a:pt x="0" y="144779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04190" y="2155191"/>
            <a:ext cx="1168400" cy="292100"/>
          </a:xfrm>
          <a:custGeom>
            <a:avLst/>
            <a:gdLst/>
            <a:ahLst/>
            <a:cxnLst/>
            <a:rect l="l" t="t" r="r" b="b"/>
            <a:pathLst>
              <a:path w="1168400" h="292100">
                <a:moveTo>
                  <a:pt x="0" y="292100"/>
                </a:moveTo>
                <a:lnTo>
                  <a:pt x="1168399" y="292100"/>
                </a:lnTo>
                <a:lnTo>
                  <a:pt x="1168399" y="0"/>
                </a:lnTo>
                <a:lnTo>
                  <a:pt x="0" y="0"/>
                </a:lnTo>
                <a:lnTo>
                  <a:pt x="0" y="292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4190" y="2155191"/>
            <a:ext cx="1168400" cy="292100"/>
          </a:xfrm>
          <a:custGeom>
            <a:avLst/>
            <a:gdLst/>
            <a:ahLst/>
            <a:cxnLst/>
            <a:rect l="l" t="t" r="r" b="b"/>
            <a:pathLst>
              <a:path w="1168400" h="292100">
                <a:moveTo>
                  <a:pt x="0" y="292100"/>
                </a:moveTo>
                <a:lnTo>
                  <a:pt x="1168399" y="292100"/>
                </a:lnTo>
                <a:lnTo>
                  <a:pt x="1168399" y="0"/>
                </a:lnTo>
                <a:lnTo>
                  <a:pt x="0" y="0"/>
                </a:lnTo>
                <a:lnTo>
                  <a:pt x="0" y="292100"/>
                </a:lnTo>
                <a:close/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558802" y="2170430"/>
            <a:ext cx="1064895" cy="2373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500" i="1" spc="10" dirty="0">
                <a:latin typeface="Arial"/>
                <a:cs typeface="Arial"/>
              </a:rPr>
              <a:t>instance</a:t>
            </a:r>
            <a:r>
              <a:rPr sz="1500" i="1" spc="-45" dirty="0">
                <a:latin typeface="Arial"/>
                <a:cs typeface="Arial"/>
              </a:rPr>
              <a:t> </a:t>
            </a:r>
            <a:r>
              <a:rPr sz="1500" i="1" spc="6" dirty="0">
                <a:latin typeface="Arial"/>
                <a:cs typeface="Arial"/>
              </a:rPr>
              <a:t>aid</a:t>
            </a:r>
            <a:endParaRPr sz="15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742439" y="2910841"/>
            <a:ext cx="1607820" cy="560070"/>
          </a:xfrm>
          <a:custGeom>
            <a:avLst/>
            <a:gdLst/>
            <a:ahLst/>
            <a:cxnLst/>
            <a:rect l="l" t="t" r="r" b="b"/>
            <a:pathLst>
              <a:path w="1607820" h="560070">
                <a:moveTo>
                  <a:pt x="0" y="560070"/>
                </a:moveTo>
                <a:lnTo>
                  <a:pt x="1607820" y="0"/>
                </a:lnTo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322320" y="2871471"/>
            <a:ext cx="101600" cy="85091"/>
          </a:xfrm>
          <a:custGeom>
            <a:avLst/>
            <a:gdLst/>
            <a:ahLst/>
            <a:cxnLst/>
            <a:rect l="l" t="t" r="r" b="b"/>
            <a:pathLst>
              <a:path w="101600" h="85089">
                <a:moveTo>
                  <a:pt x="0" y="0"/>
                </a:moveTo>
                <a:lnTo>
                  <a:pt x="31750" y="85089"/>
                </a:lnTo>
                <a:lnTo>
                  <a:pt x="101600" y="152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742439" y="3131820"/>
            <a:ext cx="1607820" cy="557530"/>
          </a:xfrm>
          <a:custGeom>
            <a:avLst/>
            <a:gdLst/>
            <a:ahLst/>
            <a:cxnLst/>
            <a:rect l="l" t="t" r="r" b="b"/>
            <a:pathLst>
              <a:path w="1607820" h="557529">
                <a:moveTo>
                  <a:pt x="0" y="557529"/>
                </a:moveTo>
                <a:lnTo>
                  <a:pt x="1607820" y="0"/>
                </a:lnTo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322320" y="3093722"/>
            <a:ext cx="101600" cy="81280"/>
          </a:xfrm>
          <a:custGeom>
            <a:avLst/>
            <a:gdLst/>
            <a:ahLst/>
            <a:cxnLst/>
            <a:rect l="l" t="t" r="r" b="b"/>
            <a:pathLst>
              <a:path w="101600" h="81280">
                <a:moveTo>
                  <a:pt x="0" y="0"/>
                </a:moveTo>
                <a:lnTo>
                  <a:pt x="31750" y="81279"/>
                </a:lnTo>
                <a:lnTo>
                  <a:pt x="101600" y="114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742439" y="3350259"/>
            <a:ext cx="1607820" cy="557530"/>
          </a:xfrm>
          <a:custGeom>
            <a:avLst/>
            <a:gdLst/>
            <a:ahLst/>
            <a:cxnLst/>
            <a:rect l="l" t="t" r="r" b="b"/>
            <a:pathLst>
              <a:path w="1607820" h="557529">
                <a:moveTo>
                  <a:pt x="0" y="557529"/>
                </a:moveTo>
                <a:lnTo>
                  <a:pt x="1607820" y="0"/>
                </a:lnTo>
              </a:path>
            </a:pathLst>
          </a:custGeom>
          <a:ln w="38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322320" y="3310890"/>
            <a:ext cx="101600" cy="86360"/>
          </a:xfrm>
          <a:custGeom>
            <a:avLst/>
            <a:gdLst/>
            <a:ahLst/>
            <a:cxnLst/>
            <a:rect l="l" t="t" r="r" b="b"/>
            <a:pathLst>
              <a:path w="101600" h="86360">
                <a:moveTo>
                  <a:pt x="0" y="0"/>
                </a:moveTo>
                <a:lnTo>
                  <a:pt x="31750" y="86360"/>
                </a:lnTo>
                <a:lnTo>
                  <a:pt x="10160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 rot="20460000">
            <a:off x="2266145" y="3057815"/>
            <a:ext cx="637085" cy="235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80"/>
              </a:lnSpc>
            </a:pPr>
            <a:r>
              <a:rPr spc="-10" dirty="0">
                <a:latin typeface="Arial"/>
                <a:cs typeface="Arial"/>
              </a:rPr>
              <a:t>s</a:t>
            </a:r>
            <a:r>
              <a:rPr spc="25" dirty="0">
                <a:latin typeface="Arial"/>
                <a:cs typeface="Arial"/>
              </a:rPr>
              <a:t>e</a:t>
            </a:r>
            <a:r>
              <a:rPr spc="-6" dirty="0">
                <a:latin typeface="Arial"/>
                <a:cs typeface="Arial"/>
              </a:rPr>
              <a:t>l</a:t>
            </a:r>
            <a:r>
              <a:rPr spc="25" dirty="0">
                <a:latin typeface="Arial"/>
                <a:cs typeface="Arial"/>
              </a:rPr>
              <a:t>e</a:t>
            </a:r>
            <a:r>
              <a:rPr spc="-6" dirty="0">
                <a:latin typeface="Arial"/>
                <a:cs typeface="Arial"/>
              </a:rPr>
              <a:t>c</a:t>
            </a:r>
            <a:r>
              <a:rPr spc="10" dirty="0">
                <a:latin typeface="Arial"/>
                <a:cs typeface="Arial"/>
              </a:rPr>
              <a:t>t</a:t>
            </a:r>
            <a:endParaRPr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 rot="20460000">
            <a:off x="2171281" y="3275854"/>
            <a:ext cx="833254" cy="235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80"/>
              </a:lnSpc>
            </a:pPr>
            <a:r>
              <a:rPr spc="15" dirty="0">
                <a:latin typeface="Arial"/>
                <a:cs typeface="Arial"/>
              </a:rPr>
              <a:t>pr</a:t>
            </a:r>
            <a:r>
              <a:rPr spc="35" dirty="0">
                <a:latin typeface="Arial"/>
                <a:cs typeface="Arial"/>
              </a:rPr>
              <a:t>o</a:t>
            </a:r>
            <a:r>
              <a:rPr spc="-6" dirty="0">
                <a:latin typeface="Arial"/>
                <a:cs typeface="Arial"/>
              </a:rPr>
              <a:t>c</a:t>
            </a:r>
            <a:r>
              <a:rPr spc="25" dirty="0">
                <a:latin typeface="Arial"/>
                <a:cs typeface="Arial"/>
              </a:rPr>
              <a:t>e</a:t>
            </a:r>
            <a:r>
              <a:rPr spc="-6" dirty="0">
                <a:latin typeface="Arial"/>
                <a:cs typeface="Arial"/>
              </a:rPr>
              <a:t>s</a:t>
            </a:r>
            <a:r>
              <a:rPr spc="20" dirty="0">
                <a:latin typeface="Arial"/>
                <a:cs typeface="Arial"/>
              </a:rPr>
              <a:t>s</a:t>
            </a:r>
            <a:endParaRPr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 rot="20460000">
            <a:off x="2147963" y="3493638"/>
            <a:ext cx="882871" cy="235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80"/>
              </a:lnSpc>
            </a:pPr>
            <a:r>
              <a:rPr spc="20" dirty="0">
                <a:latin typeface="Arial"/>
                <a:cs typeface="Arial"/>
              </a:rPr>
              <a:t>de</a:t>
            </a:r>
            <a:r>
              <a:rPr spc="6" dirty="0">
                <a:latin typeface="Arial"/>
                <a:cs typeface="Arial"/>
              </a:rPr>
              <a:t>s</a:t>
            </a:r>
            <a:r>
              <a:rPr spc="25" dirty="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l</a:t>
            </a:r>
            <a:r>
              <a:rPr spc="25" dirty="0">
                <a:latin typeface="Arial"/>
                <a:cs typeface="Arial"/>
              </a:rPr>
              <a:t>e</a:t>
            </a:r>
            <a:r>
              <a:rPr spc="6" dirty="0">
                <a:latin typeface="Arial"/>
                <a:cs typeface="Arial"/>
              </a:rPr>
              <a:t>c</a:t>
            </a:r>
            <a:r>
              <a:rPr spc="10" dirty="0">
                <a:latin typeface="Arial"/>
                <a:cs typeface="Arial"/>
              </a:rPr>
              <a:t>t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26457"/>
            <a:ext cx="9418319" cy="1508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32193" marR="5078" indent="-995473"/>
            <a:r>
              <a:rPr spc="-6" dirty="0"/>
              <a:t>Example of</a:t>
            </a:r>
            <a:r>
              <a:rPr spc="-80" dirty="0"/>
              <a:t> </a:t>
            </a:r>
            <a:r>
              <a:rPr spc="-6" dirty="0"/>
              <a:t>an  Applet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49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20521" y="1979929"/>
            <a:ext cx="7001509" cy="44475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1"/>
            <a:ext cx="9418319" cy="1013931"/>
          </a:xfrm>
          <a:prstGeom prst="rect">
            <a:avLst/>
          </a:prstGeom>
        </p:spPr>
        <p:txBody>
          <a:bodyPr vert="horz" wrap="square" lIns="0" tIns="265375" rIns="0" bIns="0" rtlCol="0">
            <a:spAutoFit/>
          </a:bodyPr>
          <a:lstStyle/>
          <a:p>
            <a:pPr marL="5242743"/>
            <a:r>
              <a:rPr spc="-6" dirty="0"/>
              <a:t>Introduction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428">
              <a:lnSpc>
                <a:spcPts val="1505"/>
              </a:lnSpc>
            </a:pPr>
            <a:fld id="{81D60167-4931-47E6-BA6A-407CBD079E47}" type="slidenum">
              <a:rPr dirty="0"/>
              <a:pPr marL="204428">
                <a:lnSpc>
                  <a:spcPts val="1505"/>
                </a:lnSpc>
              </a:pPr>
              <a:t>5</a:t>
            </a:fld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442" y="1873252"/>
            <a:ext cx="170815" cy="220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400" spc="295" dirty="0">
                <a:latin typeface="Calibri"/>
                <a:cs typeface="Calibri"/>
              </a:rPr>
              <a:t>●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91" y="1731010"/>
            <a:ext cx="4321175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3200" spc="-6" dirty="0">
                <a:latin typeface="Arial"/>
                <a:cs typeface="Arial"/>
              </a:rPr>
              <a:t>In </a:t>
            </a:r>
            <a:r>
              <a:rPr sz="3200" spc="-10" dirty="0">
                <a:latin typeface="Arial"/>
                <a:cs typeface="Arial"/>
              </a:rPr>
              <a:t>this </a:t>
            </a:r>
            <a:r>
              <a:rPr sz="3200" spc="-30" dirty="0">
                <a:latin typeface="Arial"/>
                <a:cs typeface="Arial"/>
              </a:rPr>
              <a:t>chapter, </a:t>
            </a:r>
            <a:r>
              <a:rPr sz="3200" spc="-6" dirty="0">
                <a:latin typeface="Arial"/>
                <a:cs typeface="Arial"/>
              </a:rPr>
              <a:t>we'll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-6" dirty="0">
                <a:latin typeface="Arial"/>
                <a:cs typeface="Arial"/>
              </a:rPr>
              <a:t>see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1239" y="2491743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1239" y="3030221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1239" y="3568703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55091" y="2367279"/>
            <a:ext cx="7323455" cy="1514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2800" dirty="0">
                <a:latin typeface="Arial"/>
                <a:cs typeface="Arial"/>
              </a:rPr>
              <a:t>A brief </a:t>
            </a:r>
            <a:r>
              <a:rPr sz="2800" spc="-6" dirty="0">
                <a:latin typeface="Arial"/>
                <a:cs typeface="Arial"/>
              </a:rPr>
              <a:t>history of the smart</a:t>
            </a:r>
            <a:r>
              <a:rPr sz="2800" spc="-175" dirty="0">
                <a:latin typeface="Arial"/>
                <a:cs typeface="Arial"/>
              </a:rPr>
              <a:t> </a:t>
            </a:r>
            <a:r>
              <a:rPr sz="2800" spc="-6" dirty="0">
                <a:latin typeface="Arial"/>
                <a:cs typeface="Arial"/>
              </a:rPr>
              <a:t>cards</a:t>
            </a:r>
            <a:endParaRPr sz="2800">
              <a:latin typeface="Arial"/>
              <a:cs typeface="Arial"/>
            </a:endParaRPr>
          </a:p>
          <a:p>
            <a:pPr marL="12696" marR="5078">
              <a:lnSpc>
                <a:spcPct val="126200"/>
              </a:lnSpc>
              <a:spcBef>
                <a:spcPts val="10"/>
              </a:spcBef>
            </a:pPr>
            <a:r>
              <a:rPr sz="2800" spc="-6" dirty="0">
                <a:latin typeface="Arial"/>
                <a:cs typeface="Arial"/>
              </a:rPr>
              <a:t>The applications supported by the smart cards  The standards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spc="-6" dirty="0">
                <a:latin typeface="Arial"/>
                <a:cs typeface="Arial"/>
              </a:rPr>
              <a:t>supported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20521" y="1619250"/>
            <a:ext cx="7001509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50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69721" y="2457452"/>
            <a:ext cx="7001509" cy="2677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51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3"/>
            <a:ext cx="9418319" cy="1012649"/>
          </a:xfrm>
          <a:prstGeom prst="rect">
            <a:avLst/>
          </a:prstGeom>
        </p:spPr>
        <p:txBody>
          <a:bodyPr vert="horz" wrap="square" lIns="0" tIns="264106" rIns="0" bIns="0" rtlCol="0">
            <a:spAutoFit/>
          </a:bodyPr>
          <a:lstStyle/>
          <a:p>
            <a:pPr marL="4651045"/>
            <a:r>
              <a:rPr spc="-6" dirty="0"/>
              <a:t>Simulation</a:t>
            </a:r>
            <a:r>
              <a:rPr spc="-75" dirty="0"/>
              <a:t> </a:t>
            </a:r>
            <a:r>
              <a:rPr spc="-6" dirty="0"/>
              <a:t>script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52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734819" y="1979929"/>
            <a:ext cx="6904990" cy="472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3"/>
            <a:ext cx="9418319" cy="1012649"/>
          </a:xfrm>
          <a:prstGeom prst="rect">
            <a:avLst/>
          </a:prstGeom>
        </p:spPr>
        <p:txBody>
          <a:bodyPr vert="horz" wrap="square" lIns="0" tIns="264106" rIns="0" bIns="0" rtlCol="0">
            <a:spAutoFit/>
          </a:bodyPr>
          <a:lstStyle/>
          <a:p>
            <a:pPr marL="5910624"/>
            <a:r>
              <a:rPr spc="-6" dirty="0"/>
              <a:t>Resu</a:t>
            </a:r>
            <a:r>
              <a:rPr spc="6" dirty="0"/>
              <a:t>l</a:t>
            </a:r>
            <a:r>
              <a:rPr dirty="0"/>
              <a:t>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53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579882" y="2625089"/>
            <a:ext cx="6982459" cy="2343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3"/>
            <a:ext cx="9418319" cy="1012649"/>
          </a:xfrm>
          <a:prstGeom prst="rect">
            <a:avLst/>
          </a:prstGeom>
        </p:spPr>
        <p:txBody>
          <a:bodyPr vert="horz" wrap="square" lIns="0" tIns="264106" rIns="0" bIns="0" rtlCol="0">
            <a:spAutoFit/>
          </a:bodyPr>
          <a:lstStyle/>
          <a:p>
            <a:pPr marL="5040854"/>
            <a:r>
              <a:rPr spc="-6" dirty="0"/>
              <a:t>Netbeans</a:t>
            </a:r>
            <a:r>
              <a:rPr spc="-100" dirty="0"/>
              <a:t> </a:t>
            </a:r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54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440181" y="1508760"/>
            <a:ext cx="7315200" cy="53314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26457"/>
            <a:ext cx="9418319" cy="1508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76651" marR="5078" indent="-1041184"/>
            <a:r>
              <a:rPr spc="-6" dirty="0"/>
              <a:t>Other Java</a:t>
            </a:r>
            <a:r>
              <a:rPr spc="-55" dirty="0"/>
              <a:t> </a:t>
            </a:r>
            <a:r>
              <a:rPr spc="-10" dirty="0"/>
              <a:t>Card  </a:t>
            </a:r>
            <a:r>
              <a:rPr spc="-6" dirty="0"/>
              <a:t>features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55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268981" y="1831340"/>
            <a:ext cx="5897245" cy="308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1560" indent="-328861">
              <a:buFont typeface="Tahoma"/>
              <a:buChar char="•"/>
              <a:tabLst>
                <a:tab pos="340925" algn="l"/>
                <a:tab pos="341560" algn="l"/>
              </a:tabLst>
            </a:pPr>
            <a:r>
              <a:rPr sz="2400" spc="-6" dirty="0">
                <a:latin typeface="Arial"/>
                <a:cs typeface="Arial"/>
              </a:rPr>
              <a:t>Many features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available</a:t>
            </a:r>
            <a:endParaRPr sz="2400">
              <a:latin typeface="Arial"/>
              <a:cs typeface="Arial"/>
            </a:endParaRPr>
          </a:p>
          <a:p>
            <a:pPr marL="741526" lvl="1" indent="-271724">
              <a:spcBef>
                <a:spcPts val="500"/>
              </a:spcBef>
              <a:buFont typeface="Tahoma"/>
              <a:buChar char="–"/>
              <a:tabLst>
                <a:tab pos="740891" algn="l"/>
                <a:tab pos="741526" algn="l"/>
              </a:tabLst>
            </a:pPr>
            <a:r>
              <a:rPr sz="2000" spc="-6" dirty="0">
                <a:latin typeface="Arial"/>
                <a:cs typeface="Arial"/>
              </a:rPr>
              <a:t>PIN </a:t>
            </a:r>
            <a:r>
              <a:rPr sz="2000" dirty="0">
                <a:latin typeface="Arial"/>
                <a:cs typeface="Arial"/>
              </a:rPr>
              <a:t>code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management</a:t>
            </a:r>
            <a:endParaRPr sz="2000">
              <a:latin typeface="Arial"/>
              <a:cs typeface="Arial"/>
            </a:endParaRPr>
          </a:p>
          <a:p>
            <a:pPr marL="741526" lvl="1" indent="-271724">
              <a:spcBef>
                <a:spcPts val="500"/>
              </a:spcBef>
              <a:buFont typeface="Tahoma"/>
              <a:buChar char="–"/>
              <a:tabLst>
                <a:tab pos="740891" algn="l"/>
                <a:tab pos="741526" algn="l"/>
              </a:tabLst>
            </a:pPr>
            <a:r>
              <a:rPr sz="2000" spc="-10" dirty="0">
                <a:latin typeface="Arial"/>
                <a:cs typeface="Arial"/>
              </a:rPr>
              <a:t>Transaction </a:t>
            </a:r>
            <a:r>
              <a:rPr sz="2000" spc="-6" dirty="0">
                <a:latin typeface="Arial"/>
                <a:cs typeface="Arial"/>
              </a:rPr>
              <a:t>handling </a:t>
            </a:r>
            <a:r>
              <a:rPr sz="2000" dirty="0">
                <a:latin typeface="Arial"/>
                <a:cs typeface="Arial"/>
              </a:rPr>
              <a:t>using</a:t>
            </a:r>
            <a:r>
              <a:rPr sz="2000" spc="60" dirty="0">
                <a:latin typeface="Arial"/>
                <a:cs typeface="Arial"/>
              </a:rPr>
              <a:t> </a:t>
            </a:r>
            <a:r>
              <a:rPr sz="2000" b="1" spc="-10" dirty="0">
                <a:latin typeface="Courier New"/>
                <a:cs typeface="Courier New"/>
              </a:rPr>
              <a:t>JCSystem</a:t>
            </a:r>
            <a:endParaRPr sz="2000">
              <a:latin typeface="Courier New"/>
              <a:cs typeface="Courier New"/>
            </a:endParaRPr>
          </a:p>
          <a:p>
            <a:pPr marL="1155461" marR="147924" lvl="2" indent="-228552">
              <a:spcBef>
                <a:spcPts val="450"/>
              </a:spcBef>
              <a:buFont typeface="Tahoma"/>
              <a:buChar char="•"/>
              <a:tabLst>
                <a:tab pos="1155461" algn="l"/>
              </a:tabLst>
            </a:pPr>
            <a:r>
              <a:rPr spc="-6" dirty="0">
                <a:latin typeface="Arial"/>
                <a:cs typeface="Arial"/>
              </a:rPr>
              <a:t>Possibility to </a:t>
            </a:r>
            <a:r>
              <a:rPr spc="-10" dirty="0">
                <a:latin typeface="Arial"/>
                <a:cs typeface="Arial"/>
              </a:rPr>
              <a:t>group together </a:t>
            </a:r>
            <a:r>
              <a:rPr dirty="0">
                <a:latin typeface="Arial"/>
                <a:cs typeface="Arial"/>
              </a:rPr>
              <a:t>a </a:t>
            </a:r>
            <a:r>
              <a:rPr spc="-6" dirty="0">
                <a:latin typeface="Arial"/>
                <a:cs typeface="Arial"/>
              </a:rPr>
              <a:t>certain </a:t>
            </a:r>
            <a:r>
              <a:rPr spc="-10" dirty="0">
                <a:latin typeface="Arial"/>
                <a:cs typeface="Arial"/>
              </a:rPr>
              <a:t>number  </a:t>
            </a:r>
            <a:r>
              <a:rPr spc="-6" dirty="0">
                <a:latin typeface="Arial"/>
                <a:cs typeface="Arial"/>
              </a:rPr>
              <a:t>of actions into </a:t>
            </a:r>
            <a:r>
              <a:rPr dirty="0">
                <a:latin typeface="Arial"/>
                <a:cs typeface="Arial"/>
              </a:rPr>
              <a:t>a</a:t>
            </a:r>
            <a:r>
              <a:rPr spc="-90" dirty="0">
                <a:latin typeface="Arial"/>
                <a:cs typeface="Arial"/>
              </a:rPr>
              <a:t> </a:t>
            </a:r>
            <a:r>
              <a:rPr spc="-6" dirty="0">
                <a:latin typeface="Arial"/>
                <a:cs typeface="Arial"/>
              </a:rPr>
              <a:t>transaction</a:t>
            </a:r>
            <a:endParaRPr>
              <a:latin typeface="Arial"/>
              <a:cs typeface="Arial"/>
            </a:endParaRPr>
          </a:p>
          <a:p>
            <a:pPr marL="1155461" lvl="2" indent="-228552">
              <a:spcBef>
                <a:spcPts val="450"/>
              </a:spcBef>
              <a:buFont typeface="Tahoma"/>
              <a:buChar char="•"/>
              <a:tabLst>
                <a:tab pos="1155461" algn="l"/>
              </a:tabLst>
            </a:pPr>
            <a:r>
              <a:rPr spc="-6" dirty="0">
                <a:latin typeface="Arial"/>
                <a:cs typeface="Arial"/>
              </a:rPr>
              <a:t>Possibility</a:t>
            </a:r>
            <a:r>
              <a:rPr spc="-40" dirty="0">
                <a:latin typeface="Arial"/>
                <a:cs typeface="Arial"/>
              </a:rPr>
              <a:t> </a:t>
            </a:r>
            <a:r>
              <a:rPr spc="-6" dirty="0">
                <a:latin typeface="Arial"/>
                <a:cs typeface="Arial"/>
              </a:rPr>
              <a:t>to</a:t>
            </a:r>
            <a:r>
              <a:rPr spc="-15" dirty="0">
                <a:latin typeface="Arial"/>
                <a:cs typeface="Arial"/>
              </a:rPr>
              <a:t> </a:t>
            </a:r>
            <a:r>
              <a:rPr b="1" spc="-6" dirty="0">
                <a:latin typeface="Courier New"/>
                <a:cs typeface="Courier New"/>
              </a:rPr>
              <a:t>abort</a:t>
            </a:r>
            <a:r>
              <a:rPr b="1" spc="-590" dirty="0">
                <a:latin typeface="Courier New"/>
                <a:cs typeface="Courier New"/>
              </a:rPr>
              <a:t> </a:t>
            </a:r>
            <a:r>
              <a:rPr spc="-10" dirty="0">
                <a:latin typeface="Arial"/>
                <a:cs typeface="Arial"/>
              </a:rPr>
              <a:t>or</a:t>
            </a:r>
            <a:r>
              <a:rPr spc="-6" dirty="0">
                <a:latin typeface="Arial"/>
                <a:cs typeface="Arial"/>
              </a:rPr>
              <a:t> </a:t>
            </a:r>
            <a:r>
              <a:rPr b="1" spc="-6" dirty="0">
                <a:latin typeface="Courier New"/>
                <a:cs typeface="Courier New"/>
              </a:rPr>
              <a:t>commit</a:t>
            </a:r>
            <a:r>
              <a:rPr b="1" spc="-600" dirty="0">
                <a:latin typeface="Courier New"/>
                <a:cs typeface="Courier New"/>
              </a:rPr>
              <a:t> </a:t>
            </a:r>
            <a:r>
              <a:rPr spc="-6" dirty="0">
                <a:latin typeface="Arial"/>
                <a:cs typeface="Arial"/>
              </a:rPr>
              <a:t>the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6" dirty="0">
                <a:latin typeface="Arial"/>
                <a:cs typeface="Arial"/>
              </a:rPr>
              <a:t>transaction</a:t>
            </a:r>
            <a:endParaRPr>
              <a:latin typeface="Arial"/>
              <a:cs typeface="Arial"/>
            </a:endParaRPr>
          </a:p>
          <a:p>
            <a:pPr marL="741526" lvl="1" indent="-271724">
              <a:spcBef>
                <a:spcPts val="500"/>
              </a:spcBef>
              <a:buFont typeface="Tahoma"/>
              <a:buChar char="–"/>
              <a:tabLst>
                <a:tab pos="740891" algn="l"/>
                <a:tab pos="741526" algn="l"/>
              </a:tabLst>
            </a:pPr>
            <a:r>
              <a:rPr sz="2000" dirty="0">
                <a:latin typeface="Arial"/>
                <a:cs typeface="Arial"/>
              </a:rPr>
              <a:t>Shareable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-6" dirty="0">
                <a:latin typeface="Arial"/>
                <a:cs typeface="Arial"/>
              </a:rPr>
              <a:t>applets</a:t>
            </a:r>
            <a:endParaRPr sz="2000">
              <a:latin typeface="Arial"/>
              <a:cs typeface="Arial"/>
            </a:endParaRPr>
          </a:p>
          <a:p>
            <a:pPr marL="741526" marR="34283" lvl="1" indent="-271724">
              <a:spcBef>
                <a:spcPts val="500"/>
              </a:spcBef>
              <a:buFont typeface="Tahoma"/>
              <a:buChar char="–"/>
              <a:tabLst>
                <a:tab pos="740891" algn="l"/>
                <a:tab pos="741526" algn="l"/>
              </a:tabLst>
            </a:pPr>
            <a:r>
              <a:rPr sz="2000" spc="-6" dirty="0">
                <a:latin typeface="Arial"/>
                <a:cs typeface="Arial"/>
              </a:rPr>
              <a:t>Possibility </a:t>
            </a:r>
            <a:r>
              <a:rPr sz="2000" dirty="0">
                <a:latin typeface="Arial"/>
                <a:cs typeface="Arial"/>
              </a:rPr>
              <a:t>to have several </a:t>
            </a:r>
            <a:r>
              <a:rPr sz="2000" spc="-6" dirty="0">
                <a:latin typeface="Arial"/>
                <a:cs typeface="Arial"/>
              </a:rPr>
              <a:t>applets </a:t>
            </a:r>
            <a:r>
              <a:rPr sz="2000" dirty="0">
                <a:latin typeface="Arial"/>
                <a:cs typeface="Arial"/>
              </a:rPr>
              <a:t>selected </a:t>
            </a:r>
            <a:r>
              <a:rPr sz="2000" spc="-6" dirty="0">
                <a:latin typeface="Arial"/>
                <a:cs typeface="Arial"/>
              </a:rPr>
              <a:t>at  the </a:t>
            </a:r>
            <a:r>
              <a:rPr sz="2000" dirty="0">
                <a:latin typeface="Arial"/>
                <a:cs typeface="Arial"/>
              </a:rPr>
              <a:t>same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spc="-6" dirty="0">
                <a:latin typeface="Arial"/>
                <a:cs typeface="Arial"/>
              </a:rPr>
              <a:t>time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5650" y="2603500"/>
            <a:ext cx="781050" cy="655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3291" y="2771139"/>
            <a:ext cx="781049" cy="655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92202" y="2938779"/>
            <a:ext cx="781050" cy="655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5653" y="4030979"/>
            <a:ext cx="756919" cy="7569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27482" y="4114802"/>
            <a:ext cx="756919" cy="7569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71139" y="4367529"/>
            <a:ext cx="693420" cy="7175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99312" y="4198620"/>
            <a:ext cx="756919" cy="7569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56"/>
            <a:ext cx="9418319" cy="921655"/>
          </a:xfrm>
          <a:prstGeom prst="rect">
            <a:avLst/>
          </a:prstGeom>
        </p:spPr>
        <p:txBody>
          <a:bodyPr vert="horz" wrap="square" lIns="0" tIns="173954" rIns="0" bIns="0" rtlCol="0">
            <a:spAutoFit/>
          </a:bodyPr>
          <a:lstStyle/>
          <a:p>
            <a:pPr marL="5636361"/>
            <a:r>
              <a:rPr spc="-6" dirty="0"/>
              <a:t>Owne</a:t>
            </a:r>
            <a:r>
              <a:rPr dirty="0"/>
              <a:t>rP</a:t>
            </a:r>
            <a:r>
              <a:rPr spc="-6" dirty="0"/>
              <a:t>IN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56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9482" y="1831342"/>
            <a:ext cx="7682865" cy="741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0290" marR="5078" indent="-327593">
              <a:buFont typeface="Tahoma"/>
              <a:buChar char="•"/>
              <a:tabLst>
                <a:tab pos="339655" algn="l"/>
                <a:tab pos="340290" algn="l"/>
              </a:tabLst>
            </a:pPr>
            <a:r>
              <a:rPr sz="2400" spc="-6" dirty="0">
                <a:latin typeface="Arial"/>
                <a:cs typeface="Arial"/>
              </a:rPr>
              <a:t>This class </a:t>
            </a:r>
            <a:r>
              <a:rPr sz="2400" spc="-10" dirty="0">
                <a:latin typeface="Arial"/>
                <a:cs typeface="Arial"/>
              </a:rPr>
              <a:t>helps </a:t>
            </a:r>
            <a:r>
              <a:rPr sz="2400" spc="-6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developer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6" dirty="0">
                <a:latin typeface="Arial"/>
                <a:cs typeface="Arial"/>
              </a:rPr>
              <a:t>protect the access </a:t>
            </a:r>
            <a:r>
              <a:rPr sz="2400" spc="6" dirty="0">
                <a:latin typeface="Arial"/>
                <a:cs typeface="Arial"/>
              </a:rPr>
              <a:t>to  </a:t>
            </a:r>
            <a:r>
              <a:rPr sz="2400" spc="-6" dirty="0">
                <a:latin typeface="Arial"/>
                <a:cs typeface="Arial"/>
              </a:rPr>
              <a:t>some features of the smart card using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6" dirty="0">
                <a:latin typeface="Arial"/>
                <a:cs typeface="Arial"/>
              </a:rPr>
              <a:t>PIN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code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49731" y="3013709"/>
            <a:ext cx="5878195" cy="28525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700" b="1" spc="-6" dirty="0">
                <a:solidFill>
                  <a:srgbClr val="3333CC"/>
                </a:solidFill>
                <a:latin typeface="Courier New"/>
                <a:cs typeface="Courier New"/>
              </a:rPr>
              <a:t>private </a:t>
            </a:r>
            <a:r>
              <a:rPr sz="1700" spc="-6" dirty="0">
                <a:latin typeface="Courier New"/>
                <a:cs typeface="Courier New"/>
              </a:rPr>
              <a:t>OwnerPIN</a:t>
            </a:r>
            <a:r>
              <a:rPr sz="1700" spc="-90" dirty="0">
                <a:latin typeface="Courier New"/>
                <a:cs typeface="Courier New"/>
              </a:rPr>
              <a:t> </a:t>
            </a:r>
            <a:r>
              <a:rPr sz="1700" spc="-6" dirty="0">
                <a:latin typeface="Courier New"/>
                <a:cs typeface="Courier New"/>
              </a:rPr>
              <a:t>pinCode;</a:t>
            </a:r>
            <a:endParaRPr sz="17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spcBef>
                <a:spcPts val="35"/>
              </a:spcBef>
            </a:pPr>
            <a:endParaRPr sz="1700">
              <a:latin typeface="Times New Roman"/>
              <a:cs typeface="Times New Roman"/>
            </a:endParaRPr>
          </a:p>
          <a:p>
            <a:pPr marL="500277"/>
            <a:r>
              <a:rPr sz="1700" spc="-6" dirty="0">
                <a:latin typeface="Courier New"/>
                <a:cs typeface="Courier New"/>
              </a:rPr>
              <a:t>/** Creates </a:t>
            </a:r>
            <a:r>
              <a:rPr sz="1700" dirty="0">
                <a:latin typeface="Courier New"/>
                <a:cs typeface="Courier New"/>
              </a:rPr>
              <a:t>a </a:t>
            </a:r>
            <a:r>
              <a:rPr sz="1700" spc="-6" dirty="0">
                <a:latin typeface="Courier New"/>
                <a:cs typeface="Courier New"/>
              </a:rPr>
              <a:t>new instance of EPurse</a:t>
            </a:r>
            <a:r>
              <a:rPr sz="1700" spc="-55" dirty="0">
                <a:latin typeface="Courier New"/>
                <a:cs typeface="Courier New"/>
              </a:rPr>
              <a:t> </a:t>
            </a:r>
            <a:r>
              <a:rPr sz="1700" spc="-6" dirty="0">
                <a:latin typeface="Courier New"/>
                <a:cs typeface="Courier New"/>
              </a:rPr>
              <a:t>*/</a:t>
            </a:r>
            <a:endParaRPr sz="1700">
              <a:latin typeface="Courier New"/>
              <a:cs typeface="Courier New"/>
            </a:endParaRPr>
          </a:p>
          <a:p>
            <a:pPr marL="500277" marR="3052447" indent="-487579"/>
            <a:r>
              <a:rPr sz="1700" b="1" spc="-6" dirty="0">
                <a:solidFill>
                  <a:srgbClr val="3333CC"/>
                </a:solidFill>
                <a:latin typeface="Courier New"/>
                <a:cs typeface="Courier New"/>
              </a:rPr>
              <a:t>public </a:t>
            </a:r>
            <a:r>
              <a:rPr sz="1700" spc="-6" dirty="0">
                <a:latin typeface="Courier New"/>
                <a:cs typeface="Courier New"/>
              </a:rPr>
              <a:t>EPurse() </a:t>
            </a:r>
            <a:r>
              <a:rPr sz="1700" dirty="0">
                <a:latin typeface="Courier New"/>
                <a:cs typeface="Courier New"/>
              </a:rPr>
              <a:t>{  </a:t>
            </a:r>
            <a:r>
              <a:rPr sz="1700" spc="-6" dirty="0">
                <a:latin typeface="Courier New"/>
                <a:cs typeface="Courier New"/>
              </a:rPr>
              <a:t>balance </a:t>
            </a:r>
            <a:r>
              <a:rPr sz="1700" dirty="0">
                <a:latin typeface="Courier New"/>
                <a:cs typeface="Courier New"/>
              </a:rPr>
              <a:t>=</a:t>
            </a:r>
            <a:r>
              <a:rPr sz="1700" spc="-90" dirty="0">
                <a:latin typeface="Courier New"/>
                <a:cs typeface="Courier New"/>
              </a:rPr>
              <a:t> </a:t>
            </a:r>
            <a:r>
              <a:rPr sz="1700" spc="-6" dirty="0">
                <a:latin typeface="Courier New"/>
                <a:cs typeface="Courier New"/>
              </a:rPr>
              <a:t>(</a:t>
            </a:r>
            <a:r>
              <a:rPr sz="1700" b="1" spc="-6" dirty="0">
                <a:solidFill>
                  <a:srgbClr val="3333CC"/>
                </a:solidFill>
                <a:latin typeface="Courier New"/>
                <a:cs typeface="Courier New"/>
              </a:rPr>
              <a:t>short</a:t>
            </a:r>
            <a:r>
              <a:rPr sz="1700" spc="-6" dirty="0">
                <a:latin typeface="Courier New"/>
                <a:cs typeface="Courier New"/>
              </a:rPr>
              <a:t>)</a:t>
            </a:r>
            <a:r>
              <a:rPr sz="1700" b="1" spc="-6" dirty="0">
                <a:solidFill>
                  <a:srgbClr val="FF0000"/>
                </a:solidFill>
                <a:latin typeface="Courier New"/>
                <a:cs typeface="Courier New"/>
              </a:rPr>
              <a:t>0</a:t>
            </a:r>
            <a:r>
              <a:rPr sz="1700" spc="-6" dirty="0">
                <a:latin typeface="Courier New"/>
                <a:cs typeface="Courier New"/>
              </a:rPr>
              <a:t>;</a:t>
            </a:r>
            <a:endParaRPr sz="1700">
              <a:latin typeface="Courier New"/>
              <a:cs typeface="Courier New"/>
            </a:endParaRPr>
          </a:p>
          <a:p>
            <a:pPr marL="500277"/>
            <a:r>
              <a:rPr sz="1700" spc="-6" dirty="0">
                <a:latin typeface="Courier New"/>
                <a:cs typeface="Courier New"/>
              </a:rPr>
              <a:t>pinCode </a:t>
            </a:r>
            <a:r>
              <a:rPr sz="1700" dirty="0">
                <a:latin typeface="Courier New"/>
                <a:cs typeface="Courier New"/>
              </a:rPr>
              <a:t>= </a:t>
            </a:r>
            <a:r>
              <a:rPr sz="1700" b="1" spc="-6" dirty="0">
                <a:solidFill>
                  <a:srgbClr val="3333CC"/>
                </a:solidFill>
                <a:latin typeface="Courier New"/>
                <a:cs typeface="Courier New"/>
              </a:rPr>
              <a:t>new</a:t>
            </a:r>
            <a:r>
              <a:rPr sz="1700" b="1" spc="-90" dirty="0">
                <a:solidFill>
                  <a:srgbClr val="3333CC"/>
                </a:solidFill>
                <a:latin typeface="Courier New"/>
                <a:cs typeface="Courier New"/>
              </a:rPr>
              <a:t> </a:t>
            </a:r>
            <a:r>
              <a:rPr sz="1700" spc="-6" dirty="0">
                <a:latin typeface="Courier New"/>
                <a:cs typeface="Courier New"/>
              </a:rPr>
              <a:t>OwnerPIN(</a:t>
            </a:r>
            <a:r>
              <a:rPr sz="1700" b="1" spc="-6" dirty="0">
                <a:solidFill>
                  <a:srgbClr val="FF0000"/>
                </a:solidFill>
                <a:latin typeface="Courier New"/>
                <a:cs typeface="Courier New"/>
              </a:rPr>
              <a:t>EPURSE_PIN_TRY_LIMIT</a:t>
            </a:r>
            <a:r>
              <a:rPr sz="1700" spc="-6" dirty="0">
                <a:latin typeface="Courier New"/>
                <a:cs typeface="Courier New"/>
              </a:rPr>
              <a:t>,</a:t>
            </a:r>
            <a:endParaRPr sz="1700">
              <a:latin typeface="Courier New"/>
              <a:cs typeface="Courier New"/>
            </a:endParaRPr>
          </a:p>
          <a:p>
            <a:pPr marL="2256322">
              <a:lnSpc>
                <a:spcPts val="1914"/>
              </a:lnSpc>
            </a:pPr>
            <a:r>
              <a:rPr sz="1700" b="1" spc="-6" dirty="0">
                <a:solidFill>
                  <a:srgbClr val="FF0000"/>
                </a:solidFill>
                <a:latin typeface="Courier New"/>
                <a:cs typeface="Courier New"/>
              </a:rPr>
              <a:t>EPURSE_PIN_MAX_SIZE</a:t>
            </a:r>
            <a:r>
              <a:rPr sz="1700" spc="-6" dirty="0">
                <a:latin typeface="Courier New"/>
                <a:cs typeface="Courier New"/>
              </a:rPr>
              <a:t>);</a:t>
            </a:r>
            <a:endParaRPr sz="1700">
              <a:latin typeface="Courier New"/>
              <a:cs typeface="Courier New"/>
            </a:endParaRPr>
          </a:p>
          <a:p>
            <a:pPr marL="12696">
              <a:lnSpc>
                <a:spcPts val="1914"/>
              </a:lnSpc>
            </a:pPr>
            <a:r>
              <a:rPr sz="1700" dirty="0">
                <a:latin typeface="Courier New"/>
                <a:cs typeface="Courier New"/>
              </a:rPr>
              <a:t>}</a:t>
            </a:r>
            <a:endParaRPr sz="17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56"/>
            <a:ext cx="9418319" cy="921655"/>
          </a:xfrm>
          <a:prstGeom prst="rect">
            <a:avLst/>
          </a:prstGeom>
        </p:spPr>
        <p:txBody>
          <a:bodyPr vert="horz" wrap="square" lIns="0" tIns="173954" rIns="0" bIns="0" rtlCol="0">
            <a:spAutoFit/>
          </a:bodyPr>
          <a:lstStyle/>
          <a:p>
            <a:pPr marL="5636361"/>
            <a:r>
              <a:rPr spc="-6" dirty="0"/>
              <a:t>Owne</a:t>
            </a:r>
            <a:r>
              <a:rPr dirty="0"/>
              <a:t>rP</a:t>
            </a:r>
            <a:r>
              <a:rPr spc="-6" dirty="0"/>
              <a:t>IN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57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9480" y="1823720"/>
            <a:ext cx="7901940" cy="47373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0290" marR="5078" indent="-327593">
              <a:buFont typeface="Tahoma"/>
              <a:buChar char="•"/>
              <a:tabLst>
                <a:tab pos="339655" algn="l"/>
                <a:tab pos="340290" algn="l"/>
              </a:tabLst>
            </a:pPr>
            <a:r>
              <a:rPr sz="2400" spc="-6" dirty="0">
                <a:latin typeface="Arial"/>
                <a:cs typeface="Arial"/>
              </a:rPr>
              <a:t>The CAD must validate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6" dirty="0">
                <a:latin typeface="Arial"/>
                <a:cs typeface="Arial"/>
              </a:rPr>
              <a:t>PIN code prior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6" dirty="0">
                <a:latin typeface="Arial"/>
                <a:cs typeface="Arial"/>
              </a:rPr>
              <a:t>access </a:t>
            </a:r>
            <a:r>
              <a:rPr sz="2400" dirty="0">
                <a:latin typeface="Arial"/>
                <a:cs typeface="Arial"/>
              </a:rPr>
              <a:t>the  </a:t>
            </a:r>
            <a:r>
              <a:rPr sz="2400" spc="-6" dirty="0">
                <a:latin typeface="Arial"/>
                <a:cs typeface="Arial"/>
              </a:rPr>
              <a:t>other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features</a:t>
            </a:r>
            <a:endParaRPr sz="2400">
              <a:latin typeface="Arial"/>
              <a:cs typeface="Arial"/>
            </a:endParaRPr>
          </a:p>
          <a:p>
            <a:pPr marL="1321795" marR="3035307" indent="-446947">
              <a:spcBef>
                <a:spcPts val="1810"/>
              </a:spcBef>
            </a:pPr>
            <a:r>
              <a:rPr sz="1700" b="1" spc="-6" dirty="0">
                <a:solidFill>
                  <a:srgbClr val="3333CC"/>
                </a:solidFill>
                <a:latin typeface="Courier New"/>
                <a:cs typeface="Courier New"/>
              </a:rPr>
              <a:t>case </a:t>
            </a:r>
            <a:r>
              <a:rPr sz="1700" b="1" spc="-6" dirty="0">
                <a:solidFill>
                  <a:srgbClr val="FF0000"/>
                </a:solidFill>
                <a:latin typeface="Courier New"/>
                <a:cs typeface="Courier New"/>
              </a:rPr>
              <a:t>EPURSE_ADD</a:t>
            </a:r>
            <a:r>
              <a:rPr sz="1700" spc="-6" dirty="0">
                <a:latin typeface="Courier New"/>
                <a:cs typeface="Courier New"/>
              </a:rPr>
              <a:t>:  apdu.setIncomingAndReceive();  </a:t>
            </a:r>
            <a:r>
              <a:rPr sz="1700" b="1" spc="-6" dirty="0">
                <a:solidFill>
                  <a:srgbClr val="3333CC"/>
                </a:solidFill>
                <a:latin typeface="Courier New"/>
                <a:cs typeface="Courier New"/>
              </a:rPr>
              <a:t>if</a:t>
            </a:r>
            <a:r>
              <a:rPr sz="1700" spc="-6" dirty="0">
                <a:latin typeface="Courier New"/>
                <a:cs typeface="Courier New"/>
              </a:rPr>
              <a:t>(!pinCode.isValidated())</a:t>
            </a:r>
            <a:endParaRPr sz="1700">
              <a:latin typeface="Courier New"/>
              <a:cs typeface="Courier New"/>
            </a:endParaRPr>
          </a:p>
          <a:p>
            <a:pPr marL="1771284">
              <a:lnSpc>
                <a:spcPts val="1914"/>
              </a:lnSpc>
            </a:pPr>
            <a:r>
              <a:rPr sz="1700" spc="-6" dirty="0">
                <a:latin typeface="Courier New"/>
                <a:cs typeface="Courier New"/>
              </a:rPr>
              <a:t>ISOException.</a:t>
            </a:r>
            <a:r>
              <a:rPr sz="1700" spc="-95" dirty="0">
                <a:latin typeface="Courier New"/>
                <a:cs typeface="Courier New"/>
              </a:rPr>
              <a:t> </a:t>
            </a:r>
            <a:r>
              <a:rPr sz="1700" spc="-6" dirty="0">
                <a:latin typeface="Courier New"/>
                <a:cs typeface="Courier New"/>
              </a:rPr>
              <a:t>throwIt(</a:t>
            </a:r>
            <a:endParaRPr sz="1700">
              <a:latin typeface="Courier New"/>
              <a:cs typeface="Courier New"/>
            </a:endParaRPr>
          </a:p>
          <a:p>
            <a:pPr marL="2218865">
              <a:lnSpc>
                <a:spcPts val="1914"/>
              </a:lnSpc>
            </a:pPr>
            <a:r>
              <a:rPr sz="1700" b="1" spc="-6" dirty="0">
                <a:solidFill>
                  <a:srgbClr val="FF0000"/>
                </a:solidFill>
                <a:latin typeface="Courier New"/>
                <a:cs typeface="Courier New"/>
              </a:rPr>
              <a:t>ISO7816.SW_SECURITY_STATUS_NOT_SATISFIED</a:t>
            </a:r>
            <a:r>
              <a:rPr sz="1700" spc="-6" dirty="0">
                <a:latin typeface="Courier New"/>
                <a:cs typeface="Courier New"/>
              </a:rPr>
              <a:t>);</a:t>
            </a:r>
            <a:endParaRPr sz="1700">
              <a:latin typeface="Courier New"/>
              <a:cs typeface="Courier New"/>
            </a:endParaRPr>
          </a:p>
          <a:p>
            <a:pPr marL="1321795">
              <a:lnSpc>
                <a:spcPts val="1914"/>
              </a:lnSpc>
            </a:pPr>
            <a:r>
              <a:rPr sz="1700" b="1" spc="-6" dirty="0">
                <a:solidFill>
                  <a:srgbClr val="3333CC"/>
                </a:solidFill>
                <a:latin typeface="Courier New"/>
                <a:cs typeface="Courier New"/>
              </a:rPr>
              <a:t>break;</a:t>
            </a:r>
            <a:endParaRPr sz="1700">
              <a:latin typeface="Courier New"/>
              <a:cs typeface="Courier New"/>
            </a:endParaRPr>
          </a:p>
          <a:p>
            <a:pPr marL="1321795" marR="3035307" indent="-446947">
              <a:lnSpc>
                <a:spcPts val="1920"/>
              </a:lnSpc>
              <a:spcBef>
                <a:spcPts val="55"/>
              </a:spcBef>
            </a:pPr>
            <a:r>
              <a:rPr sz="1700" b="1" spc="-6" dirty="0">
                <a:solidFill>
                  <a:srgbClr val="3333CC"/>
                </a:solidFill>
                <a:latin typeface="Courier New"/>
                <a:cs typeface="Courier New"/>
              </a:rPr>
              <a:t>case </a:t>
            </a:r>
            <a:r>
              <a:rPr sz="1700" b="1" spc="-6" dirty="0">
                <a:solidFill>
                  <a:srgbClr val="FF0000"/>
                </a:solidFill>
                <a:latin typeface="Courier New"/>
                <a:cs typeface="Courier New"/>
              </a:rPr>
              <a:t>EPURSE_PIN</a:t>
            </a:r>
            <a:r>
              <a:rPr sz="1700" spc="-6" dirty="0">
                <a:latin typeface="Courier New"/>
                <a:cs typeface="Courier New"/>
              </a:rPr>
              <a:t>:  apdu.setIncomingAndReceive();  </a:t>
            </a:r>
            <a:r>
              <a:rPr sz="1700" b="1" spc="-6" dirty="0">
                <a:solidFill>
                  <a:srgbClr val="3333CC"/>
                </a:solidFill>
                <a:latin typeface="Courier New"/>
                <a:cs typeface="Courier New"/>
              </a:rPr>
              <a:t>if</a:t>
            </a:r>
            <a:r>
              <a:rPr sz="1700" spc="-6" dirty="0">
                <a:latin typeface="Courier New"/>
                <a:cs typeface="Courier New"/>
              </a:rPr>
              <a:t>(!pinCode.check(buffer,</a:t>
            </a:r>
            <a:endParaRPr sz="1700">
              <a:latin typeface="Courier New"/>
              <a:cs typeface="Courier New"/>
            </a:endParaRPr>
          </a:p>
          <a:p>
            <a:pPr marL="1771284">
              <a:lnSpc>
                <a:spcPts val="1845"/>
              </a:lnSpc>
            </a:pPr>
            <a:r>
              <a:rPr sz="1700" b="1" spc="-6" dirty="0">
                <a:solidFill>
                  <a:srgbClr val="FF0000"/>
                </a:solidFill>
                <a:latin typeface="Courier New"/>
                <a:cs typeface="Courier New"/>
              </a:rPr>
              <a:t>ISO7816.OFFSET_CDATA</a:t>
            </a:r>
            <a:r>
              <a:rPr sz="1700" spc="-6" dirty="0">
                <a:latin typeface="Courier New"/>
                <a:cs typeface="Courier New"/>
              </a:rPr>
              <a:t>,</a:t>
            </a:r>
            <a:r>
              <a:rPr sz="1700" spc="-60" dirty="0">
                <a:latin typeface="Courier New"/>
                <a:cs typeface="Courier New"/>
              </a:rPr>
              <a:t> </a:t>
            </a:r>
            <a:r>
              <a:rPr sz="1700" b="1" spc="-6" dirty="0">
                <a:solidFill>
                  <a:srgbClr val="FF0000"/>
                </a:solidFill>
                <a:latin typeface="Courier New"/>
                <a:cs typeface="Courier New"/>
              </a:rPr>
              <a:t>EPURSE_PIN_MAX_SIZE</a:t>
            </a:r>
            <a:r>
              <a:rPr sz="1700" spc="-6" dirty="0">
                <a:latin typeface="Courier New"/>
                <a:cs typeface="Courier New"/>
              </a:rPr>
              <a:t>))</a:t>
            </a:r>
            <a:endParaRPr sz="1700">
              <a:latin typeface="Courier New"/>
              <a:cs typeface="Courier New"/>
            </a:endParaRPr>
          </a:p>
          <a:p>
            <a:pPr marL="1321795"/>
            <a:r>
              <a:rPr sz="1700" spc="-6" dirty="0">
                <a:latin typeface="Courier New"/>
                <a:cs typeface="Courier New"/>
              </a:rPr>
              <a:t>ISOException.throwIt(</a:t>
            </a:r>
            <a:endParaRPr sz="1700">
              <a:latin typeface="Courier New"/>
              <a:cs typeface="Courier New"/>
            </a:endParaRPr>
          </a:p>
          <a:p>
            <a:pPr marL="2218865">
              <a:lnSpc>
                <a:spcPts val="1914"/>
              </a:lnSpc>
            </a:pPr>
            <a:r>
              <a:rPr sz="1700" b="1" spc="-6" dirty="0">
                <a:solidFill>
                  <a:srgbClr val="FF0000"/>
                </a:solidFill>
                <a:latin typeface="Courier New"/>
                <a:cs typeface="Courier New"/>
              </a:rPr>
              <a:t>ISO7816.SW_SECURITY_STATUS_NOT_SATISFIED</a:t>
            </a:r>
            <a:r>
              <a:rPr sz="1700" spc="-6" dirty="0">
                <a:latin typeface="Courier New"/>
                <a:cs typeface="Courier New"/>
              </a:rPr>
              <a:t>);</a:t>
            </a:r>
            <a:endParaRPr sz="1700">
              <a:latin typeface="Courier New"/>
              <a:cs typeface="Courier New"/>
            </a:endParaRPr>
          </a:p>
          <a:p>
            <a:pPr marL="1321795">
              <a:lnSpc>
                <a:spcPts val="1914"/>
              </a:lnSpc>
            </a:pPr>
            <a:r>
              <a:rPr sz="1700" b="1" spc="-6" dirty="0">
                <a:solidFill>
                  <a:srgbClr val="3333CC"/>
                </a:solidFill>
                <a:latin typeface="Courier New"/>
                <a:cs typeface="Courier New"/>
              </a:rPr>
              <a:t>break</a:t>
            </a:r>
            <a:r>
              <a:rPr sz="1700" spc="-6" dirty="0">
                <a:latin typeface="Courier New"/>
                <a:cs typeface="Courier New"/>
              </a:rPr>
              <a:t>;</a:t>
            </a:r>
            <a:endParaRPr sz="17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58"/>
            <a:ext cx="9418319" cy="919091"/>
          </a:xfrm>
          <a:prstGeom prst="rect">
            <a:avLst/>
          </a:prstGeom>
        </p:spPr>
        <p:txBody>
          <a:bodyPr vert="horz" wrap="square" lIns="0" tIns="171414" rIns="0" bIns="0" rtlCol="0">
            <a:spAutoFit/>
          </a:bodyPr>
          <a:lstStyle/>
          <a:p>
            <a:pPr marL="5697308"/>
            <a:r>
              <a:rPr spc="-6" dirty="0"/>
              <a:t>Owne</a:t>
            </a:r>
            <a:r>
              <a:rPr dirty="0"/>
              <a:t>rP</a:t>
            </a:r>
            <a:r>
              <a:rPr spc="-6" dirty="0"/>
              <a:t>IN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58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42" y="2230121"/>
            <a:ext cx="7790815" cy="619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1560" marR="5078" indent="-328861">
              <a:buFont typeface="Tahoma"/>
              <a:buChar char="•"/>
              <a:tabLst>
                <a:tab pos="340925" algn="l"/>
                <a:tab pos="341560" algn="l"/>
              </a:tabLst>
            </a:pPr>
            <a:r>
              <a:rPr sz="2000" dirty="0">
                <a:latin typeface="Arial"/>
                <a:cs typeface="Arial"/>
              </a:rPr>
              <a:t>The </a:t>
            </a:r>
            <a:r>
              <a:rPr sz="2000" spc="-6" dirty="0">
                <a:latin typeface="Arial"/>
                <a:cs typeface="Arial"/>
              </a:rPr>
              <a:t>OwnerPIN </a:t>
            </a:r>
            <a:r>
              <a:rPr sz="2000" dirty="0">
                <a:latin typeface="Arial"/>
                <a:cs typeface="Arial"/>
              </a:rPr>
              <a:t>proposes a </a:t>
            </a:r>
            <a:r>
              <a:rPr sz="2000" spc="-6" dirty="0">
                <a:latin typeface="Arial"/>
                <a:cs typeface="Arial"/>
              </a:rPr>
              <a:t>method </a:t>
            </a:r>
            <a:r>
              <a:rPr sz="2000" dirty="0">
                <a:latin typeface="Arial"/>
                <a:cs typeface="Arial"/>
              </a:rPr>
              <a:t>to unblock a </a:t>
            </a:r>
            <a:r>
              <a:rPr sz="2000" spc="-6" dirty="0">
                <a:latin typeface="Arial"/>
                <a:cs typeface="Arial"/>
              </a:rPr>
              <a:t>blocked PIN </a:t>
            </a:r>
            <a:r>
              <a:rPr sz="2000" dirty="0">
                <a:latin typeface="Arial"/>
                <a:cs typeface="Arial"/>
              </a:rPr>
              <a:t>code  </a:t>
            </a:r>
            <a:r>
              <a:rPr sz="2000" spc="-6" dirty="0">
                <a:latin typeface="Arial"/>
                <a:cs typeface="Arial"/>
              </a:rPr>
              <a:t>(after </a:t>
            </a:r>
            <a:r>
              <a:rPr sz="2000" dirty="0">
                <a:latin typeface="Arial"/>
                <a:cs typeface="Arial"/>
              </a:rPr>
              <a:t>a </a:t>
            </a:r>
            <a:r>
              <a:rPr sz="2000" spc="-6" dirty="0">
                <a:latin typeface="Arial"/>
                <a:cs typeface="Arial"/>
              </a:rPr>
              <a:t>TRY_LIMIT </a:t>
            </a:r>
            <a:r>
              <a:rPr sz="2000" dirty="0">
                <a:latin typeface="Arial"/>
                <a:cs typeface="Arial"/>
              </a:rPr>
              <a:t>unsuccessful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spc="-6" dirty="0">
                <a:latin typeface="Arial"/>
                <a:cs typeface="Arial"/>
              </a:rPr>
              <a:t>attempts)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47139" y="3576322"/>
            <a:ext cx="3642360" cy="7374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914"/>
              </a:lnSpc>
            </a:pPr>
            <a:r>
              <a:rPr sz="1700" b="1" spc="-6" dirty="0">
                <a:solidFill>
                  <a:srgbClr val="3333CC"/>
                </a:solidFill>
                <a:latin typeface="Courier New"/>
                <a:cs typeface="Courier New"/>
              </a:rPr>
              <a:t>case</a:t>
            </a:r>
            <a:r>
              <a:rPr sz="1700" b="1" spc="-95" dirty="0">
                <a:solidFill>
                  <a:srgbClr val="3333CC"/>
                </a:solidFill>
                <a:latin typeface="Courier New"/>
                <a:cs typeface="Courier New"/>
              </a:rPr>
              <a:t> </a:t>
            </a:r>
            <a:r>
              <a:rPr sz="1700" b="1" spc="-6" dirty="0">
                <a:solidFill>
                  <a:srgbClr val="FF0000"/>
                </a:solidFill>
                <a:latin typeface="Courier New"/>
                <a:cs typeface="Courier New"/>
              </a:rPr>
              <a:t>EPURSE_UNBLOCK</a:t>
            </a:r>
            <a:r>
              <a:rPr sz="1700" spc="-6" dirty="0">
                <a:latin typeface="Courier New"/>
                <a:cs typeface="Courier New"/>
              </a:rPr>
              <a:t>:</a:t>
            </a:r>
            <a:endParaRPr sz="1700">
              <a:latin typeface="Courier New"/>
              <a:cs typeface="Courier New"/>
            </a:endParaRPr>
          </a:p>
          <a:p>
            <a:pPr marL="459645">
              <a:lnSpc>
                <a:spcPts val="1914"/>
              </a:lnSpc>
            </a:pPr>
            <a:r>
              <a:rPr sz="1700" b="1" spc="-6" dirty="0">
                <a:latin typeface="Courier New"/>
                <a:cs typeface="Courier New"/>
              </a:rPr>
              <a:t>pinCode.resetAndUnblock();</a:t>
            </a:r>
            <a:endParaRPr sz="17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56"/>
            <a:ext cx="9418319" cy="921655"/>
          </a:xfrm>
          <a:prstGeom prst="rect">
            <a:avLst/>
          </a:prstGeom>
        </p:spPr>
        <p:txBody>
          <a:bodyPr vert="horz" wrap="square" lIns="0" tIns="173954" rIns="0" bIns="0" rtlCol="0">
            <a:spAutoFit/>
          </a:bodyPr>
          <a:lstStyle/>
          <a:p>
            <a:pPr marL="5697308"/>
            <a:r>
              <a:rPr spc="-6" dirty="0"/>
              <a:t>Owne</a:t>
            </a:r>
            <a:r>
              <a:rPr dirty="0"/>
              <a:t>rP</a:t>
            </a:r>
            <a:r>
              <a:rPr spc="-6" dirty="0"/>
              <a:t>IN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59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2230121"/>
            <a:ext cx="6668770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1560" indent="-328861">
              <a:buFont typeface="Tahoma"/>
              <a:buChar char="•"/>
              <a:tabLst>
                <a:tab pos="340925" algn="l"/>
                <a:tab pos="341560" algn="l"/>
              </a:tabLst>
            </a:pPr>
            <a:r>
              <a:rPr sz="2400" spc="-10" dirty="0">
                <a:latin typeface="Arial"/>
                <a:cs typeface="Arial"/>
              </a:rPr>
              <a:t>The </a:t>
            </a:r>
            <a:r>
              <a:rPr sz="2400" spc="-6" dirty="0">
                <a:latin typeface="Arial"/>
                <a:cs typeface="Arial"/>
              </a:rPr>
              <a:t>OwnerPIN proposes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6" dirty="0">
                <a:latin typeface="Arial"/>
                <a:cs typeface="Arial"/>
              </a:rPr>
              <a:t>method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6" dirty="0">
                <a:latin typeface="Arial"/>
                <a:cs typeface="Arial"/>
              </a:rPr>
              <a:t>reset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the</a:t>
            </a:r>
            <a:endParaRPr sz="2400">
              <a:latin typeface="Arial"/>
              <a:cs typeface="Arial"/>
            </a:endParaRPr>
          </a:p>
          <a:p>
            <a:pPr marL="340925"/>
            <a:r>
              <a:rPr sz="2400" spc="-6" dirty="0">
                <a:latin typeface="Courier New"/>
                <a:cs typeface="Courier New"/>
              </a:rPr>
              <a:t>validated</a:t>
            </a:r>
            <a:r>
              <a:rPr sz="2400" spc="-865" dirty="0">
                <a:latin typeface="Courier New"/>
                <a:cs typeface="Courier New"/>
              </a:rPr>
              <a:t> </a:t>
            </a:r>
            <a:r>
              <a:rPr sz="2400" spc="-6" dirty="0">
                <a:latin typeface="Arial"/>
                <a:cs typeface="Arial"/>
              </a:rPr>
              <a:t>flag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22602" y="3573780"/>
            <a:ext cx="2951480" cy="1032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010" marR="5078" indent="-446947"/>
            <a:r>
              <a:rPr sz="1700" b="1" spc="-6" dirty="0">
                <a:solidFill>
                  <a:srgbClr val="3333CC"/>
                </a:solidFill>
                <a:latin typeface="Courier New"/>
                <a:cs typeface="Courier New"/>
              </a:rPr>
              <a:t>public boolean </a:t>
            </a:r>
            <a:r>
              <a:rPr sz="1700" b="1" spc="-6" dirty="0">
                <a:latin typeface="Courier New"/>
                <a:cs typeface="Courier New"/>
              </a:rPr>
              <a:t>select(){  pinCode.reset();</a:t>
            </a:r>
            <a:endParaRPr sz="1700">
              <a:latin typeface="Courier New"/>
              <a:cs typeface="Courier New"/>
            </a:endParaRPr>
          </a:p>
          <a:p>
            <a:pPr marL="12696">
              <a:lnSpc>
                <a:spcPts val="1910"/>
              </a:lnSpc>
            </a:pPr>
            <a:r>
              <a:rPr sz="1700" b="1" dirty="0">
                <a:latin typeface="Courier New"/>
                <a:cs typeface="Courier New"/>
              </a:rPr>
              <a:t>}</a:t>
            </a:r>
            <a:endParaRPr sz="17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58"/>
            <a:ext cx="9418319" cy="919091"/>
          </a:xfrm>
          <a:prstGeom prst="rect">
            <a:avLst/>
          </a:prstGeom>
        </p:spPr>
        <p:txBody>
          <a:bodyPr vert="horz" wrap="square" lIns="0" tIns="171414" rIns="0" bIns="0" rtlCol="0">
            <a:spAutoFit/>
          </a:bodyPr>
          <a:lstStyle/>
          <a:p>
            <a:pPr marL="5509388"/>
            <a:r>
              <a:rPr spc="-6" dirty="0"/>
              <a:t>Brief</a:t>
            </a:r>
            <a:r>
              <a:rPr spc="-50" dirty="0"/>
              <a:t> </a:t>
            </a:r>
            <a:r>
              <a:rPr spc="-6" dirty="0"/>
              <a:t>history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428">
              <a:lnSpc>
                <a:spcPts val="1505"/>
              </a:lnSpc>
            </a:pPr>
            <a:fld id="{81D60167-4931-47E6-BA6A-407CBD079E47}" type="slidenum">
              <a:rPr dirty="0"/>
              <a:pPr marL="204428">
                <a:lnSpc>
                  <a:spcPts val="1505"/>
                </a:lnSpc>
              </a:pPr>
              <a:t>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561965" y="1527190"/>
            <a:ext cx="3899535" cy="4003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1560" indent="-328861">
              <a:buFont typeface="Tahoma"/>
              <a:buChar char="•"/>
              <a:tabLst>
                <a:tab pos="340925" algn="l"/>
                <a:tab pos="341560" algn="l"/>
              </a:tabLst>
            </a:pPr>
            <a:r>
              <a:rPr sz="2000" spc="-6" dirty="0">
                <a:latin typeface="Arial"/>
                <a:cs typeface="Arial"/>
              </a:rPr>
              <a:t>Early seventies, first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6" dirty="0">
                <a:latin typeface="Arial"/>
                <a:cs typeface="Arial"/>
              </a:rPr>
              <a:t>patents</a:t>
            </a:r>
            <a:endParaRPr sz="2000" dirty="0">
              <a:latin typeface="Arial"/>
              <a:cs typeface="Arial"/>
            </a:endParaRPr>
          </a:p>
          <a:p>
            <a:pPr marL="741526" lvl="1" indent="-271724">
              <a:spcBef>
                <a:spcPts val="450"/>
              </a:spcBef>
              <a:buFont typeface="Tahoma"/>
              <a:buChar char="–"/>
              <a:tabLst>
                <a:tab pos="740891" algn="l"/>
                <a:tab pos="741526" algn="l"/>
              </a:tabLst>
            </a:pPr>
            <a:r>
              <a:rPr spc="-6" dirty="0">
                <a:latin typeface="Arial"/>
                <a:cs typeface="Arial"/>
              </a:rPr>
              <a:t>Dr Arimura, </a:t>
            </a:r>
            <a:r>
              <a:rPr dirty="0">
                <a:latin typeface="Arial"/>
                <a:cs typeface="Arial"/>
              </a:rPr>
              <a:t>R </a:t>
            </a:r>
            <a:r>
              <a:rPr spc="-10" dirty="0">
                <a:latin typeface="Arial"/>
                <a:cs typeface="Arial"/>
              </a:rPr>
              <a:t>Moreno, </a:t>
            </a:r>
            <a:r>
              <a:rPr dirty="0">
                <a:latin typeface="Arial"/>
                <a:cs typeface="Arial"/>
              </a:rPr>
              <a:t>M</a:t>
            </a:r>
            <a:r>
              <a:rPr spc="-130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Ugon</a:t>
            </a:r>
            <a:endParaRPr dirty="0">
              <a:latin typeface="Arial"/>
              <a:cs typeface="Arial"/>
            </a:endParaRPr>
          </a:p>
          <a:p>
            <a:pPr marL="341560" marR="120626" indent="-328861">
              <a:spcBef>
                <a:spcPts val="500"/>
              </a:spcBef>
              <a:buFont typeface="Tahoma"/>
              <a:buChar char="•"/>
              <a:tabLst>
                <a:tab pos="340925" algn="l"/>
                <a:tab pos="341560" algn="l"/>
              </a:tabLst>
            </a:pPr>
            <a:r>
              <a:rPr sz="2000" spc="-6" dirty="0">
                <a:latin typeface="Arial"/>
                <a:cs typeface="Arial"/>
              </a:rPr>
              <a:t>Early eighties, </a:t>
            </a:r>
            <a:r>
              <a:rPr sz="2000" dirty="0">
                <a:latin typeface="Arial"/>
                <a:cs typeface="Arial"/>
              </a:rPr>
              <a:t>first </a:t>
            </a:r>
            <a:r>
              <a:rPr sz="2000" spc="-6" dirty="0">
                <a:latin typeface="Arial"/>
                <a:cs typeface="Arial"/>
              </a:rPr>
              <a:t>field testing  for </a:t>
            </a:r>
            <a:r>
              <a:rPr sz="2000" dirty="0">
                <a:latin typeface="Arial"/>
                <a:cs typeface="Arial"/>
              </a:rPr>
              <a:t>a </a:t>
            </a:r>
            <a:r>
              <a:rPr sz="2000" b="1" dirty="0">
                <a:latin typeface="Arial"/>
                <a:cs typeface="Arial"/>
              </a:rPr>
              <a:t>memory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card</a:t>
            </a:r>
          </a:p>
          <a:p>
            <a:pPr marL="741526" lvl="1" indent="-271724">
              <a:spcBef>
                <a:spcPts val="450"/>
              </a:spcBef>
              <a:buFont typeface="Tahoma"/>
              <a:buChar char="–"/>
              <a:tabLst>
                <a:tab pos="740891" algn="l"/>
                <a:tab pos="741526" algn="l"/>
              </a:tabLst>
            </a:pPr>
            <a:r>
              <a:rPr spc="-6" dirty="0">
                <a:latin typeface="Arial"/>
                <a:cs typeface="Arial"/>
              </a:rPr>
              <a:t>Phone card in</a:t>
            </a:r>
            <a:r>
              <a:rPr spc="-85" dirty="0">
                <a:latin typeface="Arial"/>
                <a:cs typeface="Arial"/>
              </a:rPr>
              <a:t> </a:t>
            </a:r>
            <a:r>
              <a:rPr spc="-6" dirty="0">
                <a:latin typeface="Arial"/>
                <a:cs typeface="Arial"/>
              </a:rPr>
              <a:t>France</a:t>
            </a:r>
            <a:endParaRPr dirty="0">
              <a:latin typeface="Arial"/>
              <a:cs typeface="Arial"/>
            </a:endParaRPr>
          </a:p>
          <a:p>
            <a:pPr marL="341560" marR="285692" indent="-328861">
              <a:spcBef>
                <a:spcPts val="500"/>
              </a:spcBef>
              <a:buFont typeface="Tahoma"/>
              <a:buChar char="•"/>
              <a:tabLst>
                <a:tab pos="340925" algn="l"/>
                <a:tab pos="341560" algn="l"/>
              </a:tabLst>
            </a:pPr>
            <a:r>
              <a:rPr sz="2000" spc="-6" dirty="0">
                <a:latin typeface="Arial"/>
                <a:cs typeface="Arial"/>
              </a:rPr>
              <a:t>Mid eighties, </a:t>
            </a:r>
            <a:r>
              <a:rPr sz="2000" dirty="0">
                <a:latin typeface="Arial"/>
                <a:cs typeface="Arial"/>
              </a:rPr>
              <a:t>large scale  </a:t>
            </a:r>
            <a:r>
              <a:rPr sz="2000" spc="-6" dirty="0">
                <a:latin typeface="Arial"/>
                <a:cs typeface="Arial"/>
              </a:rPr>
              <a:t>introduction of </a:t>
            </a:r>
            <a:r>
              <a:rPr sz="2000" dirty="0">
                <a:latin typeface="Arial"/>
                <a:cs typeface="Arial"/>
              </a:rPr>
              <a:t>smart cards </a:t>
            </a:r>
            <a:r>
              <a:rPr sz="2000" spc="-6" dirty="0">
                <a:latin typeface="Arial"/>
                <a:cs typeface="Arial"/>
              </a:rPr>
              <a:t>in  banking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6" dirty="0">
                <a:latin typeface="Arial"/>
                <a:cs typeface="Arial"/>
              </a:rPr>
              <a:t>system</a:t>
            </a:r>
            <a:endParaRPr sz="2000" dirty="0">
              <a:latin typeface="Arial"/>
              <a:cs typeface="Arial"/>
            </a:endParaRPr>
          </a:p>
          <a:p>
            <a:pPr marL="341560" marR="101578" indent="-328861">
              <a:spcBef>
                <a:spcPts val="500"/>
              </a:spcBef>
              <a:buFont typeface="Tahoma"/>
              <a:buChar char="•"/>
              <a:tabLst>
                <a:tab pos="340925" algn="l"/>
                <a:tab pos="341560" algn="l"/>
              </a:tabLst>
            </a:pPr>
            <a:r>
              <a:rPr sz="2000" spc="-6" dirty="0">
                <a:latin typeface="Arial"/>
                <a:cs typeface="Arial"/>
              </a:rPr>
              <a:t>Mid nineties, SIM </a:t>
            </a:r>
            <a:r>
              <a:rPr sz="2000" dirty="0">
                <a:latin typeface="Arial"/>
                <a:cs typeface="Arial"/>
              </a:rPr>
              <a:t>card  </a:t>
            </a:r>
            <a:r>
              <a:rPr sz="2000" spc="-6" dirty="0">
                <a:latin typeface="Arial"/>
                <a:cs typeface="Arial"/>
              </a:rPr>
              <a:t>introduced </a:t>
            </a:r>
            <a:r>
              <a:rPr sz="2000" dirty="0">
                <a:latin typeface="Arial"/>
                <a:cs typeface="Arial"/>
              </a:rPr>
              <a:t>in </a:t>
            </a:r>
            <a:r>
              <a:rPr sz="2000" spc="-6" dirty="0">
                <a:latin typeface="Arial"/>
                <a:cs typeface="Arial"/>
              </a:rPr>
              <a:t>mobile</a:t>
            </a:r>
            <a:r>
              <a:rPr sz="2000" spc="6" dirty="0">
                <a:latin typeface="Arial"/>
                <a:cs typeface="Arial"/>
              </a:rPr>
              <a:t> </a:t>
            </a:r>
            <a:r>
              <a:rPr sz="2000" spc="-6" dirty="0" smtClean="0">
                <a:latin typeface="Arial"/>
                <a:cs typeface="Arial"/>
              </a:rPr>
              <a:t>telephony</a:t>
            </a:r>
            <a:endParaRPr lang="en-US" sz="2000" spc="-6" dirty="0" smtClean="0">
              <a:latin typeface="Arial"/>
              <a:cs typeface="Arial"/>
            </a:endParaRPr>
          </a:p>
          <a:p>
            <a:pPr marL="341560" marR="101578" indent="-328861">
              <a:spcBef>
                <a:spcPts val="500"/>
              </a:spcBef>
              <a:buFont typeface="Tahoma"/>
              <a:buChar char="•"/>
              <a:tabLst>
                <a:tab pos="340925" algn="l"/>
                <a:tab pos="341560" algn="l"/>
              </a:tabLst>
            </a:pPr>
            <a:r>
              <a:rPr lang="en-US" sz="2000" spc="-6" dirty="0" smtClean="0">
                <a:latin typeface="Arial"/>
                <a:cs typeface="Arial"/>
              </a:rPr>
              <a:t>End nineties, VITAL card introduced in </a:t>
            </a:r>
            <a:r>
              <a:rPr lang="en-US" sz="2000" spc="-6" dirty="0" err="1" smtClean="0">
                <a:latin typeface="Arial"/>
                <a:cs typeface="Arial"/>
              </a:rPr>
              <a:t>france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2177725"/>
            <a:ext cx="2057400" cy="12957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02" y="3778250"/>
            <a:ext cx="2059731" cy="13017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502" y="5454650"/>
            <a:ext cx="1697189" cy="11218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14815"/>
            <a:ext cx="2057400" cy="11572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4100" y="5226050"/>
            <a:ext cx="2133600" cy="13460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1"/>
            <a:ext cx="9418319" cy="1013931"/>
          </a:xfrm>
          <a:prstGeom prst="rect">
            <a:avLst/>
          </a:prstGeom>
        </p:spPr>
        <p:txBody>
          <a:bodyPr vert="horz" wrap="square" lIns="0" tIns="265375" rIns="0" bIns="0" rtlCol="0">
            <a:spAutoFit/>
          </a:bodyPr>
          <a:lstStyle/>
          <a:p>
            <a:pPr marL="5320197"/>
            <a:r>
              <a:rPr spc="-6" dirty="0"/>
              <a:t>Conclusion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60</a:t>
            </a:fld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442" y="1873252"/>
            <a:ext cx="170815" cy="220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400" spc="295" dirty="0">
                <a:latin typeface="Calibri"/>
                <a:cs typeface="Calibri"/>
              </a:rPr>
              <a:t>●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91" y="1731010"/>
            <a:ext cx="5281930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3200" spc="-6" dirty="0">
                <a:latin typeface="Arial"/>
                <a:cs typeface="Arial"/>
              </a:rPr>
              <a:t>In </a:t>
            </a:r>
            <a:r>
              <a:rPr sz="3200" spc="-10" dirty="0">
                <a:latin typeface="Arial"/>
                <a:cs typeface="Arial"/>
              </a:rPr>
              <a:t>this </a:t>
            </a:r>
            <a:r>
              <a:rPr sz="3200" spc="-30" dirty="0">
                <a:latin typeface="Arial"/>
                <a:cs typeface="Arial"/>
              </a:rPr>
              <a:t>chapter, </a:t>
            </a:r>
            <a:r>
              <a:rPr sz="3200" spc="-6" dirty="0">
                <a:latin typeface="Arial"/>
                <a:cs typeface="Arial"/>
              </a:rPr>
              <a:t>we have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-6" dirty="0">
                <a:latin typeface="Arial"/>
                <a:cs typeface="Arial"/>
              </a:rPr>
              <a:t>seen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1239" y="2491743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1239" y="3030221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1239" y="3568703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1239" y="4108451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1239" y="4646932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55092" y="2254201"/>
            <a:ext cx="7040245" cy="270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712958">
              <a:lnSpc>
                <a:spcPct val="126499"/>
              </a:lnSpc>
            </a:pPr>
            <a:r>
              <a:rPr sz="2800" spc="-6" dirty="0">
                <a:latin typeface="Arial"/>
                <a:cs typeface="Arial"/>
              </a:rPr>
              <a:t>An introduction </a:t>
            </a:r>
            <a:r>
              <a:rPr sz="2800" dirty="0">
                <a:latin typeface="Arial"/>
                <a:cs typeface="Arial"/>
              </a:rPr>
              <a:t>to </a:t>
            </a:r>
            <a:r>
              <a:rPr sz="2800" spc="-6" dirty="0">
                <a:latin typeface="Arial"/>
                <a:cs typeface="Arial"/>
              </a:rPr>
              <a:t>the </a:t>
            </a:r>
            <a:r>
              <a:rPr sz="2800" dirty="0">
                <a:latin typeface="Arial"/>
                <a:cs typeface="Arial"/>
              </a:rPr>
              <a:t>Java </a:t>
            </a:r>
            <a:r>
              <a:rPr sz="2800" spc="-6" dirty="0">
                <a:latin typeface="Arial"/>
                <a:cs typeface="Arial"/>
              </a:rPr>
              <a:t>Card system  What is </a:t>
            </a:r>
            <a:r>
              <a:rPr sz="2800" dirty="0">
                <a:latin typeface="Arial"/>
                <a:cs typeface="Arial"/>
              </a:rPr>
              <a:t>a Java </a:t>
            </a:r>
            <a:r>
              <a:rPr sz="2800" spc="-6" dirty="0">
                <a:latin typeface="Arial"/>
                <a:cs typeface="Arial"/>
              </a:rPr>
              <a:t>Card</a:t>
            </a:r>
            <a:r>
              <a:rPr sz="2800" spc="-220" dirty="0">
                <a:latin typeface="Arial"/>
                <a:cs typeface="Arial"/>
              </a:rPr>
              <a:t> </a:t>
            </a:r>
            <a:r>
              <a:rPr sz="2800" spc="-6" dirty="0">
                <a:latin typeface="Arial"/>
                <a:cs typeface="Arial"/>
              </a:rPr>
              <a:t>Applet</a:t>
            </a:r>
            <a:endParaRPr sz="2800">
              <a:latin typeface="Arial"/>
              <a:cs typeface="Arial"/>
            </a:endParaRPr>
          </a:p>
          <a:p>
            <a:pPr marL="12696" marR="5078">
              <a:lnSpc>
                <a:spcPct val="126200"/>
              </a:lnSpc>
            </a:pPr>
            <a:r>
              <a:rPr sz="2800" spc="-6" dirty="0">
                <a:latin typeface="Arial"/>
                <a:cs typeface="Arial"/>
              </a:rPr>
              <a:t>What is the </a:t>
            </a:r>
            <a:r>
              <a:rPr sz="2800" dirty="0">
                <a:latin typeface="Arial"/>
                <a:cs typeface="Arial"/>
              </a:rPr>
              <a:t>Java </a:t>
            </a:r>
            <a:r>
              <a:rPr sz="2800" spc="-6" dirty="0">
                <a:latin typeface="Arial"/>
                <a:cs typeface="Arial"/>
              </a:rPr>
              <a:t>Card Runtime Environment  The lifecycle of an</a:t>
            </a:r>
            <a:r>
              <a:rPr sz="2800" spc="-185" dirty="0">
                <a:latin typeface="Arial"/>
                <a:cs typeface="Arial"/>
              </a:rPr>
              <a:t> </a:t>
            </a:r>
            <a:r>
              <a:rPr sz="2800" spc="-6" dirty="0">
                <a:latin typeface="Arial"/>
                <a:cs typeface="Arial"/>
              </a:rPr>
              <a:t>Applet</a:t>
            </a:r>
            <a:endParaRPr sz="2800">
              <a:latin typeface="Arial"/>
              <a:cs typeface="Arial"/>
            </a:endParaRPr>
          </a:p>
          <a:p>
            <a:pPr marL="12696">
              <a:spcBef>
                <a:spcPts val="890"/>
              </a:spcBef>
            </a:pPr>
            <a:r>
              <a:rPr sz="2800" spc="-6" dirty="0">
                <a:latin typeface="Arial"/>
                <a:cs typeface="Arial"/>
              </a:rPr>
              <a:t>How </a:t>
            </a:r>
            <a:r>
              <a:rPr sz="2800" dirty="0">
                <a:latin typeface="Arial"/>
                <a:cs typeface="Arial"/>
              </a:rPr>
              <a:t>to </a:t>
            </a:r>
            <a:r>
              <a:rPr sz="2800" spc="-6" dirty="0">
                <a:latin typeface="Arial"/>
                <a:cs typeface="Arial"/>
              </a:rPr>
              <a:t>protect </a:t>
            </a:r>
            <a:r>
              <a:rPr sz="2800" dirty="0">
                <a:latin typeface="Arial"/>
                <a:cs typeface="Arial"/>
              </a:rPr>
              <a:t>access </a:t>
            </a:r>
            <a:r>
              <a:rPr sz="2800" spc="-6" dirty="0">
                <a:latin typeface="Arial"/>
                <a:cs typeface="Arial"/>
              </a:rPr>
              <a:t>with an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6" dirty="0">
                <a:latin typeface="Arial"/>
                <a:cs typeface="Arial"/>
              </a:rPr>
              <a:t>OwnerPIN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57630" y="3770629"/>
            <a:ext cx="7355840" cy="955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715"/>
              </a:lnSpc>
            </a:pPr>
            <a:r>
              <a:rPr lang="en-US" sz="3200" i="1" spc="-6" dirty="0" err="1" smtClean="0">
                <a:latin typeface="Arial"/>
                <a:cs typeface="Arial"/>
              </a:rPr>
              <a:t>Cours</a:t>
            </a:r>
            <a:r>
              <a:rPr lang="en-US" sz="3200" i="1" spc="-6" dirty="0" smtClean="0">
                <a:latin typeface="Arial"/>
                <a:cs typeface="Arial"/>
              </a:rPr>
              <a:t> 3: </a:t>
            </a:r>
            <a:r>
              <a:rPr sz="3200" i="1" spc="-6" dirty="0" smtClean="0">
                <a:latin typeface="Arial"/>
                <a:cs typeface="Arial"/>
              </a:rPr>
              <a:t>The </a:t>
            </a:r>
            <a:r>
              <a:rPr sz="3200" i="1" dirty="0">
                <a:latin typeface="Arial"/>
                <a:cs typeface="Arial"/>
              </a:rPr>
              <a:t>key </a:t>
            </a:r>
            <a:r>
              <a:rPr sz="3200" i="1" spc="-10" dirty="0">
                <a:latin typeface="Arial"/>
                <a:cs typeface="Arial"/>
              </a:rPr>
              <a:t>rules </a:t>
            </a:r>
            <a:r>
              <a:rPr sz="3200" i="1" spc="-6" dirty="0">
                <a:latin typeface="Arial"/>
                <a:cs typeface="Arial"/>
              </a:rPr>
              <a:t>for Javacard</a:t>
            </a:r>
            <a:r>
              <a:rPr sz="3200" i="1" spc="-65" dirty="0">
                <a:latin typeface="Arial"/>
                <a:cs typeface="Arial"/>
              </a:rPr>
              <a:t> </a:t>
            </a:r>
            <a:r>
              <a:rPr sz="3200" i="1" spc="-6" dirty="0">
                <a:latin typeface="Arial"/>
                <a:cs typeface="Arial"/>
              </a:rPr>
              <a:t>Programming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61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302261"/>
            <a:ext cx="9418319" cy="981573"/>
          </a:xfrm>
          <a:prstGeom prst="rect">
            <a:avLst/>
          </a:prstGeom>
        </p:spPr>
        <p:txBody>
          <a:bodyPr vert="horz" wrap="square" lIns="0" tIns="55614" rIns="0" bIns="0" rtlCol="0">
            <a:spAutoFit/>
          </a:bodyPr>
          <a:lstStyle/>
          <a:p>
            <a:pPr marL="6187427" marR="5078" indent="-1612566">
              <a:lnSpc>
                <a:spcPts val="3589"/>
              </a:lnSpc>
            </a:pPr>
            <a:r>
              <a:rPr sz="3200" dirty="0"/>
              <a:t>Java </a:t>
            </a:r>
            <a:r>
              <a:rPr sz="3200" spc="-6" dirty="0"/>
              <a:t>Card</a:t>
            </a:r>
            <a:r>
              <a:rPr sz="3200" spc="-65" dirty="0"/>
              <a:t> </a:t>
            </a:r>
            <a:r>
              <a:rPr sz="3200" spc="-10" dirty="0"/>
              <a:t>Programming  </a:t>
            </a:r>
            <a:r>
              <a:rPr sz="3200" spc="-6" dirty="0"/>
              <a:t>Issues</a:t>
            </a:r>
            <a:endParaRPr sz="3200"/>
          </a:p>
        </p:txBody>
      </p:sp>
      <p:sp>
        <p:nvSpPr>
          <p:cNvPr id="9" name="object 9"/>
          <p:cNvSpPr txBox="1">
            <a:spLocks noGrp="1"/>
          </p:cNvSpPr>
          <p:nvPr>
            <p:ph idx="1"/>
          </p:nvPr>
        </p:nvSpPr>
        <p:spPr>
          <a:xfrm>
            <a:off x="492762" y="1741172"/>
            <a:ext cx="9098279" cy="4797324"/>
          </a:xfrm>
          <a:prstGeom prst="rect">
            <a:avLst/>
          </a:prstGeom>
        </p:spPr>
        <p:txBody>
          <a:bodyPr vert="horz" wrap="square" lIns="0" tIns="1410758" rIns="0" bIns="0" rtlCol="0">
            <a:spAutoFit/>
          </a:bodyPr>
          <a:lstStyle/>
          <a:p>
            <a:pPr marL="966268" marR="4454872">
              <a:lnSpc>
                <a:spcPct val="110100"/>
              </a:lnSpc>
            </a:pPr>
            <a:r>
              <a:rPr spc="-6" dirty="0"/>
              <a:t>Reduced</a:t>
            </a:r>
            <a:r>
              <a:rPr spc="-75" dirty="0"/>
              <a:t> </a:t>
            </a:r>
            <a:r>
              <a:rPr spc="-6" dirty="0"/>
              <a:t>language  Reduced</a:t>
            </a:r>
            <a:r>
              <a:rPr spc="-90" dirty="0"/>
              <a:t> </a:t>
            </a:r>
            <a:r>
              <a:rPr dirty="0"/>
              <a:t>library</a:t>
            </a:r>
          </a:p>
          <a:p>
            <a:pPr marL="966268" marR="5078">
              <a:lnSpc>
                <a:spcPts val="3110"/>
              </a:lnSpc>
              <a:spcBef>
                <a:spcPts val="660"/>
              </a:spcBef>
            </a:pPr>
            <a:r>
              <a:rPr spc="-6" dirty="0"/>
              <a:t>Most exciting features of Java available in </a:t>
            </a:r>
            <a:r>
              <a:rPr dirty="0"/>
              <a:t>Java  </a:t>
            </a:r>
            <a:r>
              <a:rPr spc="-6" dirty="0"/>
              <a:t>Card</a:t>
            </a:r>
          </a:p>
          <a:p>
            <a:pPr marL="966268" marR="865326">
              <a:lnSpc>
                <a:spcPts val="3110"/>
              </a:lnSpc>
              <a:spcBef>
                <a:spcPts val="600"/>
              </a:spcBef>
            </a:pPr>
            <a:r>
              <a:rPr spc="-6" dirty="0"/>
              <a:t>Most difficulties coming </a:t>
            </a:r>
            <a:r>
              <a:rPr dirty="0"/>
              <a:t>from </a:t>
            </a:r>
            <a:r>
              <a:rPr spc="-6" dirty="0"/>
              <a:t>the ISO7816  protocol hidden by the JCRE and the</a:t>
            </a:r>
            <a:r>
              <a:rPr spc="-150" dirty="0"/>
              <a:t> </a:t>
            </a:r>
            <a:r>
              <a:rPr spc="-10" dirty="0"/>
              <a:t>API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62</a:t>
            </a:fld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0882" y="2804161"/>
            <a:ext cx="170815" cy="220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400" spc="295" dirty="0">
                <a:latin typeface="Calibri"/>
                <a:cs typeface="Calibri"/>
              </a:rPr>
              <a:t>●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4732" y="2661922"/>
            <a:ext cx="7357745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3200" spc="-6" dirty="0">
                <a:latin typeface="Arial"/>
                <a:cs typeface="Arial"/>
              </a:rPr>
              <a:t>Programming </a:t>
            </a:r>
            <a:r>
              <a:rPr sz="3200" dirty="0">
                <a:latin typeface="Arial"/>
                <a:cs typeface="Arial"/>
              </a:rPr>
              <a:t>a </a:t>
            </a:r>
            <a:r>
              <a:rPr sz="3200" spc="-6" dirty="0">
                <a:latin typeface="Arial"/>
                <a:cs typeface="Arial"/>
              </a:rPr>
              <a:t>Java Card seems</a:t>
            </a:r>
            <a:r>
              <a:rPr sz="3200" spc="-85" dirty="0">
                <a:latin typeface="Arial"/>
                <a:cs typeface="Arial"/>
              </a:rPr>
              <a:t> </a:t>
            </a:r>
            <a:r>
              <a:rPr sz="3200" spc="-6" dirty="0">
                <a:latin typeface="Arial"/>
                <a:cs typeface="Arial"/>
              </a:rPr>
              <a:t>simple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2682" y="3318512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22682" y="3788412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22682" y="4259580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2682" y="5125723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302260"/>
            <a:ext cx="9418319" cy="1072578"/>
          </a:xfrm>
          <a:prstGeom prst="rect">
            <a:avLst/>
          </a:prstGeom>
        </p:spPr>
        <p:txBody>
          <a:bodyPr vert="horz" wrap="square" lIns="0" tIns="145766" rIns="0" bIns="0" rtlCol="0">
            <a:spAutoFit/>
          </a:bodyPr>
          <a:lstStyle/>
          <a:p>
            <a:pPr marL="6187427" marR="5078" indent="-1612566">
              <a:lnSpc>
                <a:spcPts val="3589"/>
              </a:lnSpc>
            </a:pPr>
            <a:r>
              <a:rPr sz="3200" dirty="0"/>
              <a:t>Java </a:t>
            </a:r>
            <a:r>
              <a:rPr sz="3200" spc="-6" dirty="0"/>
              <a:t>Card</a:t>
            </a:r>
            <a:r>
              <a:rPr sz="3200" spc="-65" dirty="0"/>
              <a:t> </a:t>
            </a:r>
            <a:r>
              <a:rPr sz="3200" spc="-10" dirty="0"/>
              <a:t>Programming  </a:t>
            </a:r>
            <a:r>
              <a:rPr sz="3200" spc="-6" dirty="0"/>
              <a:t>Issues</a:t>
            </a:r>
            <a:endParaRPr sz="320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63</a:t>
            </a:fld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342" y="2771141"/>
            <a:ext cx="170815" cy="220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400" spc="254" dirty="0">
                <a:latin typeface="Calibri"/>
                <a:cs typeface="Calibri"/>
              </a:rPr>
              <a:t>●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2192" y="2635250"/>
            <a:ext cx="6948805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3200" spc="-6" dirty="0">
                <a:latin typeface="Arial"/>
                <a:cs typeface="Arial"/>
              </a:rPr>
              <a:t>Powerful tools help </a:t>
            </a:r>
            <a:r>
              <a:rPr sz="3200" spc="-10" dirty="0">
                <a:latin typeface="Arial"/>
                <a:cs typeface="Arial"/>
              </a:rPr>
              <a:t>developing</a:t>
            </a:r>
            <a:r>
              <a:rPr sz="3200" spc="-50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applets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0141" y="3291841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43991" y="3168652"/>
            <a:ext cx="7576184" cy="436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2800" spc="-6" dirty="0">
                <a:latin typeface="Arial"/>
                <a:cs typeface="Arial"/>
              </a:rPr>
              <a:t>Basic toolkit available for </a:t>
            </a:r>
            <a:r>
              <a:rPr sz="2800" dirty="0">
                <a:latin typeface="Arial"/>
                <a:cs typeface="Arial"/>
              </a:rPr>
              <a:t>free </a:t>
            </a:r>
            <a:r>
              <a:rPr sz="2800" spc="-6" dirty="0">
                <a:latin typeface="Arial"/>
                <a:cs typeface="Arial"/>
              </a:rPr>
              <a:t>from Sun</a:t>
            </a:r>
            <a:r>
              <a:rPr sz="2800" spc="25" dirty="0">
                <a:latin typeface="Arial"/>
                <a:cs typeface="Arial"/>
              </a:rPr>
              <a:t> </a:t>
            </a:r>
            <a:r>
              <a:rPr sz="2800" spc="-6" dirty="0">
                <a:latin typeface="Arial"/>
                <a:cs typeface="Arial"/>
              </a:rPr>
              <a:t>(Oracle)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88771" y="3672841"/>
            <a:ext cx="15303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pc="100" dirty="0">
                <a:latin typeface="Calibri"/>
                <a:cs typeface="Calibri"/>
              </a:rPr>
              <a:t>–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77063" y="3630929"/>
            <a:ext cx="494601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2400" spc="-10" dirty="0">
                <a:latin typeface="Arial"/>
                <a:cs typeface="Arial"/>
              </a:rPr>
              <a:t>Helps </a:t>
            </a:r>
            <a:r>
              <a:rPr sz="2400" spc="-6" dirty="0">
                <a:latin typeface="Arial"/>
                <a:cs typeface="Arial"/>
              </a:rPr>
              <a:t>testing </a:t>
            </a:r>
            <a:r>
              <a:rPr sz="2400" spc="-10" dirty="0">
                <a:latin typeface="Arial"/>
                <a:cs typeface="Arial"/>
              </a:rPr>
              <a:t>and debugging </a:t>
            </a:r>
            <a:r>
              <a:rPr sz="2400" spc="-6" dirty="0">
                <a:latin typeface="Arial"/>
                <a:cs typeface="Arial"/>
              </a:rPr>
              <a:t>applets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0141" y="4165601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43989" y="4082034"/>
            <a:ext cx="6630670" cy="801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5078">
              <a:lnSpc>
                <a:spcPts val="3110"/>
              </a:lnSpc>
            </a:pPr>
            <a:r>
              <a:rPr sz="2800" spc="-6" dirty="0">
                <a:latin typeface="Arial"/>
                <a:cs typeface="Arial"/>
              </a:rPr>
              <a:t>Enhanced toolkits provided by most </a:t>
            </a:r>
            <a:r>
              <a:rPr sz="2800" spc="6" dirty="0">
                <a:latin typeface="Arial"/>
                <a:cs typeface="Arial"/>
              </a:rPr>
              <a:t>of </a:t>
            </a:r>
            <a:r>
              <a:rPr sz="2800" spc="-10" dirty="0">
                <a:latin typeface="Arial"/>
                <a:cs typeface="Arial"/>
              </a:rPr>
              <a:t>the  </a:t>
            </a:r>
            <a:r>
              <a:rPr sz="2800" spc="-6" dirty="0">
                <a:latin typeface="Arial"/>
                <a:cs typeface="Arial"/>
              </a:rPr>
              <a:t>manufacturers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88771" y="4941571"/>
            <a:ext cx="153035" cy="684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pc="100" dirty="0">
                <a:latin typeface="Calibri"/>
                <a:cs typeface="Calibri"/>
              </a:rPr>
              <a:t>–</a:t>
            </a:r>
            <a:endParaRPr>
              <a:latin typeface="Calibri"/>
              <a:cs typeface="Calibri"/>
            </a:endParaRPr>
          </a:p>
          <a:p>
            <a:pPr marL="12696">
              <a:spcBef>
                <a:spcPts val="1020"/>
              </a:spcBef>
            </a:pPr>
            <a:r>
              <a:rPr spc="100" dirty="0">
                <a:latin typeface="Calibri"/>
                <a:cs typeface="Calibri"/>
              </a:rPr>
              <a:t>–</a:t>
            </a:r>
            <a:endParaRPr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77061" y="4863987"/>
            <a:ext cx="4949825" cy="815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5078">
              <a:lnSpc>
                <a:spcPct val="110100"/>
              </a:lnSpc>
            </a:pPr>
            <a:r>
              <a:rPr sz="2400" spc="-10" dirty="0">
                <a:latin typeface="Arial"/>
                <a:cs typeface="Arial"/>
              </a:rPr>
              <a:t>Upload </a:t>
            </a:r>
            <a:r>
              <a:rPr sz="2400" spc="-6" dirty="0">
                <a:latin typeface="Arial"/>
                <a:cs typeface="Arial"/>
              </a:rPr>
              <a:t>applets in target Java Cards  </a:t>
            </a:r>
            <a:r>
              <a:rPr sz="2400" spc="-60" dirty="0">
                <a:latin typeface="Arial"/>
                <a:cs typeface="Arial"/>
              </a:rPr>
              <a:t>Test, </a:t>
            </a:r>
            <a:r>
              <a:rPr sz="2400" dirty="0">
                <a:latin typeface="Arial"/>
                <a:cs typeface="Arial"/>
              </a:rPr>
              <a:t>on </a:t>
            </a:r>
            <a:r>
              <a:rPr sz="2400" spc="-6" dirty="0">
                <a:latin typeface="Arial"/>
                <a:cs typeface="Arial"/>
              </a:rPr>
              <a:t>board, the </a:t>
            </a:r>
            <a:r>
              <a:rPr sz="2400" spc="-10" dirty="0">
                <a:latin typeface="Arial"/>
                <a:cs typeface="Arial"/>
              </a:rPr>
              <a:t>uploaded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applets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302260"/>
            <a:ext cx="9418319" cy="1102034"/>
          </a:xfrm>
          <a:prstGeom prst="rect">
            <a:avLst/>
          </a:prstGeom>
        </p:spPr>
        <p:txBody>
          <a:bodyPr vert="horz" wrap="square" lIns="0" tIns="177255" rIns="0" bIns="0" rtlCol="0">
            <a:spAutoFit/>
          </a:bodyPr>
          <a:lstStyle/>
          <a:p>
            <a:pPr marL="6187427" marR="5078" indent="-1612566">
              <a:lnSpc>
                <a:spcPts val="3579"/>
              </a:lnSpc>
            </a:pPr>
            <a:r>
              <a:rPr sz="3200" dirty="0"/>
              <a:t>Java </a:t>
            </a:r>
            <a:r>
              <a:rPr sz="3200" spc="-6" dirty="0"/>
              <a:t>Card</a:t>
            </a:r>
            <a:r>
              <a:rPr sz="3200" spc="-65" dirty="0"/>
              <a:t> </a:t>
            </a:r>
            <a:r>
              <a:rPr sz="3200" spc="-10" dirty="0"/>
              <a:t>Programming  </a:t>
            </a:r>
            <a:r>
              <a:rPr sz="3200" spc="-6" dirty="0"/>
              <a:t>Issues</a:t>
            </a:r>
            <a:endParaRPr sz="3200"/>
          </a:p>
        </p:txBody>
      </p:sp>
      <p:sp>
        <p:nvSpPr>
          <p:cNvPr id="8" name="object 8"/>
          <p:cNvSpPr txBox="1">
            <a:spLocks noGrp="1"/>
          </p:cNvSpPr>
          <p:nvPr>
            <p:ph idx="1"/>
          </p:nvPr>
        </p:nvSpPr>
        <p:spPr>
          <a:xfrm>
            <a:off x="492762" y="1741171"/>
            <a:ext cx="9098279" cy="4221622"/>
          </a:xfrm>
          <a:prstGeom prst="rect">
            <a:avLst/>
          </a:prstGeom>
        </p:spPr>
        <p:txBody>
          <a:bodyPr vert="horz" wrap="square" lIns="0" tIns="1921365" rIns="0" bIns="0" rtlCol="0">
            <a:spAutoFit/>
          </a:bodyPr>
          <a:lstStyle/>
          <a:p>
            <a:pPr marL="963730" marR="5078">
              <a:lnSpc>
                <a:spcPts val="3110"/>
              </a:lnSpc>
            </a:pPr>
            <a:r>
              <a:rPr spc="-6" dirty="0"/>
              <a:t>No consistency </a:t>
            </a:r>
            <a:r>
              <a:rPr dirty="0"/>
              <a:t>in </a:t>
            </a:r>
            <a:r>
              <a:rPr spc="-6" dirty="0"/>
              <a:t>data when </a:t>
            </a:r>
            <a:r>
              <a:rPr dirty="0"/>
              <a:t>the </a:t>
            </a:r>
            <a:r>
              <a:rPr spc="-6" dirty="0"/>
              <a:t>card is teared  suddenly from the</a:t>
            </a:r>
            <a:r>
              <a:rPr spc="-45" dirty="0"/>
              <a:t> </a:t>
            </a:r>
            <a:r>
              <a:rPr spc="-6" dirty="0"/>
              <a:t>reader</a:t>
            </a:r>
          </a:p>
          <a:p>
            <a:pPr marL="963730">
              <a:spcBef>
                <a:spcPts val="285"/>
              </a:spcBef>
            </a:pPr>
            <a:r>
              <a:rPr spc="-6" dirty="0"/>
              <a:t>Poor usability and</a:t>
            </a:r>
            <a:r>
              <a:rPr spc="-35" dirty="0"/>
              <a:t> </a:t>
            </a:r>
            <a:r>
              <a:rPr dirty="0"/>
              <a:t>security</a:t>
            </a:r>
          </a:p>
          <a:p>
            <a:pPr marL="963730" marR="891990">
              <a:lnSpc>
                <a:spcPts val="3110"/>
              </a:lnSpc>
              <a:spcBef>
                <a:spcPts val="660"/>
              </a:spcBef>
            </a:pPr>
            <a:r>
              <a:rPr spc="-35" dirty="0"/>
              <a:t>Time </a:t>
            </a:r>
            <a:r>
              <a:rPr spc="-6" dirty="0"/>
              <a:t>out and memory </a:t>
            </a:r>
            <a:r>
              <a:rPr dirty="0"/>
              <a:t>issues not </a:t>
            </a:r>
            <a:r>
              <a:rPr spc="-6" dirty="0"/>
              <a:t>taken in  </a:t>
            </a:r>
            <a:r>
              <a:rPr dirty="0"/>
              <a:t>account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64</a:t>
            </a:fld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342" y="2771141"/>
            <a:ext cx="170815" cy="220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400" spc="254" dirty="0">
                <a:latin typeface="Calibri"/>
                <a:cs typeface="Calibri"/>
              </a:rPr>
              <a:t>●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2189" y="2676905"/>
            <a:ext cx="7809230" cy="9254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5078">
              <a:lnSpc>
                <a:spcPts val="3589"/>
              </a:lnSpc>
            </a:pPr>
            <a:r>
              <a:rPr sz="3200" spc="-6" dirty="0">
                <a:latin typeface="Arial"/>
                <a:cs typeface="Arial"/>
              </a:rPr>
              <a:t>Most of the </a:t>
            </a:r>
            <a:r>
              <a:rPr sz="3200" spc="-15" dirty="0">
                <a:latin typeface="Arial"/>
                <a:cs typeface="Arial"/>
              </a:rPr>
              <a:t>trainee’s </a:t>
            </a:r>
            <a:r>
              <a:rPr sz="3200" spc="-10" dirty="0">
                <a:latin typeface="Arial"/>
                <a:cs typeface="Arial"/>
              </a:rPr>
              <a:t>applets </a:t>
            </a:r>
            <a:r>
              <a:rPr sz="3200" spc="-15" dirty="0">
                <a:latin typeface="Arial"/>
                <a:cs typeface="Arial"/>
              </a:rPr>
              <a:t>suffer </a:t>
            </a:r>
            <a:r>
              <a:rPr sz="3200" spc="-6" dirty="0">
                <a:latin typeface="Arial"/>
                <a:cs typeface="Arial"/>
              </a:rPr>
              <a:t>from the  following</a:t>
            </a:r>
            <a:r>
              <a:rPr sz="3200" spc="-75" dirty="0">
                <a:latin typeface="Arial"/>
                <a:cs typeface="Arial"/>
              </a:rPr>
              <a:t> </a:t>
            </a:r>
            <a:r>
              <a:rPr sz="3200" spc="-6" dirty="0">
                <a:latin typeface="Arial"/>
                <a:cs typeface="Arial"/>
              </a:rPr>
              <a:t>drawbacks: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0141" y="3747771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20141" y="4612641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20141" y="5083812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302260"/>
            <a:ext cx="9418319" cy="826265"/>
          </a:xfrm>
          <a:prstGeom prst="rect">
            <a:avLst/>
          </a:prstGeom>
        </p:spPr>
        <p:txBody>
          <a:bodyPr vert="horz" wrap="square" lIns="0" tIns="331401" rIns="0" bIns="0" rtlCol="0">
            <a:spAutoFit/>
          </a:bodyPr>
          <a:lstStyle/>
          <a:p>
            <a:pPr marL="5669375"/>
            <a:r>
              <a:rPr sz="3200" b="1" spc="-90" dirty="0"/>
              <a:t>Tr </a:t>
            </a:r>
            <a:r>
              <a:rPr sz="3200" b="1" dirty="0"/>
              <a:t>U S T</a:t>
            </a:r>
            <a:r>
              <a:rPr sz="3200" b="1" spc="-25" dirty="0"/>
              <a:t> </a:t>
            </a:r>
            <a:r>
              <a:rPr sz="3200" b="1" spc="-6" dirty="0"/>
              <a:t>Me</a:t>
            </a:r>
            <a:endParaRPr sz="320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65</a:t>
            </a:fld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342" y="2771141"/>
            <a:ext cx="170815" cy="220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400" spc="254" dirty="0">
                <a:latin typeface="Calibri"/>
                <a:cs typeface="Calibri"/>
              </a:rPr>
              <a:t>●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2191" y="2635250"/>
            <a:ext cx="5010150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3200" dirty="0">
                <a:latin typeface="Arial"/>
                <a:cs typeface="Arial"/>
              </a:rPr>
              <a:t>A Java </a:t>
            </a:r>
            <a:r>
              <a:rPr sz="3200" spc="-6" dirty="0">
                <a:latin typeface="Arial"/>
                <a:cs typeface="Arial"/>
              </a:rPr>
              <a:t>Card </a:t>
            </a:r>
            <a:r>
              <a:rPr sz="3200" spc="-10" dirty="0">
                <a:latin typeface="Arial"/>
                <a:cs typeface="Arial"/>
              </a:rPr>
              <a:t>applet </a:t>
            </a:r>
            <a:r>
              <a:rPr sz="3200" spc="-6" dirty="0">
                <a:latin typeface="Arial"/>
                <a:cs typeface="Arial"/>
              </a:rPr>
              <a:t>must</a:t>
            </a:r>
            <a:r>
              <a:rPr sz="3200" spc="-260" dirty="0">
                <a:latin typeface="Arial"/>
                <a:cs typeface="Arial"/>
              </a:rPr>
              <a:t> </a:t>
            </a:r>
            <a:r>
              <a:rPr sz="3200" spc="-6" dirty="0">
                <a:latin typeface="Arial"/>
                <a:cs typeface="Arial"/>
              </a:rPr>
              <a:t>be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0141" y="3296922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20141" y="3778253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20141" y="4259580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0141" y="4740911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0141" y="5222243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43991" y="3178811"/>
            <a:ext cx="2951480" cy="2361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2800" b="1" u="heavy" spc="-20" dirty="0">
                <a:latin typeface="Arial"/>
                <a:cs typeface="Arial"/>
              </a:rPr>
              <a:t>Tr</a:t>
            </a:r>
            <a:r>
              <a:rPr sz="2800" spc="-20" dirty="0">
                <a:latin typeface="Arial"/>
                <a:cs typeface="Arial"/>
              </a:rPr>
              <a:t>ansaction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6" dirty="0">
                <a:latin typeface="Arial"/>
                <a:cs typeface="Arial"/>
              </a:rPr>
              <a:t>aware</a:t>
            </a:r>
            <a:endParaRPr sz="2800">
              <a:latin typeface="Arial"/>
              <a:cs typeface="Arial"/>
            </a:endParaRPr>
          </a:p>
          <a:p>
            <a:pPr marL="12696" marR="1803662">
              <a:lnSpc>
                <a:spcPct val="112799"/>
              </a:lnSpc>
            </a:pPr>
            <a:r>
              <a:rPr sz="2800" b="1" u="heavy" dirty="0">
                <a:latin typeface="Arial"/>
                <a:cs typeface="Arial"/>
              </a:rPr>
              <a:t>U</a:t>
            </a:r>
            <a:r>
              <a:rPr sz="2800" dirty="0">
                <a:latin typeface="Arial"/>
                <a:cs typeface="Arial"/>
              </a:rPr>
              <a:t>sable  </a:t>
            </a:r>
            <a:r>
              <a:rPr sz="2800" b="1" u="heavy" spc="-10" dirty="0">
                <a:latin typeface="Arial"/>
                <a:cs typeface="Arial"/>
              </a:rPr>
              <a:t>S</a:t>
            </a:r>
            <a:r>
              <a:rPr sz="2800" spc="-6" dirty="0">
                <a:latin typeface="Arial"/>
                <a:cs typeface="Arial"/>
              </a:rPr>
              <a:t>e</a:t>
            </a:r>
            <a:r>
              <a:rPr sz="2800" spc="6" dirty="0">
                <a:latin typeface="Arial"/>
                <a:cs typeface="Arial"/>
              </a:rPr>
              <a:t>c</a:t>
            </a:r>
            <a:r>
              <a:rPr sz="2800" spc="-6" dirty="0">
                <a:latin typeface="Arial"/>
                <a:cs typeface="Arial"/>
              </a:rPr>
              <a:t>ur</a:t>
            </a:r>
            <a:r>
              <a:rPr sz="2800" dirty="0">
                <a:latin typeface="Arial"/>
                <a:cs typeface="Arial"/>
              </a:rPr>
              <a:t>e</a:t>
            </a:r>
            <a:endParaRPr sz="2800">
              <a:latin typeface="Arial"/>
              <a:cs typeface="Arial"/>
            </a:endParaRPr>
          </a:p>
          <a:p>
            <a:pPr marL="12696">
              <a:spcBef>
                <a:spcPts val="430"/>
              </a:spcBef>
            </a:pPr>
            <a:r>
              <a:rPr sz="2800" b="1" u="heavy" spc="-10" dirty="0">
                <a:latin typeface="Arial"/>
                <a:cs typeface="Arial"/>
              </a:rPr>
              <a:t>T</a:t>
            </a:r>
            <a:r>
              <a:rPr sz="2800" spc="-10" dirty="0">
                <a:latin typeface="Arial"/>
                <a:cs typeface="Arial"/>
              </a:rPr>
              <a:t>ime-out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spc="-6" dirty="0">
                <a:latin typeface="Arial"/>
                <a:cs typeface="Arial"/>
              </a:rPr>
              <a:t>aware</a:t>
            </a:r>
            <a:endParaRPr sz="2800">
              <a:latin typeface="Arial"/>
              <a:cs typeface="Arial"/>
            </a:endParaRPr>
          </a:p>
          <a:p>
            <a:pPr marL="12696">
              <a:spcBef>
                <a:spcPts val="430"/>
              </a:spcBef>
            </a:pPr>
            <a:r>
              <a:rPr sz="2800" b="1" u="heavy" spc="-6" dirty="0">
                <a:latin typeface="Arial"/>
                <a:cs typeface="Arial"/>
              </a:rPr>
              <a:t>Me</a:t>
            </a:r>
            <a:r>
              <a:rPr sz="2800" spc="-6" dirty="0">
                <a:latin typeface="Arial"/>
                <a:cs typeface="Arial"/>
              </a:rPr>
              <a:t>mory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spc="-6" dirty="0">
                <a:latin typeface="Arial"/>
                <a:cs typeface="Arial"/>
              </a:rPr>
              <a:t>aware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34990" y="274576"/>
            <a:ext cx="2947035" cy="1282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2958" marR="5078" indent="-700894">
              <a:lnSpc>
                <a:spcPts val="4920"/>
              </a:lnSpc>
            </a:pPr>
            <a:r>
              <a:rPr b="1" u="heavy" spc="-240" dirty="0"/>
              <a:t>T</a:t>
            </a:r>
            <a:r>
              <a:rPr b="1" u="heavy" spc="-6" dirty="0"/>
              <a:t>r</a:t>
            </a:r>
            <a:r>
              <a:rPr spc="-6" dirty="0"/>
              <a:t>an</a:t>
            </a:r>
            <a:r>
              <a:rPr dirty="0"/>
              <a:t>s</a:t>
            </a:r>
            <a:r>
              <a:rPr spc="-6" dirty="0"/>
              <a:t>ac</a:t>
            </a:r>
            <a:r>
              <a:rPr spc="6" dirty="0"/>
              <a:t>t</a:t>
            </a:r>
            <a:r>
              <a:rPr spc="-6" dirty="0"/>
              <a:t>ion  aware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66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045712" y="1944371"/>
            <a:ext cx="170815" cy="220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400" spc="254" dirty="0">
                <a:latin typeface="Calibri"/>
                <a:cs typeface="Calibri"/>
              </a:rPr>
              <a:t>●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69561" y="1808480"/>
            <a:ext cx="142557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3200" u="heavy" spc="-6" dirty="0">
                <a:latin typeface="Arial"/>
                <a:cs typeface="Arial"/>
              </a:rPr>
              <a:t>Con</a:t>
            </a:r>
            <a:r>
              <a:rPr sz="3200" u="heavy" spc="-10" dirty="0">
                <a:latin typeface="Arial"/>
                <a:cs typeface="Arial"/>
              </a:rPr>
              <a:t>t</a:t>
            </a:r>
            <a:r>
              <a:rPr sz="3200" u="heavy" spc="-6" dirty="0">
                <a:latin typeface="Arial"/>
                <a:cs typeface="Arial"/>
              </a:rPr>
              <a:t>e</a:t>
            </a:r>
            <a:r>
              <a:rPr sz="3200" u="heavy" spc="6" dirty="0">
                <a:latin typeface="Arial"/>
                <a:cs typeface="Arial"/>
              </a:rPr>
              <a:t>x</a:t>
            </a:r>
            <a:r>
              <a:rPr sz="3200" u="heavy" dirty="0">
                <a:latin typeface="Arial"/>
                <a:cs typeface="Arial"/>
              </a:rPr>
              <a:t>t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77509" y="2465071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77509" y="3726180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01359" y="2381505"/>
            <a:ext cx="3425825" cy="20728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5078">
              <a:lnSpc>
                <a:spcPts val="3110"/>
              </a:lnSpc>
            </a:pPr>
            <a:r>
              <a:rPr sz="2800" spc="-6" dirty="0">
                <a:latin typeface="Arial"/>
                <a:cs typeface="Arial"/>
              </a:rPr>
              <a:t>Memorize the ten last  operations for an e-  purse</a:t>
            </a:r>
            <a:endParaRPr sz="2800">
              <a:latin typeface="Arial"/>
              <a:cs typeface="Arial"/>
            </a:endParaRPr>
          </a:p>
          <a:p>
            <a:pPr marL="12696" marR="64756">
              <a:lnSpc>
                <a:spcPts val="3110"/>
              </a:lnSpc>
              <a:spcBef>
                <a:spcPts val="590"/>
              </a:spcBef>
            </a:pPr>
            <a:r>
              <a:rPr sz="2800" spc="-6" dirty="0">
                <a:latin typeface="Arial"/>
                <a:cs typeface="Arial"/>
              </a:rPr>
              <a:t>Operation </a:t>
            </a:r>
            <a:r>
              <a:rPr sz="2800" dirty="0">
                <a:latin typeface="Arial"/>
                <a:cs typeface="Arial"/>
              </a:rPr>
              <a:t>is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6" dirty="0">
                <a:latin typeface="Arial"/>
                <a:cs typeface="Arial"/>
              </a:rPr>
              <a:t>qualified  by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44872" y="4502152"/>
            <a:ext cx="153035" cy="1106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pc="100" dirty="0">
                <a:latin typeface="Calibri"/>
                <a:cs typeface="Calibri"/>
              </a:rPr>
              <a:t>–</a:t>
            </a:r>
            <a:endParaRPr>
              <a:latin typeface="Calibri"/>
              <a:cs typeface="Calibri"/>
            </a:endParaRPr>
          </a:p>
          <a:p>
            <a:pPr marL="12696">
              <a:spcBef>
                <a:spcPts val="1010"/>
              </a:spcBef>
            </a:pPr>
            <a:r>
              <a:rPr spc="100" dirty="0">
                <a:latin typeface="Calibri"/>
                <a:cs typeface="Calibri"/>
              </a:rPr>
              <a:t>–</a:t>
            </a:r>
            <a:endParaRPr>
              <a:latin typeface="Calibri"/>
              <a:cs typeface="Calibri"/>
            </a:endParaRPr>
          </a:p>
          <a:p>
            <a:pPr marL="12696">
              <a:spcBef>
                <a:spcPts val="1019"/>
              </a:spcBef>
            </a:pPr>
            <a:r>
              <a:rPr spc="100" dirty="0">
                <a:latin typeface="Calibri"/>
                <a:cs typeface="Calibri"/>
              </a:rPr>
              <a:t>–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33161" y="4422932"/>
            <a:ext cx="1649730" cy="1219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5078">
              <a:lnSpc>
                <a:spcPct val="110200"/>
              </a:lnSpc>
            </a:pPr>
            <a:r>
              <a:rPr sz="2400" spc="-6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type  </a:t>
            </a:r>
            <a:r>
              <a:rPr sz="2400" spc="-6" dirty="0">
                <a:latin typeface="Arial"/>
                <a:cs typeface="Arial"/>
              </a:rPr>
              <a:t>The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amount  </a:t>
            </a:r>
            <a:r>
              <a:rPr sz="2400" spc="-6" dirty="0">
                <a:latin typeface="Arial"/>
                <a:cs typeface="Arial"/>
              </a:rPr>
              <a:t>The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date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6240" y="2519681"/>
            <a:ext cx="4284980" cy="33896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95657"/>
            <a:ext cx="9418319" cy="1282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14466" marR="5078" indent="-1038644">
              <a:lnSpc>
                <a:spcPts val="4920"/>
              </a:lnSpc>
            </a:pPr>
            <a:r>
              <a:rPr b="1" u="heavy" spc="-25" dirty="0"/>
              <a:t>Tr</a:t>
            </a:r>
            <a:r>
              <a:rPr spc="-25" dirty="0"/>
              <a:t>ansaction</a:t>
            </a:r>
            <a:r>
              <a:rPr spc="-69" dirty="0"/>
              <a:t> </a:t>
            </a:r>
            <a:r>
              <a:rPr spc="-6" dirty="0"/>
              <a:t>aware  </a:t>
            </a:r>
            <a:r>
              <a:rPr dirty="0"/>
              <a:t>(</a:t>
            </a:r>
            <a:r>
              <a:rPr sz="2800" dirty="0"/>
              <a:t>code</a:t>
            </a:r>
            <a:r>
              <a:rPr sz="2800" spc="-95" dirty="0"/>
              <a:t> </a:t>
            </a:r>
            <a:r>
              <a:rPr sz="2800" spc="-6" dirty="0"/>
              <a:t>example)</a:t>
            </a:r>
            <a:endParaRPr sz="28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67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0390" y="3018670"/>
            <a:ext cx="6974840" cy="44011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526" marR="3075937" indent="-342830">
              <a:lnSpc>
                <a:spcPct val="106300"/>
              </a:lnSpc>
            </a:pPr>
            <a:r>
              <a:rPr sz="1700" b="1" spc="-6" dirty="0">
                <a:solidFill>
                  <a:srgbClr val="3333CC"/>
                </a:solidFill>
                <a:latin typeface="Courier New"/>
                <a:cs typeface="Courier New"/>
              </a:rPr>
              <a:t>case </a:t>
            </a:r>
            <a:r>
              <a:rPr sz="1700" b="1" spc="-6" dirty="0">
                <a:solidFill>
                  <a:srgbClr val="FF0000"/>
                </a:solidFill>
                <a:latin typeface="Courier New"/>
                <a:cs typeface="Courier New"/>
              </a:rPr>
              <a:t>EPURSE_ADD</a:t>
            </a:r>
            <a:r>
              <a:rPr sz="1700" spc="-6" dirty="0">
                <a:latin typeface="Courier New"/>
                <a:cs typeface="Courier New"/>
              </a:rPr>
              <a:t>:  apdu.</a:t>
            </a:r>
            <a:r>
              <a:rPr sz="1700" b="1" i="1" spc="-6" dirty="0">
                <a:latin typeface="Courier New"/>
                <a:cs typeface="Courier New"/>
              </a:rPr>
              <a:t>setIncomingAndReceive</a:t>
            </a:r>
            <a:r>
              <a:rPr sz="1700" spc="-6" dirty="0">
                <a:latin typeface="Courier New"/>
                <a:cs typeface="Courier New"/>
              </a:rPr>
              <a:t>();  </a:t>
            </a:r>
            <a:r>
              <a:rPr sz="1700" b="1" spc="-6" dirty="0">
                <a:solidFill>
                  <a:srgbClr val="3333CC"/>
                </a:solidFill>
                <a:latin typeface="Courier New"/>
                <a:cs typeface="Courier New"/>
              </a:rPr>
              <a:t>if</a:t>
            </a:r>
            <a:r>
              <a:rPr sz="1700" spc="-6" dirty="0">
                <a:latin typeface="Courier New"/>
                <a:cs typeface="Courier New"/>
              </a:rPr>
              <a:t>(!pinCode.</a:t>
            </a:r>
            <a:r>
              <a:rPr sz="1700" b="1" i="1" spc="-6" dirty="0">
                <a:latin typeface="Courier New"/>
                <a:cs typeface="Courier New"/>
              </a:rPr>
              <a:t>isValidated</a:t>
            </a:r>
            <a:r>
              <a:rPr sz="1700" spc="-6" dirty="0">
                <a:latin typeface="Courier New"/>
                <a:cs typeface="Courier New"/>
              </a:rPr>
              <a:t>())</a:t>
            </a:r>
            <a:endParaRPr sz="1700">
              <a:latin typeface="Courier New"/>
              <a:cs typeface="Courier New"/>
            </a:endParaRPr>
          </a:p>
          <a:p>
            <a:pPr marL="926906">
              <a:spcBef>
                <a:spcPts val="120"/>
              </a:spcBef>
            </a:pPr>
            <a:r>
              <a:rPr sz="1700" spc="-6" dirty="0">
                <a:latin typeface="Courier New"/>
                <a:cs typeface="Courier New"/>
              </a:rPr>
              <a:t>ISOException.</a:t>
            </a:r>
            <a:r>
              <a:rPr sz="1700" b="1" i="1" spc="-6" dirty="0">
                <a:latin typeface="Courier New"/>
                <a:cs typeface="Courier New"/>
              </a:rPr>
              <a:t>throwIt</a:t>
            </a:r>
            <a:r>
              <a:rPr sz="1700" spc="-6" dirty="0">
                <a:latin typeface="Courier New"/>
                <a:cs typeface="Courier New"/>
              </a:rPr>
              <a:t>(</a:t>
            </a:r>
            <a:endParaRPr sz="1700">
              <a:latin typeface="Courier New"/>
              <a:cs typeface="Courier New"/>
            </a:endParaRPr>
          </a:p>
          <a:p>
            <a:pPr marL="1841118">
              <a:spcBef>
                <a:spcPts val="100"/>
              </a:spcBef>
            </a:pPr>
            <a:r>
              <a:rPr sz="1700" spc="-6" dirty="0">
                <a:latin typeface="Courier New"/>
                <a:cs typeface="Courier New"/>
              </a:rPr>
              <a:t>ISO7816.</a:t>
            </a:r>
            <a:r>
              <a:rPr sz="1700" b="1" spc="-6" dirty="0">
                <a:solidFill>
                  <a:srgbClr val="FF0000"/>
                </a:solidFill>
                <a:latin typeface="Courier New"/>
                <a:cs typeface="Courier New"/>
              </a:rPr>
              <a:t>SW_SECURITY_STATUS_NOT_SATISFIED</a:t>
            </a:r>
            <a:r>
              <a:rPr sz="1700" spc="-6" dirty="0">
                <a:latin typeface="Courier New"/>
                <a:cs typeface="Courier New"/>
              </a:rPr>
              <a:t>);</a:t>
            </a:r>
            <a:endParaRPr sz="1700">
              <a:latin typeface="Courier New"/>
              <a:cs typeface="Courier New"/>
            </a:endParaRPr>
          </a:p>
          <a:p>
            <a:pPr marL="377747" marR="126974">
              <a:lnSpc>
                <a:spcPct val="104700"/>
              </a:lnSpc>
              <a:spcBef>
                <a:spcPts val="30"/>
              </a:spcBef>
            </a:pPr>
            <a:r>
              <a:rPr sz="1700" spc="-6" dirty="0">
                <a:latin typeface="Courier New"/>
                <a:cs typeface="Courier New"/>
              </a:rPr>
              <a:t>amount </a:t>
            </a:r>
            <a:r>
              <a:rPr sz="1700" dirty="0">
                <a:latin typeface="Courier New"/>
                <a:cs typeface="Courier New"/>
              </a:rPr>
              <a:t>= </a:t>
            </a:r>
            <a:r>
              <a:rPr sz="1700" spc="-6" dirty="0">
                <a:latin typeface="Courier New"/>
                <a:cs typeface="Courier New"/>
              </a:rPr>
              <a:t>Util.</a:t>
            </a:r>
            <a:r>
              <a:rPr sz="1700" b="1" i="1" spc="-6" dirty="0">
                <a:latin typeface="Courier New"/>
                <a:cs typeface="Courier New"/>
              </a:rPr>
              <a:t>getShort</a:t>
            </a:r>
            <a:r>
              <a:rPr sz="1700" spc="-6" dirty="0">
                <a:latin typeface="Courier New"/>
                <a:cs typeface="Courier New"/>
              </a:rPr>
              <a:t>(buffer, ISO7816.</a:t>
            </a:r>
            <a:r>
              <a:rPr sz="1700" b="1" spc="-6" dirty="0">
                <a:solidFill>
                  <a:srgbClr val="FF0000"/>
                </a:solidFill>
                <a:latin typeface="Courier New"/>
                <a:cs typeface="Courier New"/>
              </a:rPr>
              <a:t>OFFSET_CDATA</a:t>
            </a:r>
            <a:r>
              <a:rPr sz="1700" spc="-6" dirty="0">
                <a:latin typeface="Courier New"/>
                <a:cs typeface="Courier New"/>
              </a:rPr>
              <a:t>);  balance </a:t>
            </a:r>
            <a:r>
              <a:rPr sz="1700" dirty="0">
                <a:latin typeface="Courier New"/>
                <a:cs typeface="Courier New"/>
              </a:rPr>
              <a:t>= </a:t>
            </a:r>
            <a:r>
              <a:rPr sz="1700" spc="-6" dirty="0">
                <a:latin typeface="Courier New"/>
                <a:cs typeface="Courier New"/>
              </a:rPr>
              <a:t>(</a:t>
            </a:r>
            <a:r>
              <a:rPr sz="1700" b="1" spc="-6" dirty="0">
                <a:solidFill>
                  <a:srgbClr val="3333CC"/>
                </a:solidFill>
                <a:latin typeface="Courier New"/>
                <a:cs typeface="Courier New"/>
              </a:rPr>
              <a:t>short</a:t>
            </a:r>
            <a:r>
              <a:rPr sz="1700" spc="-6" dirty="0">
                <a:latin typeface="Courier New"/>
                <a:cs typeface="Courier New"/>
              </a:rPr>
              <a:t>)(balance </a:t>
            </a:r>
            <a:r>
              <a:rPr sz="1700" dirty="0">
                <a:latin typeface="Courier New"/>
                <a:cs typeface="Courier New"/>
              </a:rPr>
              <a:t>+</a:t>
            </a:r>
            <a:r>
              <a:rPr sz="1700" spc="-75" dirty="0">
                <a:latin typeface="Courier New"/>
                <a:cs typeface="Courier New"/>
              </a:rPr>
              <a:t> </a:t>
            </a:r>
            <a:r>
              <a:rPr sz="1700" spc="-6" dirty="0">
                <a:latin typeface="Courier New"/>
                <a:cs typeface="Courier New"/>
              </a:rPr>
              <a:t>amount);</a:t>
            </a:r>
            <a:endParaRPr sz="1700">
              <a:latin typeface="Courier New"/>
              <a:cs typeface="Courier New"/>
            </a:endParaRPr>
          </a:p>
          <a:p>
            <a:pPr marL="377747">
              <a:spcBef>
                <a:spcPts val="120"/>
              </a:spcBef>
            </a:pPr>
            <a:r>
              <a:rPr sz="1700" spc="-6" dirty="0">
                <a:latin typeface="Courier New"/>
                <a:cs typeface="Courier New"/>
              </a:rPr>
              <a:t>list.</a:t>
            </a:r>
            <a:r>
              <a:rPr sz="1700" b="1" i="1" spc="-6" dirty="0">
                <a:latin typeface="Courier New"/>
                <a:cs typeface="Courier New"/>
              </a:rPr>
              <a:t>add</a:t>
            </a:r>
            <a:r>
              <a:rPr sz="1700" spc="-6" dirty="0">
                <a:latin typeface="Courier New"/>
                <a:cs typeface="Courier New"/>
              </a:rPr>
              <a:t>(buffer,</a:t>
            </a:r>
            <a:r>
              <a:rPr sz="1700" spc="-80" dirty="0">
                <a:latin typeface="Courier New"/>
                <a:cs typeface="Courier New"/>
              </a:rPr>
              <a:t> </a:t>
            </a:r>
            <a:r>
              <a:rPr sz="1700" spc="-6" dirty="0">
                <a:latin typeface="Courier New"/>
                <a:cs typeface="Courier New"/>
              </a:rPr>
              <a:t>ISO7816.</a:t>
            </a:r>
            <a:r>
              <a:rPr sz="1700" b="1" spc="-6" dirty="0">
                <a:solidFill>
                  <a:srgbClr val="FF0000"/>
                </a:solidFill>
                <a:latin typeface="Courier New"/>
                <a:cs typeface="Courier New"/>
              </a:rPr>
              <a:t>OFFSET_INS</a:t>
            </a:r>
            <a:r>
              <a:rPr sz="1700" spc="-6" dirty="0">
                <a:latin typeface="Courier New"/>
                <a:cs typeface="Courier New"/>
              </a:rPr>
              <a:t>,</a:t>
            </a:r>
            <a:endParaRPr sz="1700">
              <a:latin typeface="Courier New"/>
              <a:cs typeface="Courier New"/>
            </a:endParaRPr>
          </a:p>
          <a:p>
            <a:pPr marL="1841118" marR="125704">
              <a:lnSpc>
                <a:spcPct val="105200"/>
              </a:lnSpc>
            </a:pPr>
            <a:r>
              <a:rPr sz="1700" spc="-6" dirty="0">
                <a:latin typeface="Courier New"/>
                <a:cs typeface="Courier New"/>
              </a:rPr>
              <a:t>ISO7816.</a:t>
            </a:r>
            <a:r>
              <a:rPr sz="1700" b="1" spc="-6" dirty="0">
                <a:solidFill>
                  <a:srgbClr val="FF0000"/>
                </a:solidFill>
                <a:latin typeface="Courier New"/>
                <a:cs typeface="Courier New"/>
              </a:rPr>
              <a:t>OFFSET_CDATA</a:t>
            </a:r>
            <a:r>
              <a:rPr sz="1700" spc="-6" dirty="0">
                <a:latin typeface="Courier New"/>
                <a:cs typeface="Courier New"/>
              </a:rPr>
              <a:t>, (</a:t>
            </a:r>
            <a:r>
              <a:rPr sz="1700" b="1" spc="-6" dirty="0">
                <a:solidFill>
                  <a:srgbClr val="3333CC"/>
                </a:solidFill>
                <a:latin typeface="Courier New"/>
                <a:cs typeface="Courier New"/>
              </a:rPr>
              <a:t>short</a:t>
            </a:r>
            <a:r>
              <a:rPr sz="1700" spc="-6" dirty="0">
                <a:latin typeface="Courier New"/>
                <a:cs typeface="Courier New"/>
              </a:rPr>
              <a:t>)</a:t>
            </a:r>
            <a:r>
              <a:rPr sz="1700" b="1" spc="-6" dirty="0">
                <a:solidFill>
                  <a:srgbClr val="33CC33"/>
                </a:solidFill>
                <a:latin typeface="Courier New"/>
                <a:cs typeface="Courier New"/>
              </a:rPr>
              <a:t>2</a:t>
            </a:r>
            <a:r>
              <a:rPr sz="1700" spc="-6" dirty="0">
                <a:latin typeface="Courier New"/>
                <a:cs typeface="Courier New"/>
              </a:rPr>
              <a:t>,  (</a:t>
            </a:r>
            <a:r>
              <a:rPr sz="1700" b="1" spc="-6" dirty="0">
                <a:solidFill>
                  <a:srgbClr val="3333CC"/>
                </a:solidFill>
                <a:latin typeface="Courier New"/>
                <a:cs typeface="Courier New"/>
              </a:rPr>
              <a:t>short</a:t>
            </a:r>
            <a:r>
              <a:rPr sz="1700" spc="-6" dirty="0">
                <a:latin typeface="Courier New"/>
                <a:cs typeface="Courier New"/>
              </a:rPr>
              <a:t>)(ISO7816.</a:t>
            </a:r>
            <a:r>
              <a:rPr sz="1700" b="1" spc="-6" dirty="0">
                <a:solidFill>
                  <a:srgbClr val="FF0000"/>
                </a:solidFill>
                <a:latin typeface="Courier New"/>
                <a:cs typeface="Courier New"/>
              </a:rPr>
              <a:t>OFFSET_CDATA </a:t>
            </a:r>
            <a:r>
              <a:rPr sz="1700" dirty="0">
                <a:latin typeface="Courier New"/>
                <a:cs typeface="Courier New"/>
              </a:rPr>
              <a:t>+</a:t>
            </a:r>
            <a:r>
              <a:rPr sz="1700" spc="-85" dirty="0">
                <a:latin typeface="Courier New"/>
                <a:cs typeface="Courier New"/>
              </a:rPr>
              <a:t> </a:t>
            </a:r>
            <a:r>
              <a:rPr sz="1700" spc="-6" dirty="0">
                <a:latin typeface="Courier New"/>
                <a:cs typeface="Courier New"/>
              </a:rPr>
              <a:t>(</a:t>
            </a:r>
            <a:r>
              <a:rPr sz="1700" b="1" spc="-6" dirty="0">
                <a:solidFill>
                  <a:srgbClr val="3333CC"/>
                </a:solidFill>
                <a:latin typeface="Courier New"/>
                <a:cs typeface="Courier New"/>
              </a:rPr>
              <a:t>short</a:t>
            </a:r>
            <a:r>
              <a:rPr sz="1700" spc="-6" dirty="0">
                <a:latin typeface="Courier New"/>
                <a:cs typeface="Courier New"/>
              </a:rPr>
              <a:t>)</a:t>
            </a:r>
            <a:r>
              <a:rPr sz="1700" b="1" spc="-6" dirty="0">
                <a:solidFill>
                  <a:srgbClr val="33CC33"/>
                </a:solidFill>
                <a:latin typeface="Courier New"/>
                <a:cs typeface="Courier New"/>
              </a:rPr>
              <a:t>2</a:t>
            </a:r>
            <a:r>
              <a:rPr sz="1700" spc="-6" dirty="0">
                <a:latin typeface="Courier New"/>
                <a:cs typeface="Courier New"/>
              </a:rPr>
              <a:t>),</a:t>
            </a:r>
            <a:endParaRPr sz="1700">
              <a:latin typeface="Courier New"/>
              <a:cs typeface="Courier New"/>
            </a:endParaRPr>
          </a:p>
          <a:p>
            <a:pPr marL="1841118">
              <a:spcBef>
                <a:spcPts val="100"/>
              </a:spcBef>
            </a:pPr>
            <a:r>
              <a:rPr sz="1700" spc="-6" dirty="0">
                <a:latin typeface="Courier New"/>
                <a:cs typeface="Courier New"/>
              </a:rPr>
              <a:t>(</a:t>
            </a:r>
            <a:r>
              <a:rPr sz="1700" b="1" spc="-6" dirty="0">
                <a:solidFill>
                  <a:srgbClr val="3333CC"/>
                </a:solidFill>
                <a:latin typeface="Courier New"/>
                <a:cs typeface="Courier New"/>
              </a:rPr>
              <a:t>short</a:t>
            </a:r>
            <a:r>
              <a:rPr sz="1700" spc="-6" dirty="0">
                <a:latin typeface="Courier New"/>
                <a:cs typeface="Courier New"/>
              </a:rPr>
              <a:t>)</a:t>
            </a:r>
            <a:r>
              <a:rPr sz="1700" spc="-6" dirty="0">
                <a:solidFill>
                  <a:srgbClr val="33CC33"/>
                </a:solidFill>
                <a:latin typeface="Courier New"/>
                <a:cs typeface="Courier New"/>
              </a:rPr>
              <a:t>8</a:t>
            </a:r>
            <a:r>
              <a:rPr sz="1700" spc="-6" dirty="0">
                <a:latin typeface="Courier New"/>
                <a:cs typeface="Courier New"/>
              </a:rPr>
              <a:t>);</a:t>
            </a:r>
            <a:endParaRPr sz="1700">
              <a:latin typeface="Courier New"/>
              <a:cs typeface="Courier New"/>
            </a:endParaRPr>
          </a:p>
          <a:p>
            <a:pPr marL="377747">
              <a:spcBef>
                <a:spcPts val="90"/>
              </a:spcBef>
            </a:pPr>
            <a:r>
              <a:rPr sz="1700" b="1" spc="-6" dirty="0">
                <a:solidFill>
                  <a:srgbClr val="3333CC"/>
                </a:solidFill>
                <a:latin typeface="Courier New"/>
                <a:cs typeface="Courier New"/>
              </a:rPr>
              <a:t>break</a:t>
            </a:r>
            <a:r>
              <a:rPr sz="1700" spc="-6" dirty="0">
                <a:latin typeface="Courier New"/>
                <a:cs typeface="Courier New"/>
              </a:rPr>
              <a:t>;</a:t>
            </a:r>
            <a:endParaRPr sz="17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302260"/>
            <a:ext cx="9418319" cy="1078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32992">
              <a:lnSpc>
                <a:spcPts val="5160"/>
              </a:lnSpc>
            </a:pPr>
            <a:r>
              <a:rPr b="1" u="heavy" spc="-25" dirty="0"/>
              <a:t>Tr</a:t>
            </a:r>
            <a:r>
              <a:rPr spc="-25" dirty="0"/>
              <a:t>ansaction</a:t>
            </a:r>
            <a:r>
              <a:rPr spc="-69" dirty="0"/>
              <a:t> </a:t>
            </a:r>
            <a:r>
              <a:rPr spc="-6" dirty="0"/>
              <a:t>aware</a:t>
            </a:r>
          </a:p>
          <a:p>
            <a:pPr marL="4132992">
              <a:lnSpc>
                <a:spcPts val="3240"/>
              </a:lnSpc>
            </a:pPr>
            <a:r>
              <a:rPr sz="2800" spc="-6" dirty="0"/>
              <a:t>(a better</a:t>
            </a:r>
            <a:r>
              <a:rPr sz="2800" spc="-69" dirty="0"/>
              <a:t> </a:t>
            </a:r>
            <a:r>
              <a:rPr sz="2800" dirty="0"/>
              <a:t>code)</a:t>
            </a:r>
            <a:endParaRPr sz="28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68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3291" y="2315210"/>
            <a:ext cx="7058659" cy="383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700" dirty="0">
                <a:latin typeface="Courier New"/>
                <a:cs typeface="Courier New"/>
              </a:rPr>
              <a:t>…</a:t>
            </a:r>
            <a:endParaRPr sz="1700">
              <a:latin typeface="Courier New"/>
              <a:cs typeface="Courier New"/>
            </a:endParaRPr>
          </a:p>
          <a:p>
            <a:pPr marL="12696">
              <a:spcBef>
                <a:spcPts val="50"/>
              </a:spcBef>
            </a:pPr>
            <a:r>
              <a:rPr sz="1700" b="1" spc="-6" dirty="0">
                <a:solidFill>
                  <a:srgbClr val="3333CC"/>
                </a:solidFill>
                <a:latin typeface="Courier New"/>
                <a:cs typeface="Courier New"/>
              </a:rPr>
              <a:t>try</a:t>
            </a:r>
            <a:r>
              <a:rPr sz="1700" spc="-6" dirty="0">
                <a:latin typeface="Courier New"/>
                <a:cs typeface="Courier New"/>
              </a:rPr>
              <a:t>{</a:t>
            </a:r>
            <a:endParaRPr sz="1700">
              <a:latin typeface="Courier New"/>
              <a:cs typeface="Courier New"/>
            </a:endParaRPr>
          </a:p>
          <a:p>
            <a:pPr marL="584079">
              <a:spcBef>
                <a:spcPts val="120"/>
              </a:spcBef>
            </a:pPr>
            <a:r>
              <a:rPr sz="1700" b="1" u="heavy" spc="-6" dirty="0">
                <a:latin typeface="Courier New"/>
                <a:cs typeface="Courier New"/>
              </a:rPr>
              <a:t>JCSystem.</a:t>
            </a:r>
            <a:r>
              <a:rPr sz="1700" b="1" i="1" u="heavy" spc="-6" dirty="0">
                <a:latin typeface="Courier New"/>
                <a:cs typeface="Courier New"/>
              </a:rPr>
              <a:t>beginTransaction</a:t>
            </a:r>
            <a:r>
              <a:rPr sz="1700" b="1" u="heavy" spc="-6" dirty="0">
                <a:latin typeface="Courier New"/>
                <a:cs typeface="Courier New"/>
              </a:rPr>
              <a:t>()</a:t>
            </a:r>
            <a:r>
              <a:rPr sz="1700" b="1" spc="-6" dirty="0">
                <a:latin typeface="Courier New"/>
                <a:cs typeface="Courier New"/>
              </a:rPr>
              <a:t>;</a:t>
            </a:r>
            <a:endParaRPr sz="1700">
              <a:latin typeface="Courier New"/>
              <a:cs typeface="Courier New"/>
            </a:endParaRPr>
          </a:p>
          <a:p>
            <a:pPr marL="584079" marR="5078">
              <a:lnSpc>
                <a:spcPct val="105200"/>
              </a:lnSpc>
              <a:spcBef>
                <a:spcPts val="20"/>
              </a:spcBef>
            </a:pPr>
            <a:r>
              <a:rPr sz="1700" spc="-6" dirty="0">
                <a:latin typeface="Courier New"/>
                <a:cs typeface="Courier New"/>
              </a:rPr>
              <a:t>amount </a:t>
            </a:r>
            <a:r>
              <a:rPr sz="1700" dirty="0">
                <a:latin typeface="Courier New"/>
                <a:cs typeface="Courier New"/>
              </a:rPr>
              <a:t>= </a:t>
            </a:r>
            <a:r>
              <a:rPr sz="1700" spc="-6" dirty="0">
                <a:latin typeface="Courier New"/>
                <a:cs typeface="Courier New"/>
              </a:rPr>
              <a:t>Util.</a:t>
            </a:r>
            <a:r>
              <a:rPr sz="1700" b="1" i="1" spc="-6" dirty="0">
                <a:latin typeface="Courier New"/>
                <a:cs typeface="Courier New"/>
              </a:rPr>
              <a:t>getShort</a:t>
            </a:r>
            <a:r>
              <a:rPr sz="1700" spc="-6" dirty="0">
                <a:latin typeface="Courier New"/>
                <a:cs typeface="Courier New"/>
              </a:rPr>
              <a:t>(buffer, ISO7816.</a:t>
            </a:r>
            <a:r>
              <a:rPr sz="1700" b="1" spc="-6" dirty="0">
                <a:solidFill>
                  <a:srgbClr val="FF0000"/>
                </a:solidFill>
                <a:latin typeface="Courier New"/>
                <a:cs typeface="Courier New"/>
              </a:rPr>
              <a:t>OFFSET_CDATA</a:t>
            </a:r>
            <a:r>
              <a:rPr sz="1700" spc="-6" dirty="0">
                <a:latin typeface="Courier New"/>
                <a:cs typeface="Courier New"/>
              </a:rPr>
              <a:t>);  balance </a:t>
            </a:r>
            <a:r>
              <a:rPr sz="1700" dirty="0">
                <a:latin typeface="Courier New"/>
                <a:cs typeface="Courier New"/>
              </a:rPr>
              <a:t>= </a:t>
            </a:r>
            <a:r>
              <a:rPr sz="1700" spc="-6" dirty="0">
                <a:latin typeface="Courier New"/>
                <a:cs typeface="Courier New"/>
              </a:rPr>
              <a:t>(</a:t>
            </a:r>
            <a:r>
              <a:rPr sz="1700" b="1" spc="-6" dirty="0">
                <a:solidFill>
                  <a:srgbClr val="3333CC"/>
                </a:solidFill>
                <a:latin typeface="Courier New"/>
                <a:cs typeface="Courier New"/>
              </a:rPr>
              <a:t>short</a:t>
            </a:r>
            <a:r>
              <a:rPr sz="1700" spc="-6" dirty="0">
                <a:latin typeface="Courier New"/>
                <a:cs typeface="Courier New"/>
              </a:rPr>
              <a:t>)(balance </a:t>
            </a:r>
            <a:r>
              <a:rPr sz="1700" dirty="0">
                <a:latin typeface="Courier New"/>
                <a:cs typeface="Courier New"/>
              </a:rPr>
              <a:t>+</a:t>
            </a:r>
            <a:r>
              <a:rPr sz="1700" spc="-90" dirty="0">
                <a:latin typeface="Courier New"/>
                <a:cs typeface="Courier New"/>
              </a:rPr>
              <a:t> </a:t>
            </a:r>
            <a:r>
              <a:rPr sz="1700" spc="-6" dirty="0">
                <a:latin typeface="Courier New"/>
                <a:cs typeface="Courier New"/>
              </a:rPr>
              <a:t>amount);</a:t>
            </a:r>
            <a:endParaRPr sz="1700">
              <a:latin typeface="Courier New"/>
              <a:cs typeface="Courier New"/>
            </a:endParaRPr>
          </a:p>
          <a:p>
            <a:pPr marL="1497654" marR="554240" indent="-914210">
              <a:lnSpc>
                <a:spcPct val="104900"/>
              </a:lnSpc>
              <a:spcBef>
                <a:spcPts val="25"/>
              </a:spcBef>
            </a:pPr>
            <a:r>
              <a:rPr sz="1700" spc="-6" dirty="0">
                <a:latin typeface="Courier New"/>
                <a:cs typeface="Courier New"/>
              </a:rPr>
              <a:t>list.</a:t>
            </a:r>
            <a:r>
              <a:rPr sz="1700" b="1" i="1" spc="-6" dirty="0">
                <a:latin typeface="Courier New"/>
                <a:cs typeface="Courier New"/>
              </a:rPr>
              <a:t>add</a:t>
            </a:r>
            <a:r>
              <a:rPr sz="1700" spc="-6" dirty="0">
                <a:latin typeface="Courier New"/>
                <a:cs typeface="Courier New"/>
              </a:rPr>
              <a:t>(buffer, ISO7816.</a:t>
            </a:r>
            <a:r>
              <a:rPr sz="1700" b="1" spc="-6" dirty="0">
                <a:solidFill>
                  <a:srgbClr val="FF0000"/>
                </a:solidFill>
                <a:latin typeface="Courier New"/>
                <a:cs typeface="Courier New"/>
              </a:rPr>
              <a:t>OFFSET_INS</a:t>
            </a:r>
            <a:r>
              <a:rPr sz="1700" spc="-6" dirty="0">
                <a:latin typeface="Courier New"/>
                <a:cs typeface="Courier New"/>
              </a:rPr>
              <a:t>,  ISO7816.</a:t>
            </a:r>
            <a:r>
              <a:rPr sz="1700" b="1" spc="-6" dirty="0">
                <a:solidFill>
                  <a:srgbClr val="FF0000"/>
                </a:solidFill>
                <a:latin typeface="Courier New"/>
                <a:cs typeface="Courier New"/>
              </a:rPr>
              <a:t>OFFSET_CDATA</a:t>
            </a:r>
            <a:r>
              <a:rPr sz="1700" spc="-6" dirty="0">
                <a:latin typeface="Courier New"/>
                <a:cs typeface="Courier New"/>
              </a:rPr>
              <a:t>, (</a:t>
            </a:r>
            <a:r>
              <a:rPr sz="1700" b="1" spc="-6" dirty="0">
                <a:solidFill>
                  <a:srgbClr val="3333CC"/>
                </a:solidFill>
                <a:latin typeface="Courier New"/>
                <a:cs typeface="Courier New"/>
              </a:rPr>
              <a:t>short</a:t>
            </a:r>
            <a:r>
              <a:rPr sz="1700" spc="-6" dirty="0">
                <a:latin typeface="Courier New"/>
                <a:cs typeface="Courier New"/>
              </a:rPr>
              <a:t>)</a:t>
            </a:r>
            <a:r>
              <a:rPr sz="1700" b="1" spc="-6" dirty="0">
                <a:solidFill>
                  <a:srgbClr val="33CC33"/>
                </a:solidFill>
                <a:latin typeface="Courier New"/>
                <a:cs typeface="Courier New"/>
              </a:rPr>
              <a:t>2</a:t>
            </a:r>
            <a:r>
              <a:rPr sz="1700" spc="-6" dirty="0">
                <a:latin typeface="Courier New"/>
                <a:cs typeface="Courier New"/>
              </a:rPr>
              <a:t>,  (</a:t>
            </a:r>
            <a:r>
              <a:rPr sz="1700" b="1" spc="-6" dirty="0">
                <a:solidFill>
                  <a:srgbClr val="3333CC"/>
                </a:solidFill>
                <a:latin typeface="Courier New"/>
                <a:cs typeface="Courier New"/>
              </a:rPr>
              <a:t>short</a:t>
            </a:r>
            <a:r>
              <a:rPr sz="1700" spc="-6" dirty="0">
                <a:latin typeface="Courier New"/>
                <a:cs typeface="Courier New"/>
              </a:rPr>
              <a:t>)(ISO7816.</a:t>
            </a:r>
            <a:r>
              <a:rPr sz="1700" b="1" spc="-6" dirty="0">
                <a:solidFill>
                  <a:srgbClr val="FF0000"/>
                </a:solidFill>
                <a:latin typeface="Courier New"/>
                <a:cs typeface="Courier New"/>
              </a:rPr>
              <a:t>OFFSET_CDATA </a:t>
            </a:r>
            <a:r>
              <a:rPr sz="1700" dirty="0">
                <a:latin typeface="Courier New"/>
                <a:cs typeface="Courier New"/>
              </a:rPr>
              <a:t>+</a:t>
            </a:r>
            <a:r>
              <a:rPr sz="1700" spc="-100" dirty="0">
                <a:latin typeface="Courier New"/>
                <a:cs typeface="Courier New"/>
              </a:rPr>
              <a:t> </a:t>
            </a:r>
            <a:r>
              <a:rPr sz="1700" spc="-6" dirty="0">
                <a:latin typeface="Courier New"/>
                <a:cs typeface="Courier New"/>
              </a:rPr>
              <a:t>(</a:t>
            </a:r>
            <a:r>
              <a:rPr sz="1700" b="1" spc="-6" dirty="0">
                <a:solidFill>
                  <a:srgbClr val="3333CC"/>
                </a:solidFill>
                <a:latin typeface="Courier New"/>
                <a:cs typeface="Courier New"/>
              </a:rPr>
              <a:t>short</a:t>
            </a:r>
            <a:r>
              <a:rPr sz="1700" spc="-6" dirty="0">
                <a:latin typeface="Courier New"/>
                <a:cs typeface="Courier New"/>
              </a:rPr>
              <a:t>)</a:t>
            </a:r>
            <a:r>
              <a:rPr sz="1700" b="1" spc="-6" dirty="0">
                <a:solidFill>
                  <a:srgbClr val="33CC33"/>
                </a:solidFill>
                <a:latin typeface="Courier New"/>
                <a:cs typeface="Courier New"/>
              </a:rPr>
              <a:t>2</a:t>
            </a:r>
            <a:r>
              <a:rPr sz="1700" spc="-6" dirty="0">
                <a:latin typeface="Courier New"/>
                <a:cs typeface="Courier New"/>
              </a:rPr>
              <a:t>),</a:t>
            </a:r>
            <a:endParaRPr sz="1700">
              <a:latin typeface="Courier New"/>
              <a:cs typeface="Courier New"/>
            </a:endParaRPr>
          </a:p>
          <a:p>
            <a:pPr marL="1497654">
              <a:spcBef>
                <a:spcPts val="100"/>
              </a:spcBef>
            </a:pPr>
            <a:r>
              <a:rPr sz="1700" spc="-6" dirty="0">
                <a:latin typeface="Courier New"/>
                <a:cs typeface="Courier New"/>
              </a:rPr>
              <a:t>(</a:t>
            </a:r>
            <a:r>
              <a:rPr sz="1700" b="1" spc="-6" dirty="0">
                <a:solidFill>
                  <a:srgbClr val="3333CC"/>
                </a:solidFill>
                <a:latin typeface="Courier New"/>
                <a:cs typeface="Courier New"/>
              </a:rPr>
              <a:t>short</a:t>
            </a:r>
            <a:r>
              <a:rPr sz="1700" spc="-6" dirty="0">
                <a:latin typeface="Courier New"/>
                <a:cs typeface="Courier New"/>
              </a:rPr>
              <a:t>)</a:t>
            </a:r>
            <a:r>
              <a:rPr sz="1700" spc="-6" dirty="0">
                <a:solidFill>
                  <a:srgbClr val="33CC33"/>
                </a:solidFill>
                <a:latin typeface="Courier New"/>
                <a:cs typeface="Courier New"/>
              </a:rPr>
              <a:t>8</a:t>
            </a:r>
            <a:r>
              <a:rPr sz="1700" spc="-6" dirty="0">
                <a:latin typeface="Courier New"/>
                <a:cs typeface="Courier New"/>
              </a:rPr>
              <a:t>);</a:t>
            </a:r>
            <a:endParaRPr sz="1700">
              <a:latin typeface="Courier New"/>
              <a:cs typeface="Courier New"/>
            </a:endParaRPr>
          </a:p>
          <a:p>
            <a:pPr marL="584079">
              <a:spcBef>
                <a:spcPts val="120"/>
              </a:spcBef>
            </a:pPr>
            <a:r>
              <a:rPr sz="1700" b="1" u="heavy" spc="-6" dirty="0">
                <a:latin typeface="Courier New"/>
                <a:cs typeface="Courier New"/>
              </a:rPr>
              <a:t>JCSystem.</a:t>
            </a:r>
            <a:r>
              <a:rPr sz="1700" b="1" i="1" u="heavy" spc="-6" dirty="0">
                <a:latin typeface="Courier New"/>
                <a:cs typeface="Courier New"/>
              </a:rPr>
              <a:t>commitTransaction</a:t>
            </a:r>
            <a:r>
              <a:rPr sz="1700" b="1" u="heavy" spc="-6" dirty="0">
                <a:latin typeface="Courier New"/>
                <a:cs typeface="Courier New"/>
              </a:rPr>
              <a:t>()</a:t>
            </a:r>
            <a:r>
              <a:rPr sz="1700" spc="-6" dirty="0">
                <a:latin typeface="Courier New"/>
                <a:cs typeface="Courier New"/>
              </a:rPr>
              <a:t>;</a:t>
            </a:r>
            <a:endParaRPr sz="1700">
              <a:latin typeface="Courier New"/>
              <a:cs typeface="Courier New"/>
            </a:endParaRPr>
          </a:p>
          <a:p>
            <a:pPr marL="12696">
              <a:spcBef>
                <a:spcPts val="100"/>
              </a:spcBef>
            </a:pPr>
            <a:r>
              <a:rPr sz="1700" spc="-6" dirty="0">
                <a:latin typeface="Courier New"/>
                <a:cs typeface="Courier New"/>
              </a:rPr>
              <a:t>}</a:t>
            </a:r>
            <a:r>
              <a:rPr sz="1700" b="1" spc="-6" dirty="0">
                <a:solidFill>
                  <a:srgbClr val="3333CC"/>
                </a:solidFill>
                <a:latin typeface="Courier New"/>
                <a:cs typeface="Courier New"/>
              </a:rPr>
              <a:t>catch</a:t>
            </a:r>
            <a:r>
              <a:rPr sz="1700" spc="-6" dirty="0">
                <a:latin typeface="Courier New"/>
                <a:cs typeface="Courier New"/>
              </a:rPr>
              <a:t>(TransactionException ex){ </a:t>
            </a:r>
            <a:r>
              <a:rPr sz="1700" dirty="0">
                <a:latin typeface="Courier New"/>
                <a:cs typeface="Courier New"/>
              </a:rPr>
              <a:t>…</a:t>
            </a:r>
            <a:r>
              <a:rPr sz="1700" spc="-85" dirty="0">
                <a:latin typeface="Courier New"/>
                <a:cs typeface="Courier New"/>
              </a:rPr>
              <a:t> </a:t>
            </a:r>
            <a:r>
              <a:rPr sz="1700" dirty="0">
                <a:latin typeface="Courier New"/>
                <a:cs typeface="Courier New"/>
              </a:rPr>
              <a:t>}</a:t>
            </a:r>
            <a:endParaRPr sz="1700">
              <a:latin typeface="Courier New"/>
              <a:cs typeface="Courier New"/>
            </a:endParaRPr>
          </a:p>
          <a:p>
            <a:pPr marL="34918">
              <a:spcBef>
                <a:spcPts val="100"/>
              </a:spcBef>
            </a:pPr>
            <a:r>
              <a:rPr sz="1700" b="1" spc="-6" dirty="0">
                <a:solidFill>
                  <a:srgbClr val="3333CC"/>
                </a:solidFill>
                <a:latin typeface="Courier New"/>
                <a:cs typeface="Courier New"/>
              </a:rPr>
              <a:t>break</a:t>
            </a:r>
            <a:r>
              <a:rPr sz="1700" spc="-6" dirty="0">
                <a:latin typeface="Courier New"/>
                <a:cs typeface="Courier New"/>
              </a:rPr>
              <a:t>;</a:t>
            </a:r>
            <a:endParaRPr sz="17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2"/>
            <a:ext cx="9418319" cy="980608"/>
          </a:xfrm>
          <a:prstGeom prst="rect">
            <a:avLst/>
          </a:prstGeom>
        </p:spPr>
        <p:txBody>
          <a:bodyPr vert="horz" wrap="square" lIns="0" tIns="232362" rIns="0" bIns="0" rtlCol="0">
            <a:spAutoFit/>
          </a:bodyPr>
          <a:lstStyle/>
          <a:p>
            <a:pPr marL="5717626"/>
            <a:r>
              <a:rPr b="1" u="heavy" spc="-6" dirty="0"/>
              <a:t>U</a:t>
            </a:r>
            <a:r>
              <a:rPr spc="-6" dirty="0"/>
              <a:t>sability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69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224781" y="1944371"/>
            <a:ext cx="170815" cy="220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400" spc="254" dirty="0">
                <a:latin typeface="Calibri"/>
                <a:cs typeface="Calibri"/>
              </a:rPr>
              <a:t>●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49900" y="1808479"/>
            <a:ext cx="1423670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3200" u="heavy" spc="-10" dirty="0">
                <a:latin typeface="Arial"/>
                <a:cs typeface="Arial"/>
              </a:rPr>
              <a:t>Context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57852" y="2465071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81702" y="2373883"/>
            <a:ext cx="3307079" cy="2772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5078">
              <a:lnSpc>
                <a:spcPct val="92500"/>
              </a:lnSpc>
            </a:pPr>
            <a:r>
              <a:rPr sz="2800" spc="-6" dirty="0">
                <a:latin typeface="Arial"/>
                <a:cs typeface="Arial"/>
              </a:rPr>
              <a:t>On an </a:t>
            </a:r>
            <a:r>
              <a:rPr sz="2800" dirty="0">
                <a:latin typeface="Arial"/>
                <a:cs typeface="Arial"/>
              </a:rPr>
              <a:t>e-purse, each  </a:t>
            </a:r>
            <a:r>
              <a:rPr sz="2800" spc="-6" dirty="0">
                <a:latin typeface="Arial"/>
                <a:cs typeface="Arial"/>
              </a:rPr>
              <a:t>operation must be  accepted only </a:t>
            </a:r>
            <a:r>
              <a:rPr sz="2800" dirty="0">
                <a:latin typeface="Arial"/>
                <a:cs typeface="Arial"/>
              </a:rPr>
              <a:t>if </a:t>
            </a:r>
            <a:r>
              <a:rPr sz="2800" spc="-6" dirty="0">
                <a:latin typeface="Arial"/>
                <a:cs typeface="Arial"/>
              </a:rPr>
              <a:t>the  </a:t>
            </a:r>
            <a:r>
              <a:rPr sz="2800" spc="6" dirty="0">
                <a:latin typeface="Arial"/>
                <a:cs typeface="Arial"/>
              </a:rPr>
              <a:t>user’s </a:t>
            </a:r>
            <a:r>
              <a:rPr sz="2800" spc="-10" dirty="0">
                <a:latin typeface="Arial"/>
                <a:cs typeface="Arial"/>
              </a:rPr>
              <a:t>PIN </a:t>
            </a:r>
            <a:r>
              <a:rPr sz="2800" dirty="0">
                <a:latin typeface="Arial"/>
                <a:cs typeface="Arial"/>
              </a:rPr>
              <a:t>code had  </a:t>
            </a:r>
            <a:r>
              <a:rPr sz="2800" spc="-6" dirty="0">
                <a:latin typeface="Arial"/>
                <a:cs typeface="Arial"/>
              </a:rPr>
              <a:t>been validated and if  the operation is  possible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9409" y="2752090"/>
            <a:ext cx="4452620" cy="2647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26457"/>
            <a:ext cx="9418319" cy="1508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42644" marR="5078" indent="-1399250"/>
            <a:r>
              <a:rPr spc="-10" dirty="0"/>
              <a:t>What </a:t>
            </a:r>
            <a:r>
              <a:rPr spc="-6" dirty="0"/>
              <a:t>is </a:t>
            </a:r>
            <a:r>
              <a:rPr dirty="0"/>
              <a:t>a</a:t>
            </a:r>
            <a:r>
              <a:rPr spc="-55" dirty="0"/>
              <a:t> </a:t>
            </a:r>
            <a:r>
              <a:rPr dirty="0"/>
              <a:t>smart  card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428">
              <a:lnSpc>
                <a:spcPts val="1505"/>
              </a:lnSpc>
            </a:pPr>
            <a:fld id="{81D60167-4931-47E6-BA6A-407CBD079E47}" type="slidenum">
              <a:rPr dirty="0"/>
              <a:pPr marL="204428">
                <a:lnSpc>
                  <a:spcPts val="1505"/>
                </a:lnSpc>
              </a:pPr>
              <a:t>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016251" y="1835151"/>
            <a:ext cx="5518150" cy="50248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1560" marR="7618" indent="-328861">
              <a:lnSpc>
                <a:spcPts val="2599"/>
              </a:lnSpc>
              <a:buFont typeface="Tahoma"/>
              <a:buChar char="•"/>
              <a:tabLst>
                <a:tab pos="340925" algn="l"/>
                <a:tab pos="341560" algn="l"/>
              </a:tabLst>
            </a:pPr>
            <a:r>
              <a:rPr sz="2400" dirty="0">
                <a:latin typeface="Arial"/>
                <a:cs typeface="Arial"/>
              </a:rPr>
              <a:t>A </a:t>
            </a:r>
            <a:r>
              <a:rPr sz="2400" spc="-6" dirty="0">
                <a:latin typeface="Arial"/>
                <a:cs typeface="Arial"/>
              </a:rPr>
              <a:t>plastic card like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6" dirty="0">
                <a:latin typeface="Arial"/>
                <a:cs typeface="Arial"/>
              </a:rPr>
              <a:t>credit </a:t>
            </a:r>
            <a:r>
              <a:rPr sz="2400" dirty="0">
                <a:latin typeface="Arial"/>
                <a:cs typeface="Arial"/>
              </a:rPr>
              <a:t>card </a:t>
            </a:r>
            <a:r>
              <a:rPr sz="2400" spc="-6" dirty="0">
                <a:latin typeface="Arial"/>
                <a:cs typeface="Arial"/>
              </a:rPr>
              <a:t>with</a:t>
            </a:r>
            <a:r>
              <a:rPr sz="2400" spc="-1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  </a:t>
            </a:r>
            <a:r>
              <a:rPr sz="2400" spc="-10" dirty="0">
                <a:latin typeface="Arial"/>
                <a:cs typeface="Arial"/>
              </a:rPr>
              <a:t>embedded </a:t>
            </a:r>
            <a:r>
              <a:rPr sz="2400" dirty="0">
                <a:latin typeface="Arial"/>
                <a:cs typeface="Arial"/>
              </a:rPr>
              <a:t>micro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chip</a:t>
            </a:r>
            <a:endParaRPr sz="2400" dirty="0">
              <a:latin typeface="Arial"/>
              <a:cs typeface="Arial"/>
            </a:endParaRPr>
          </a:p>
          <a:p>
            <a:pPr marL="741526" lvl="1" indent="-271724">
              <a:spcBef>
                <a:spcPts val="209"/>
              </a:spcBef>
              <a:buFont typeface="Tahoma"/>
              <a:buChar char="–"/>
              <a:tabLst>
                <a:tab pos="740891" algn="l"/>
                <a:tab pos="741526" algn="l"/>
              </a:tabLst>
            </a:pPr>
            <a:r>
              <a:rPr sz="2000" spc="-6" dirty="0">
                <a:latin typeface="Arial"/>
                <a:cs typeface="Arial"/>
              </a:rPr>
              <a:t>With </a:t>
            </a:r>
            <a:r>
              <a:rPr sz="2000" dirty="0">
                <a:latin typeface="Arial"/>
                <a:cs typeface="Arial"/>
              </a:rPr>
              <a:t>or </a:t>
            </a:r>
            <a:r>
              <a:rPr sz="2000" spc="-6" dirty="0">
                <a:latin typeface="Arial"/>
                <a:cs typeface="Arial"/>
              </a:rPr>
              <a:t>without visible</a:t>
            </a:r>
            <a:r>
              <a:rPr sz="2000" spc="6" dirty="0">
                <a:latin typeface="Arial"/>
                <a:cs typeface="Arial"/>
              </a:rPr>
              <a:t> </a:t>
            </a:r>
            <a:r>
              <a:rPr sz="2000" spc="-6" dirty="0">
                <a:latin typeface="Arial"/>
                <a:cs typeface="Arial"/>
              </a:rPr>
              <a:t>contacts</a:t>
            </a:r>
            <a:endParaRPr sz="2000" dirty="0">
              <a:latin typeface="Arial"/>
              <a:cs typeface="Arial"/>
            </a:endParaRPr>
          </a:p>
          <a:p>
            <a:pPr marL="1155461" lvl="2" indent="-228552">
              <a:spcBef>
                <a:spcPts val="229"/>
              </a:spcBef>
              <a:buFont typeface="Tahoma"/>
              <a:buChar char="•"/>
              <a:tabLst>
                <a:tab pos="1155461" algn="l"/>
              </a:tabLst>
            </a:pPr>
            <a:r>
              <a:rPr spc="-10" dirty="0">
                <a:latin typeface="Arial"/>
                <a:cs typeface="Arial"/>
              </a:rPr>
              <a:t>Maybe</a:t>
            </a:r>
            <a:r>
              <a:rPr spc="-80" dirty="0">
                <a:latin typeface="Arial"/>
                <a:cs typeface="Arial"/>
              </a:rPr>
              <a:t> </a:t>
            </a:r>
            <a:r>
              <a:rPr spc="-6" dirty="0">
                <a:latin typeface="Arial"/>
                <a:cs typeface="Arial"/>
              </a:rPr>
              <a:t>contactless</a:t>
            </a:r>
            <a:endParaRPr dirty="0">
              <a:latin typeface="Arial"/>
              <a:cs typeface="Arial"/>
            </a:endParaRPr>
          </a:p>
          <a:p>
            <a:pPr marL="341560" indent="-328861">
              <a:spcBef>
                <a:spcPts val="310"/>
              </a:spcBef>
              <a:buFont typeface="Tahoma"/>
              <a:buChar char="•"/>
              <a:tabLst>
                <a:tab pos="340925" algn="l"/>
                <a:tab pos="341560" algn="l"/>
              </a:tabLst>
            </a:pPr>
            <a:r>
              <a:rPr sz="2400" spc="-6" dirty="0">
                <a:latin typeface="Arial"/>
                <a:cs typeface="Arial"/>
              </a:rPr>
              <a:t>Standardized</a:t>
            </a:r>
            <a:endParaRPr sz="2400" dirty="0">
              <a:latin typeface="Arial"/>
              <a:cs typeface="Arial"/>
            </a:endParaRPr>
          </a:p>
          <a:p>
            <a:pPr marL="469802">
              <a:spcBef>
                <a:spcPts val="259"/>
              </a:spcBef>
              <a:tabLst>
                <a:tab pos="740891" algn="l"/>
              </a:tabLst>
            </a:pPr>
            <a:r>
              <a:rPr sz="2000" dirty="0">
                <a:latin typeface="Tahoma"/>
                <a:cs typeface="Tahoma"/>
              </a:rPr>
              <a:t>–	</a:t>
            </a:r>
            <a:r>
              <a:rPr sz="2000" spc="-6" dirty="0">
                <a:latin typeface="Arial"/>
                <a:cs typeface="Arial"/>
              </a:rPr>
              <a:t>ISO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7816</a:t>
            </a:r>
          </a:p>
          <a:p>
            <a:pPr marL="1155461" indent="-228552">
              <a:spcBef>
                <a:spcPts val="229"/>
              </a:spcBef>
              <a:buFont typeface="Tahoma"/>
              <a:buChar char="•"/>
              <a:tabLst>
                <a:tab pos="1155461" algn="l"/>
              </a:tabLst>
            </a:pPr>
            <a:r>
              <a:rPr spc="-6" dirty="0">
                <a:latin typeface="Arial"/>
                <a:cs typeface="Arial"/>
              </a:rPr>
              <a:t>Mecanical</a:t>
            </a:r>
            <a:r>
              <a:rPr spc="-69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properties</a:t>
            </a:r>
            <a:endParaRPr dirty="0">
              <a:latin typeface="Arial"/>
              <a:cs typeface="Arial"/>
            </a:endParaRPr>
          </a:p>
          <a:p>
            <a:pPr marL="1155461" indent="-228552">
              <a:spcBef>
                <a:spcPts val="229"/>
              </a:spcBef>
              <a:buFont typeface="Tahoma"/>
              <a:buChar char="•"/>
              <a:tabLst>
                <a:tab pos="1155461" algn="l"/>
              </a:tabLst>
            </a:pPr>
            <a:r>
              <a:rPr spc="-6" dirty="0">
                <a:latin typeface="Arial"/>
                <a:cs typeface="Arial"/>
              </a:rPr>
              <a:t>Electrical</a:t>
            </a:r>
            <a:r>
              <a:rPr spc="-80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behavior</a:t>
            </a:r>
            <a:endParaRPr dirty="0">
              <a:latin typeface="Arial"/>
              <a:cs typeface="Arial"/>
            </a:endParaRPr>
          </a:p>
          <a:p>
            <a:pPr marL="1155461" indent="-228552">
              <a:spcBef>
                <a:spcPts val="229"/>
              </a:spcBef>
              <a:buFont typeface="Tahoma"/>
              <a:buChar char="•"/>
              <a:tabLst>
                <a:tab pos="1155461" algn="l"/>
              </a:tabLst>
            </a:pPr>
            <a:r>
              <a:rPr spc="-6" dirty="0">
                <a:latin typeface="Arial"/>
                <a:cs typeface="Arial"/>
              </a:rPr>
              <a:t>Communication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protocol</a:t>
            </a:r>
            <a:endParaRPr dirty="0">
              <a:latin typeface="Arial"/>
              <a:cs typeface="Arial"/>
            </a:endParaRPr>
          </a:p>
          <a:p>
            <a:pPr marL="341560" indent="-328861">
              <a:spcBef>
                <a:spcPts val="309"/>
              </a:spcBef>
              <a:buFont typeface="Tahoma"/>
              <a:buChar char="•"/>
              <a:tabLst>
                <a:tab pos="340925" algn="l"/>
                <a:tab pos="341560" algn="l"/>
              </a:tabLst>
            </a:pPr>
            <a:r>
              <a:rPr sz="2400" spc="-6" dirty="0">
                <a:latin typeface="Arial"/>
                <a:cs typeface="Arial"/>
              </a:rPr>
              <a:t>Contains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6" dirty="0">
                <a:latin typeface="Arial"/>
                <a:cs typeface="Arial"/>
              </a:rPr>
              <a:t>software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which</a:t>
            </a:r>
            <a:endParaRPr sz="2400" dirty="0">
              <a:latin typeface="Arial"/>
              <a:cs typeface="Arial"/>
            </a:endParaRPr>
          </a:p>
          <a:p>
            <a:pPr marL="741526" lvl="1" indent="-271724">
              <a:spcBef>
                <a:spcPts val="259"/>
              </a:spcBef>
              <a:buFont typeface="Tahoma"/>
              <a:buChar char="–"/>
              <a:tabLst>
                <a:tab pos="740891" algn="l"/>
                <a:tab pos="741526" algn="l"/>
              </a:tabLst>
            </a:pPr>
            <a:r>
              <a:rPr sz="2000" spc="-6" dirty="0">
                <a:latin typeface="Arial"/>
                <a:cs typeface="Arial"/>
              </a:rPr>
              <a:t>Protects internal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6" dirty="0">
                <a:latin typeface="Arial"/>
                <a:cs typeface="Arial"/>
              </a:rPr>
              <a:t>data</a:t>
            </a:r>
            <a:r>
              <a:rPr lang="en-US" sz="2000" spc="-6" dirty="0">
                <a:latin typeface="Arial"/>
                <a:cs typeface="Arial"/>
              </a:rPr>
              <a:t> (Keys, Money, ..)</a:t>
            </a:r>
            <a:endParaRPr sz="2000" dirty="0">
              <a:latin typeface="Arial"/>
              <a:cs typeface="Arial"/>
            </a:endParaRPr>
          </a:p>
          <a:p>
            <a:pPr marL="741526" lvl="1" indent="-271724">
              <a:spcBef>
                <a:spcPts val="260"/>
              </a:spcBef>
              <a:buFont typeface="Tahoma"/>
              <a:buChar char="–"/>
              <a:tabLst>
                <a:tab pos="740891" algn="l"/>
                <a:tab pos="741526" algn="l"/>
              </a:tabLst>
            </a:pPr>
            <a:r>
              <a:rPr sz="2000" spc="-6" dirty="0">
                <a:latin typeface="Arial"/>
                <a:cs typeface="Arial"/>
              </a:rPr>
              <a:t>Give </a:t>
            </a:r>
            <a:r>
              <a:rPr sz="2000" dirty="0">
                <a:latin typeface="Arial"/>
                <a:cs typeface="Arial"/>
              </a:rPr>
              <a:t>access to these </a:t>
            </a:r>
            <a:r>
              <a:rPr sz="2000" spc="-6" dirty="0">
                <a:latin typeface="Arial"/>
                <a:cs typeface="Arial"/>
              </a:rPr>
              <a:t>data in </a:t>
            </a:r>
            <a:r>
              <a:rPr sz="2000" dirty="0">
                <a:latin typeface="Arial"/>
                <a:cs typeface="Arial"/>
              </a:rPr>
              <a:t>a secure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6" dirty="0">
                <a:latin typeface="Arial"/>
                <a:cs typeface="Arial"/>
              </a:rPr>
              <a:t>way</a:t>
            </a:r>
            <a:r>
              <a:rPr lang="en-US" sz="2000" spc="-6" dirty="0">
                <a:latin typeface="Arial"/>
                <a:cs typeface="Arial"/>
              </a:rPr>
              <a:t> </a:t>
            </a:r>
            <a:r>
              <a:rPr lang="en-US" sz="2000" spc="-6" dirty="0">
                <a:latin typeface="Arial"/>
                <a:cs typeface="Arial"/>
                <a:sym typeface="Wingdings"/>
              </a:rPr>
              <a:t> Authentication (PIN, </a:t>
            </a:r>
            <a:r>
              <a:rPr lang="is-IS" sz="2000" spc="-6" dirty="0">
                <a:latin typeface="Arial"/>
                <a:cs typeface="Arial"/>
                <a:sym typeface="Wingdings"/>
              </a:rPr>
              <a:t>…)</a:t>
            </a:r>
            <a:endParaRPr lang="en-US" sz="2000" spc="-6" dirty="0">
              <a:latin typeface="Arial"/>
              <a:cs typeface="Arial"/>
            </a:endParaRPr>
          </a:p>
          <a:p>
            <a:pPr marL="741526" lvl="1" indent="-271724">
              <a:spcBef>
                <a:spcPts val="260"/>
              </a:spcBef>
              <a:buFont typeface="Tahoma"/>
              <a:buChar char="–"/>
              <a:tabLst>
                <a:tab pos="740891" algn="l"/>
                <a:tab pos="741526" algn="l"/>
              </a:tabLst>
            </a:pPr>
            <a:r>
              <a:rPr lang="en-US" sz="2000" spc="-6" dirty="0">
                <a:latin typeface="Arial"/>
                <a:cs typeface="Arial"/>
              </a:rPr>
              <a:t>Perform sensitive and cryptographic operation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9609" y="1855470"/>
            <a:ext cx="1746250" cy="1004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4190" y="2989579"/>
            <a:ext cx="2016760" cy="13068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4190" y="4453892"/>
            <a:ext cx="1931670" cy="12738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56119" y="3086101"/>
            <a:ext cx="2520950" cy="16383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5650" y="1840229"/>
            <a:ext cx="1480820" cy="10185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4192" y="3180081"/>
            <a:ext cx="1480820" cy="10185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5650" y="4621531"/>
            <a:ext cx="1480820" cy="10185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302260"/>
            <a:ext cx="9418319" cy="1078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31088">
              <a:lnSpc>
                <a:spcPts val="5160"/>
              </a:lnSpc>
            </a:pPr>
            <a:r>
              <a:rPr b="1" u="heavy" spc="-6" dirty="0"/>
              <a:t>U</a:t>
            </a:r>
            <a:r>
              <a:rPr spc="-6" dirty="0"/>
              <a:t>sability</a:t>
            </a:r>
          </a:p>
          <a:p>
            <a:pPr marL="4131088">
              <a:lnSpc>
                <a:spcPts val="3240"/>
              </a:lnSpc>
            </a:pPr>
            <a:r>
              <a:rPr sz="2800" spc="-6" dirty="0"/>
              <a:t>(code</a:t>
            </a:r>
            <a:r>
              <a:rPr sz="2800" spc="-85" dirty="0"/>
              <a:t> </a:t>
            </a:r>
            <a:r>
              <a:rPr sz="2800" spc="-6" dirty="0"/>
              <a:t>example)</a:t>
            </a:r>
            <a:endParaRPr sz="28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70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0390" y="2649139"/>
            <a:ext cx="7767320" cy="30077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526" marR="4309486" indent="-342830">
              <a:lnSpc>
                <a:spcPct val="117300"/>
              </a:lnSpc>
            </a:pPr>
            <a:r>
              <a:rPr sz="1400" b="1" spc="-6" dirty="0">
                <a:solidFill>
                  <a:srgbClr val="3333CC"/>
                </a:solidFill>
                <a:latin typeface="Courier New"/>
                <a:cs typeface="Courier New"/>
              </a:rPr>
              <a:t>case </a:t>
            </a:r>
            <a:r>
              <a:rPr sz="1400" b="1" spc="-6" dirty="0">
                <a:solidFill>
                  <a:srgbClr val="FF0000"/>
                </a:solidFill>
                <a:latin typeface="Courier New"/>
                <a:cs typeface="Courier New"/>
              </a:rPr>
              <a:t>EPURSE_ADD</a:t>
            </a:r>
            <a:r>
              <a:rPr sz="1400" spc="-6" dirty="0">
                <a:latin typeface="Courier New"/>
                <a:cs typeface="Courier New"/>
              </a:rPr>
              <a:t>:  apdu.</a:t>
            </a:r>
            <a:r>
              <a:rPr sz="1400" b="1" i="1" spc="-6" dirty="0">
                <a:latin typeface="Courier New"/>
                <a:cs typeface="Courier New"/>
              </a:rPr>
              <a:t>setIncomingAndReceive</a:t>
            </a:r>
            <a:r>
              <a:rPr sz="1400" spc="-6" dirty="0">
                <a:latin typeface="Courier New"/>
                <a:cs typeface="Courier New"/>
              </a:rPr>
              <a:t>();</a:t>
            </a:r>
            <a:endParaRPr sz="1400">
              <a:latin typeface="Courier New"/>
              <a:cs typeface="Courier New"/>
            </a:endParaRPr>
          </a:p>
          <a:p>
            <a:pPr marL="926906" marR="111737" indent="-594237">
              <a:lnSpc>
                <a:spcPct val="117300"/>
              </a:lnSpc>
            </a:pPr>
            <a:r>
              <a:rPr sz="1400" b="1" spc="-6" dirty="0">
                <a:solidFill>
                  <a:srgbClr val="3333CC"/>
                </a:solidFill>
                <a:latin typeface="Courier New"/>
                <a:cs typeface="Courier New"/>
              </a:rPr>
              <a:t>if</a:t>
            </a:r>
            <a:r>
              <a:rPr sz="1400" spc="-6" dirty="0">
                <a:latin typeface="Courier New"/>
                <a:cs typeface="Courier New"/>
              </a:rPr>
              <a:t>(! pincode.</a:t>
            </a:r>
            <a:r>
              <a:rPr sz="1400" b="1" i="1" spc="-6" dirty="0">
                <a:latin typeface="Courier New"/>
                <a:cs typeface="Courier New"/>
              </a:rPr>
              <a:t>check</a:t>
            </a:r>
            <a:r>
              <a:rPr sz="1400" spc="-6" dirty="0">
                <a:latin typeface="Courier New"/>
                <a:cs typeface="Courier New"/>
              </a:rPr>
              <a:t>(buffer, ISO7816.</a:t>
            </a:r>
            <a:r>
              <a:rPr sz="1400" b="1" spc="-6" dirty="0">
                <a:solidFill>
                  <a:srgbClr val="FF0000"/>
                </a:solidFill>
                <a:latin typeface="Courier New"/>
                <a:cs typeface="Courier New"/>
              </a:rPr>
              <a:t>OFFSET_CDATA</a:t>
            </a:r>
            <a:r>
              <a:rPr sz="1400" spc="-6" dirty="0">
                <a:latin typeface="Courier New"/>
                <a:cs typeface="Courier New"/>
              </a:rPr>
              <a:t>, (</a:t>
            </a:r>
            <a:r>
              <a:rPr sz="1400" b="1" spc="-6" dirty="0">
                <a:solidFill>
                  <a:srgbClr val="3333CC"/>
                </a:solidFill>
                <a:latin typeface="Courier New"/>
                <a:cs typeface="Courier New"/>
              </a:rPr>
              <a:t>byte</a:t>
            </a:r>
            <a:r>
              <a:rPr sz="1400" spc="-6" dirty="0">
                <a:latin typeface="Courier New"/>
                <a:cs typeface="Courier New"/>
              </a:rPr>
              <a:t>)</a:t>
            </a:r>
            <a:r>
              <a:rPr sz="1400" b="1" spc="-6" dirty="0">
                <a:solidFill>
                  <a:srgbClr val="33CC33"/>
                </a:solidFill>
                <a:latin typeface="Courier New"/>
                <a:cs typeface="Courier New"/>
              </a:rPr>
              <a:t>2</a:t>
            </a:r>
            <a:r>
              <a:rPr sz="1400" spc="-6" dirty="0">
                <a:latin typeface="Courier New"/>
                <a:cs typeface="Courier New"/>
              </a:rPr>
              <a:t>))  ISOException.</a:t>
            </a:r>
            <a:r>
              <a:rPr sz="1400" b="1" i="1" spc="-6" dirty="0">
                <a:latin typeface="Courier New"/>
                <a:cs typeface="Courier New"/>
              </a:rPr>
              <a:t>throwIt</a:t>
            </a:r>
            <a:r>
              <a:rPr sz="1400" spc="-6" dirty="0">
                <a:latin typeface="Courier New"/>
                <a:cs typeface="Courier New"/>
              </a:rPr>
              <a:t>(ISO7816.</a:t>
            </a:r>
            <a:r>
              <a:rPr sz="1400" b="1" spc="-6" dirty="0">
                <a:solidFill>
                  <a:srgbClr val="FF0000"/>
                </a:solidFill>
                <a:latin typeface="Courier New"/>
                <a:cs typeface="Courier New"/>
              </a:rPr>
              <a:t>SW_SECURITY_STATUS_NOT_SATISFIED</a:t>
            </a:r>
            <a:r>
              <a:rPr sz="1400" spc="-6" dirty="0">
                <a:latin typeface="Courier New"/>
                <a:cs typeface="Courier New"/>
              </a:rPr>
              <a:t>);</a:t>
            </a:r>
            <a:endParaRPr sz="1400">
              <a:latin typeface="Courier New"/>
              <a:cs typeface="Courier New"/>
            </a:endParaRPr>
          </a:p>
          <a:p>
            <a:pPr marL="332671">
              <a:spcBef>
                <a:spcPts val="200"/>
              </a:spcBef>
            </a:pPr>
            <a:r>
              <a:rPr sz="1400" spc="-6" dirty="0">
                <a:latin typeface="Courier New"/>
                <a:cs typeface="Courier New"/>
              </a:rPr>
              <a:t>amount</a:t>
            </a:r>
            <a:r>
              <a:rPr sz="1400" spc="-9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=</a:t>
            </a:r>
            <a:endParaRPr sz="1400">
              <a:latin typeface="Courier New"/>
              <a:cs typeface="Courier New"/>
            </a:endParaRPr>
          </a:p>
          <a:p>
            <a:pPr marL="332671" marR="5078" indent="594237">
              <a:lnSpc>
                <a:spcPts val="1950"/>
              </a:lnSpc>
              <a:spcBef>
                <a:spcPts val="100"/>
              </a:spcBef>
            </a:pPr>
            <a:r>
              <a:rPr sz="1400" spc="-6" dirty="0">
                <a:latin typeface="Courier New"/>
                <a:cs typeface="Courier New"/>
              </a:rPr>
              <a:t>Util.</a:t>
            </a:r>
            <a:r>
              <a:rPr sz="1400" b="1" i="1" spc="-6" dirty="0">
                <a:latin typeface="Courier New"/>
                <a:cs typeface="Courier New"/>
              </a:rPr>
              <a:t>getShort</a:t>
            </a:r>
            <a:r>
              <a:rPr sz="1400" spc="-6" dirty="0">
                <a:latin typeface="Courier New"/>
                <a:cs typeface="Courier New"/>
              </a:rPr>
              <a:t>(buffer, (</a:t>
            </a:r>
            <a:r>
              <a:rPr sz="1400" b="1" spc="-6" dirty="0">
                <a:solidFill>
                  <a:srgbClr val="3333CC"/>
                </a:solidFill>
                <a:latin typeface="Courier New"/>
                <a:cs typeface="Courier New"/>
              </a:rPr>
              <a:t>short</a:t>
            </a:r>
            <a:r>
              <a:rPr sz="1400" spc="-6" dirty="0">
                <a:latin typeface="Courier New"/>
                <a:cs typeface="Courier New"/>
              </a:rPr>
              <a:t>)(ISO7816.</a:t>
            </a:r>
            <a:r>
              <a:rPr sz="1400" b="1" spc="-6" dirty="0">
                <a:solidFill>
                  <a:srgbClr val="FF0000"/>
                </a:solidFill>
                <a:latin typeface="Courier New"/>
                <a:cs typeface="Courier New"/>
              </a:rPr>
              <a:t>OFFSET_CDATA </a:t>
            </a:r>
            <a:r>
              <a:rPr sz="1400" dirty="0">
                <a:latin typeface="Courier New"/>
                <a:cs typeface="Courier New"/>
              </a:rPr>
              <a:t>+ </a:t>
            </a:r>
            <a:r>
              <a:rPr sz="1400" spc="-6" dirty="0">
                <a:latin typeface="Courier New"/>
                <a:cs typeface="Courier New"/>
              </a:rPr>
              <a:t>(</a:t>
            </a:r>
            <a:r>
              <a:rPr sz="1400" b="1" spc="-6" dirty="0">
                <a:solidFill>
                  <a:srgbClr val="3333CC"/>
                </a:solidFill>
                <a:latin typeface="Courier New"/>
                <a:cs typeface="Courier New"/>
              </a:rPr>
              <a:t>short</a:t>
            </a:r>
            <a:r>
              <a:rPr sz="1400" spc="-6" dirty="0">
                <a:latin typeface="Courier New"/>
                <a:cs typeface="Courier New"/>
              </a:rPr>
              <a:t>)</a:t>
            </a:r>
            <a:r>
              <a:rPr sz="1400" b="1" spc="-6" dirty="0">
                <a:solidFill>
                  <a:srgbClr val="33CC33"/>
                </a:solidFill>
                <a:latin typeface="Courier New"/>
                <a:cs typeface="Courier New"/>
              </a:rPr>
              <a:t>2</a:t>
            </a:r>
            <a:r>
              <a:rPr sz="1400" spc="-6" dirty="0">
                <a:latin typeface="Courier New"/>
                <a:cs typeface="Courier New"/>
              </a:rPr>
              <a:t>));  balance </a:t>
            </a:r>
            <a:r>
              <a:rPr sz="1400" dirty="0">
                <a:latin typeface="Courier New"/>
                <a:cs typeface="Courier New"/>
              </a:rPr>
              <a:t>= </a:t>
            </a:r>
            <a:r>
              <a:rPr sz="1400" spc="-6" dirty="0">
                <a:latin typeface="Courier New"/>
                <a:cs typeface="Courier New"/>
              </a:rPr>
              <a:t>(</a:t>
            </a:r>
            <a:r>
              <a:rPr sz="1400" b="1" spc="-6" dirty="0">
                <a:solidFill>
                  <a:srgbClr val="3333CC"/>
                </a:solidFill>
                <a:latin typeface="Courier New"/>
                <a:cs typeface="Courier New"/>
              </a:rPr>
              <a:t>short</a:t>
            </a:r>
            <a:r>
              <a:rPr sz="1400" spc="-6" dirty="0">
                <a:latin typeface="Courier New"/>
                <a:cs typeface="Courier New"/>
              </a:rPr>
              <a:t>)(balance </a:t>
            </a:r>
            <a:r>
              <a:rPr sz="1400" dirty="0">
                <a:latin typeface="Courier New"/>
                <a:cs typeface="Courier New"/>
              </a:rPr>
              <a:t>+</a:t>
            </a:r>
            <a:r>
              <a:rPr sz="1400" spc="-90" dirty="0">
                <a:latin typeface="Courier New"/>
                <a:cs typeface="Courier New"/>
              </a:rPr>
              <a:t> </a:t>
            </a:r>
            <a:r>
              <a:rPr sz="1400" spc="-6" dirty="0">
                <a:latin typeface="Courier New"/>
                <a:cs typeface="Courier New"/>
              </a:rPr>
              <a:t>amount);</a:t>
            </a:r>
            <a:endParaRPr sz="1400">
              <a:latin typeface="Courier New"/>
              <a:cs typeface="Courier New"/>
            </a:endParaRPr>
          </a:p>
          <a:p>
            <a:pPr marL="332671">
              <a:spcBef>
                <a:spcPts val="180"/>
              </a:spcBef>
            </a:pPr>
            <a:r>
              <a:rPr sz="1400" spc="-6" dirty="0">
                <a:latin typeface="Courier New"/>
                <a:cs typeface="Courier New"/>
              </a:rPr>
              <a:t>list.</a:t>
            </a:r>
            <a:r>
              <a:rPr sz="1400" b="1" i="1" spc="-6" dirty="0">
                <a:latin typeface="Courier New"/>
                <a:cs typeface="Courier New"/>
              </a:rPr>
              <a:t>add</a:t>
            </a:r>
            <a:r>
              <a:rPr sz="1400" spc="-6" dirty="0">
                <a:latin typeface="Courier New"/>
                <a:cs typeface="Courier New"/>
              </a:rPr>
              <a:t>(buffer,</a:t>
            </a:r>
            <a:r>
              <a:rPr sz="1400" spc="-90" dirty="0">
                <a:latin typeface="Courier New"/>
                <a:cs typeface="Courier New"/>
              </a:rPr>
              <a:t> </a:t>
            </a:r>
            <a:r>
              <a:rPr sz="1400" spc="-6" dirty="0">
                <a:latin typeface="Courier New"/>
                <a:cs typeface="Courier New"/>
              </a:rPr>
              <a:t>ISO7816.</a:t>
            </a:r>
            <a:r>
              <a:rPr sz="1400" b="1" spc="-6" dirty="0">
                <a:solidFill>
                  <a:srgbClr val="FF0000"/>
                </a:solidFill>
                <a:latin typeface="Courier New"/>
                <a:cs typeface="Courier New"/>
              </a:rPr>
              <a:t>OFFSET_INS</a:t>
            </a:r>
            <a:r>
              <a:rPr sz="1400" spc="-6" dirty="0">
                <a:latin typeface="Courier New"/>
                <a:cs typeface="Courier New"/>
              </a:rPr>
              <a:t>,</a:t>
            </a:r>
            <a:endParaRPr sz="1400">
              <a:latin typeface="Courier New"/>
              <a:cs typeface="Courier New"/>
            </a:endParaRPr>
          </a:p>
          <a:p>
            <a:pPr marL="1841118" marR="478055">
              <a:lnSpc>
                <a:spcPct val="116700"/>
              </a:lnSpc>
            </a:pPr>
            <a:r>
              <a:rPr sz="1400" spc="-6" dirty="0">
                <a:latin typeface="Courier New"/>
                <a:cs typeface="Courier New"/>
              </a:rPr>
              <a:t>(</a:t>
            </a:r>
            <a:r>
              <a:rPr sz="1400" b="1" spc="-6" dirty="0">
                <a:solidFill>
                  <a:srgbClr val="3333CC"/>
                </a:solidFill>
                <a:latin typeface="Courier New"/>
                <a:cs typeface="Courier New"/>
              </a:rPr>
              <a:t>short</a:t>
            </a:r>
            <a:r>
              <a:rPr sz="1400" spc="-6" dirty="0">
                <a:latin typeface="Courier New"/>
                <a:cs typeface="Courier New"/>
              </a:rPr>
              <a:t>)(ISO7816.</a:t>
            </a:r>
            <a:r>
              <a:rPr sz="1400" b="1" spc="-6" dirty="0">
                <a:solidFill>
                  <a:srgbClr val="FF0000"/>
                </a:solidFill>
                <a:latin typeface="Courier New"/>
                <a:cs typeface="Courier New"/>
              </a:rPr>
              <a:t>OFFSET_CDATA </a:t>
            </a:r>
            <a:r>
              <a:rPr sz="1400" dirty="0">
                <a:latin typeface="Courier New"/>
                <a:cs typeface="Courier New"/>
              </a:rPr>
              <a:t>+ </a:t>
            </a:r>
            <a:r>
              <a:rPr sz="1400" spc="-6" dirty="0">
                <a:latin typeface="Courier New"/>
                <a:cs typeface="Courier New"/>
              </a:rPr>
              <a:t>(</a:t>
            </a:r>
            <a:r>
              <a:rPr sz="1400" b="1" spc="-6" dirty="0">
                <a:solidFill>
                  <a:srgbClr val="3333CC"/>
                </a:solidFill>
                <a:latin typeface="Courier New"/>
                <a:cs typeface="Courier New"/>
              </a:rPr>
              <a:t>short</a:t>
            </a:r>
            <a:r>
              <a:rPr sz="1400" spc="-6" dirty="0">
                <a:latin typeface="Courier New"/>
                <a:cs typeface="Courier New"/>
              </a:rPr>
              <a:t>)</a:t>
            </a:r>
            <a:r>
              <a:rPr sz="1400" b="1" spc="-6" dirty="0">
                <a:solidFill>
                  <a:srgbClr val="33CC33"/>
                </a:solidFill>
                <a:latin typeface="Courier New"/>
                <a:cs typeface="Courier New"/>
              </a:rPr>
              <a:t>2</a:t>
            </a:r>
            <a:r>
              <a:rPr sz="1400" spc="-6" dirty="0">
                <a:latin typeface="Courier New"/>
                <a:cs typeface="Courier New"/>
              </a:rPr>
              <a:t>), (</a:t>
            </a:r>
            <a:r>
              <a:rPr sz="1400" b="1" spc="-6" dirty="0">
                <a:solidFill>
                  <a:srgbClr val="3333CC"/>
                </a:solidFill>
                <a:latin typeface="Courier New"/>
                <a:cs typeface="Courier New"/>
              </a:rPr>
              <a:t>short</a:t>
            </a:r>
            <a:r>
              <a:rPr sz="1400" spc="-6" dirty="0">
                <a:latin typeface="Courier New"/>
                <a:cs typeface="Courier New"/>
              </a:rPr>
              <a:t>)</a:t>
            </a:r>
            <a:r>
              <a:rPr sz="1400" b="1" spc="-6" dirty="0">
                <a:solidFill>
                  <a:srgbClr val="33CC33"/>
                </a:solidFill>
                <a:latin typeface="Courier New"/>
                <a:cs typeface="Courier New"/>
              </a:rPr>
              <a:t>2</a:t>
            </a:r>
            <a:r>
              <a:rPr sz="1400" spc="-6" dirty="0">
                <a:latin typeface="Courier New"/>
                <a:cs typeface="Courier New"/>
              </a:rPr>
              <a:t>,  (</a:t>
            </a:r>
            <a:r>
              <a:rPr sz="1400" b="1" spc="-6" dirty="0">
                <a:solidFill>
                  <a:srgbClr val="3333CC"/>
                </a:solidFill>
                <a:latin typeface="Courier New"/>
                <a:cs typeface="Courier New"/>
              </a:rPr>
              <a:t>short</a:t>
            </a:r>
            <a:r>
              <a:rPr sz="1400" spc="-6" dirty="0">
                <a:latin typeface="Courier New"/>
                <a:cs typeface="Courier New"/>
              </a:rPr>
              <a:t>)(ISO7816.</a:t>
            </a:r>
            <a:r>
              <a:rPr sz="1400" b="1" spc="-6" dirty="0">
                <a:solidFill>
                  <a:srgbClr val="FF0000"/>
                </a:solidFill>
                <a:latin typeface="Courier New"/>
                <a:cs typeface="Courier New"/>
              </a:rPr>
              <a:t>OFFSET_CDATA </a:t>
            </a:r>
            <a:r>
              <a:rPr sz="1400" dirty="0">
                <a:latin typeface="Courier New"/>
                <a:cs typeface="Courier New"/>
              </a:rPr>
              <a:t>+</a:t>
            </a:r>
            <a:r>
              <a:rPr sz="1400" spc="-100" dirty="0">
                <a:latin typeface="Courier New"/>
                <a:cs typeface="Courier New"/>
              </a:rPr>
              <a:t> </a:t>
            </a:r>
            <a:r>
              <a:rPr sz="1400" spc="-6" dirty="0">
                <a:latin typeface="Courier New"/>
                <a:cs typeface="Courier New"/>
              </a:rPr>
              <a:t>(</a:t>
            </a:r>
            <a:r>
              <a:rPr sz="1400" b="1" spc="-6" dirty="0">
                <a:solidFill>
                  <a:srgbClr val="3333CC"/>
                </a:solidFill>
                <a:latin typeface="Courier New"/>
                <a:cs typeface="Courier New"/>
              </a:rPr>
              <a:t>short</a:t>
            </a:r>
            <a:r>
              <a:rPr sz="1400" spc="-6" dirty="0">
                <a:latin typeface="Courier New"/>
                <a:cs typeface="Courier New"/>
              </a:rPr>
              <a:t>)</a:t>
            </a:r>
            <a:r>
              <a:rPr sz="1400" b="1" spc="-6" dirty="0">
                <a:solidFill>
                  <a:srgbClr val="33CC33"/>
                </a:solidFill>
                <a:latin typeface="Courier New"/>
                <a:cs typeface="Courier New"/>
              </a:rPr>
              <a:t>4</a:t>
            </a:r>
            <a:r>
              <a:rPr sz="1400" spc="-6" dirty="0">
                <a:latin typeface="Courier New"/>
                <a:cs typeface="Courier New"/>
              </a:rPr>
              <a:t>),</a:t>
            </a:r>
            <a:endParaRPr sz="1400">
              <a:latin typeface="Courier New"/>
              <a:cs typeface="Courier New"/>
            </a:endParaRPr>
          </a:p>
          <a:p>
            <a:pPr marL="1841118">
              <a:spcBef>
                <a:spcPts val="270"/>
              </a:spcBef>
            </a:pPr>
            <a:r>
              <a:rPr sz="1400" spc="-6" dirty="0">
                <a:latin typeface="Courier New"/>
                <a:cs typeface="Courier New"/>
              </a:rPr>
              <a:t>(</a:t>
            </a:r>
            <a:r>
              <a:rPr sz="1400" b="1" spc="-6" dirty="0">
                <a:solidFill>
                  <a:srgbClr val="3333CC"/>
                </a:solidFill>
                <a:latin typeface="Courier New"/>
                <a:cs typeface="Courier New"/>
              </a:rPr>
              <a:t>short</a:t>
            </a:r>
            <a:r>
              <a:rPr sz="1400" spc="-6" dirty="0">
                <a:latin typeface="Courier New"/>
                <a:cs typeface="Courier New"/>
              </a:rPr>
              <a:t>)</a:t>
            </a:r>
            <a:r>
              <a:rPr sz="1400" b="1" spc="-6" dirty="0">
                <a:solidFill>
                  <a:srgbClr val="33CC33"/>
                </a:solidFill>
                <a:latin typeface="Courier New"/>
                <a:cs typeface="Courier New"/>
              </a:rPr>
              <a:t>8</a:t>
            </a:r>
            <a:r>
              <a:rPr sz="1400" spc="-6" dirty="0">
                <a:latin typeface="Courier New"/>
                <a:cs typeface="Courier New"/>
              </a:rPr>
              <a:t>);</a:t>
            </a:r>
            <a:endParaRPr sz="1400">
              <a:latin typeface="Courier New"/>
              <a:cs typeface="Courier New"/>
            </a:endParaRPr>
          </a:p>
          <a:p>
            <a:pPr marL="332671">
              <a:spcBef>
                <a:spcPts val="280"/>
              </a:spcBef>
            </a:pPr>
            <a:r>
              <a:rPr sz="1400" b="1" spc="-6" dirty="0">
                <a:solidFill>
                  <a:srgbClr val="3333CC"/>
                </a:solidFill>
                <a:latin typeface="Courier New"/>
                <a:cs typeface="Courier New"/>
              </a:rPr>
              <a:t>break</a:t>
            </a:r>
            <a:r>
              <a:rPr sz="1400" spc="-6" dirty="0">
                <a:latin typeface="Courier New"/>
                <a:cs typeface="Courier New"/>
              </a:rPr>
              <a:t>;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2"/>
            <a:ext cx="9418319" cy="980608"/>
          </a:xfrm>
          <a:prstGeom prst="rect">
            <a:avLst/>
          </a:prstGeom>
        </p:spPr>
        <p:txBody>
          <a:bodyPr vert="horz" wrap="square" lIns="0" tIns="232362" rIns="0" bIns="0" rtlCol="0">
            <a:spAutoFit/>
          </a:bodyPr>
          <a:lstStyle/>
          <a:p>
            <a:pPr marL="5717626"/>
            <a:r>
              <a:rPr b="1" u="heavy" spc="-6" dirty="0"/>
              <a:t>U</a:t>
            </a:r>
            <a:r>
              <a:rPr spc="-6" dirty="0"/>
              <a:t>sability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71</a:t>
            </a:fld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342" y="3175002"/>
            <a:ext cx="170815" cy="220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400" spc="295" dirty="0">
                <a:latin typeface="Calibri"/>
                <a:cs typeface="Calibri"/>
              </a:rPr>
              <a:t>●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2189" y="3074415"/>
            <a:ext cx="6997065" cy="9254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5078">
              <a:lnSpc>
                <a:spcPts val="3589"/>
              </a:lnSpc>
            </a:pPr>
            <a:r>
              <a:rPr sz="3200" spc="-6" dirty="0">
                <a:latin typeface="Arial"/>
                <a:cs typeface="Arial"/>
              </a:rPr>
              <a:t>PIN code </a:t>
            </a:r>
            <a:r>
              <a:rPr sz="3200" dirty="0">
                <a:latin typeface="Arial"/>
                <a:cs typeface="Arial"/>
              </a:rPr>
              <a:t>must </a:t>
            </a:r>
            <a:r>
              <a:rPr sz="3200" spc="-6" dirty="0">
                <a:latin typeface="Arial"/>
                <a:cs typeface="Arial"/>
              </a:rPr>
              <a:t>not be checked at</a:t>
            </a:r>
            <a:r>
              <a:rPr sz="3200" spc="-75" dirty="0">
                <a:latin typeface="Arial"/>
                <a:cs typeface="Arial"/>
              </a:rPr>
              <a:t> </a:t>
            </a:r>
            <a:r>
              <a:rPr sz="3200" spc="-6" dirty="0">
                <a:latin typeface="Arial"/>
                <a:cs typeface="Arial"/>
              </a:rPr>
              <a:t>each  </a:t>
            </a:r>
            <a:r>
              <a:rPr sz="3200" spc="-10" dirty="0">
                <a:latin typeface="Arial"/>
                <a:cs typeface="Arial"/>
              </a:rPr>
              <a:t>operation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0141" y="4144010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43989" y="4020822"/>
            <a:ext cx="4398010" cy="436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2800" dirty="0">
                <a:latin typeface="Arial"/>
                <a:cs typeface="Arial"/>
              </a:rPr>
              <a:t>But </a:t>
            </a:r>
            <a:r>
              <a:rPr sz="2800" spc="-6" dirty="0">
                <a:latin typeface="Arial"/>
                <a:cs typeface="Arial"/>
              </a:rPr>
              <a:t>at each </a:t>
            </a:r>
            <a:r>
              <a:rPr sz="2800" dirty="0">
                <a:latin typeface="Arial"/>
                <a:cs typeface="Arial"/>
              </a:rPr>
              <a:t>session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6" dirty="0">
                <a:latin typeface="Arial"/>
                <a:cs typeface="Arial"/>
              </a:rPr>
              <a:t>starting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8342" y="4639310"/>
            <a:ext cx="170815" cy="220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400" spc="254" dirty="0">
                <a:latin typeface="Calibri"/>
                <a:cs typeface="Calibri"/>
              </a:rPr>
              <a:t>●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2191" y="4545076"/>
            <a:ext cx="8142605" cy="9254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5078">
              <a:lnSpc>
                <a:spcPts val="3589"/>
              </a:lnSpc>
            </a:pPr>
            <a:r>
              <a:rPr sz="3200" spc="-6" dirty="0">
                <a:latin typeface="Arial"/>
                <a:cs typeface="Arial"/>
              </a:rPr>
              <a:t>PIN code </a:t>
            </a:r>
            <a:r>
              <a:rPr sz="3200" dirty="0">
                <a:latin typeface="Arial"/>
                <a:cs typeface="Arial"/>
              </a:rPr>
              <a:t>must </a:t>
            </a:r>
            <a:r>
              <a:rPr sz="3200" spc="-6" dirty="0">
                <a:latin typeface="Arial"/>
                <a:cs typeface="Arial"/>
              </a:rPr>
              <a:t>be deselected </a:t>
            </a:r>
            <a:r>
              <a:rPr sz="3200" spc="-10" dirty="0">
                <a:latin typeface="Arial"/>
                <a:cs typeface="Arial"/>
              </a:rPr>
              <a:t>after </a:t>
            </a:r>
            <a:r>
              <a:rPr sz="3200" spc="-6" dirty="0">
                <a:latin typeface="Arial"/>
                <a:cs typeface="Arial"/>
              </a:rPr>
              <a:t>the </a:t>
            </a:r>
            <a:r>
              <a:rPr sz="3200" spc="-10" dirty="0">
                <a:latin typeface="Arial"/>
                <a:cs typeface="Arial"/>
              </a:rPr>
              <a:t>applet  </a:t>
            </a:r>
            <a:r>
              <a:rPr sz="3200" spc="-6" dirty="0">
                <a:latin typeface="Arial"/>
                <a:cs typeface="Arial"/>
              </a:rPr>
              <a:t>had been also</a:t>
            </a:r>
            <a:r>
              <a:rPr sz="3200" spc="-110" dirty="0">
                <a:latin typeface="Arial"/>
                <a:cs typeface="Arial"/>
              </a:rPr>
              <a:t> </a:t>
            </a:r>
            <a:r>
              <a:rPr sz="3200" spc="-6" dirty="0">
                <a:latin typeface="Arial"/>
                <a:cs typeface="Arial"/>
              </a:rPr>
              <a:t>deselected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57"/>
            <a:ext cx="9418319" cy="889613"/>
          </a:xfrm>
          <a:prstGeom prst="rect">
            <a:avLst/>
          </a:prstGeom>
        </p:spPr>
        <p:txBody>
          <a:bodyPr vert="horz" wrap="square" lIns="0" tIns="142210" rIns="0" bIns="0" rtlCol="0">
            <a:spAutoFit/>
          </a:bodyPr>
          <a:lstStyle/>
          <a:p>
            <a:pPr marL="5764605"/>
            <a:r>
              <a:rPr b="1" u="heavy" spc="-6" dirty="0"/>
              <a:t>S</a:t>
            </a:r>
            <a:r>
              <a:rPr spc="-6" dirty="0"/>
              <a:t>ecurity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72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785872" y="1765302"/>
            <a:ext cx="170815" cy="220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400" spc="254" dirty="0">
                <a:latin typeface="Calibri"/>
                <a:cs typeface="Calibri"/>
              </a:rPr>
              <a:t>●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09723" y="1629409"/>
            <a:ext cx="1425575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3200" u="heavy" spc="-6" dirty="0">
                <a:latin typeface="Arial"/>
                <a:cs typeface="Arial"/>
              </a:rPr>
              <a:t>Co</a:t>
            </a:r>
            <a:r>
              <a:rPr sz="3200" u="heavy" spc="-10" dirty="0">
                <a:latin typeface="Arial"/>
                <a:cs typeface="Arial"/>
              </a:rPr>
              <a:t>n</a:t>
            </a:r>
            <a:r>
              <a:rPr sz="3200" u="heavy" spc="-6" dirty="0">
                <a:latin typeface="Arial"/>
                <a:cs typeface="Arial"/>
              </a:rPr>
              <a:t>te</a:t>
            </a:r>
            <a:r>
              <a:rPr sz="3200" u="heavy" spc="6" dirty="0">
                <a:latin typeface="Arial"/>
                <a:cs typeface="Arial"/>
              </a:rPr>
              <a:t>x</a:t>
            </a:r>
            <a:r>
              <a:rPr sz="3200" u="heavy" dirty="0">
                <a:latin typeface="Arial"/>
                <a:cs typeface="Arial"/>
              </a:rPr>
              <a:t>t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17670" y="2284730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17670" y="3550922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41520" y="2201164"/>
            <a:ext cx="5226050" cy="166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5078">
              <a:lnSpc>
                <a:spcPts val="3110"/>
              </a:lnSpc>
            </a:pPr>
            <a:r>
              <a:rPr sz="2800" dirty="0">
                <a:latin typeface="Arial"/>
                <a:cs typeface="Arial"/>
              </a:rPr>
              <a:t>Iris scan </a:t>
            </a:r>
            <a:r>
              <a:rPr sz="2800" spc="-6" dirty="0">
                <a:latin typeface="Arial"/>
                <a:cs typeface="Arial"/>
              </a:rPr>
              <a:t>security </a:t>
            </a:r>
            <a:r>
              <a:rPr sz="2800" dirty="0">
                <a:latin typeface="Arial"/>
                <a:cs typeface="Arial"/>
              </a:rPr>
              <a:t>system </a:t>
            </a:r>
            <a:r>
              <a:rPr sz="2800" spc="-6" dirty="0">
                <a:latin typeface="Arial"/>
                <a:cs typeface="Arial"/>
              </a:rPr>
              <a:t>with the  </a:t>
            </a:r>
            <a:r>
              <a:rPr sz="2800" dirty="0">
                <a:latin typeface="Arial"/>
                <a:cs typeface="Arial"/>
              </a:rPr>
              <a:t>card holder’s </a:t>
            </a:r>
            <a:r>
              <a:rPr sz="2800" spc="-6" dirty="0">
                <a:latin typeface="Arial"/>
                <a:cs typeface="Arial"/>
              </a:rPr>
              <a:t>iris characteristics  in </a:t>
            </a:r>
            <a:r>
              <a:rPr sz="2800" dirty="0">
                <a:latin typeface="Arial"/>
                <a:cs typeface="Arial"/>
              </a:rPr>
              <a:t>a </a:t>
            </a:r>
            <a:r>
              <a:rPr sz="2800" spc="-6" dirty="0">
                <a:latin typeface="Arial"/>
                <a:cs typeface="Arial"/>
              </a:rPr>
              <a:t>smart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card</a:t>
            </a:r>
            <a:endParaRPr sz="2800">
              <a:latin typeface="Arial"/>
              <a:cs typeface="Arial"/>
            </a:endParaRPr>
          </a:p>
          <a:p>
            <a:pPr marL="12696">
              <a:spcBef>
                <a:spcPts val="365"/>
              </a:spcBef>
            </a:pPr>
            <a:r>
              <a:rPr sz="2800" b="1" spc="-10" dirty="0">
                <a:latin typeface="Arial"/>
                <a:cs typeface="Arial"/>
              </a:rPr>
              <a:t>Problem</a:t>
            </a:r>
            <a:r>
              <a:rPr sz="2800" spc="-10" dirty="0"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85031" y="3930652"/>
            <a:ext cx="15303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pc="100" dirty="0">
                <a:latin typeface="Calibri"/>
                <a:cs typeface="Calibri"/>
              </a:rPr>
              <a:t>–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73320" y="3916345"/>
            <a:ext cx="4483100" cy="1382387"/>
          </a:xfrm>
          <a:prstGeom prst="rect">
            <a:avLst/>
          </a:prstGeom>
        </p:spPr>
        <p:txBody>
          <a:bodyPr vert="horz" wrap="square" lIns="0" tIns="6983" rIns="0" bIns="0" rtlCol="0">
            <a:spAutoFit/>
          </a:bodyPr>
          <a:lstStyle/>
          <a:p>
            <a:pPr marL="12696" marR="5078">
              <a:lnSpc>
                <a:spcPts val="2670"/>
              </a:lnSpc>
              <a:spcBef>
                <a:spcPts val="55"/>
              </a:spcBef>
            </a:pPr>
            <a:r>
              <a:rPr sz="2400" spc="-6" dirty="0">
                <a:latin typeface="Arial"/>
                <a:cs typeface="Arial"/>
              </a:rPr>
              <a:t>Which part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6" dirty="0">
                <a:latin typeface="Arial"/>
                <a:cs typeface="Arial"/>
              </a:rPr>
              <a:t>the system must  </a:t>
            </a:r>
            <a:r>
              <a:rPr sz="2400" spc="-10" dirty="0">
                <a:latin typeface="Arial"/>
                <a:cs typeface="Arial"/>
              </a:rPr>
              <a:t>decide </a:t>
            </a:r>
            <a:r>
              <a:rPr sz="2400" spc="-6" dirty="0">
                <a:latin typeface="Arial"/>
                <a:cs typeface="Arial"/>
              </a:rPr>
              <a:t>if the iris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scanned</a:t>
            </a:r>
            <a:endParaRPr sz="2400">
              <a:latin typeface="Arial"/>
              <a:cs typeface="Arial"/>
            </a:endParaRPr>
          </a:p>
          <a:p>
            <a:pPr marL="12696" marR="5078">
              <a:lnSpc>
                <a:spcPts val="2670"/>
              </a:lnSpc>
              <a:spcBef>
                <a:spcPts val="10"/>
              </a:spcBef>
            </a:pPr>
            <a:r>
              <a:rPr sz="2400" spc="-6" dirty="0">
                <a:latin typeface="Arial"/>
                <a:cs typeface="Arial"/>
              </a:rPr>
              <a:t>corresponds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6" dirty="0">
                <a:latin typeface="Arial"/>
                <a:cs typeface="Arial"/>
              </a:rPr>
              <a:t>the data stored in  the smart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card: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89220" y="5408930"/>
            <a:ext cx="134620" cy="16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100" spc="220" dirty="0">
                <a:latin typeface="Calibri"/>
                <a:cs typeface="Calibri"/>
              </a:rPr>
              <a:t>●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89220" y="5800091"/>
            <a:ext cx="134620" cy="16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100" spc="220" dirty="0">
                <a:latin typeface="Calibri"/>
                <a:cs typeface="Calibri"/>
              </a:rPr>
              <a:t>●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05120" y="5274474"/>
            <a:ext cx="4001770" cy="791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5078">
              <a:lnSpc>
                <a:spcPct val="106900"/>
              </a:lnSpc>
            </a:pPr>
            <a:r>
              <a:rPr sz="2400" spc="-6" dirty="0">
                <a:latin typeface="Arial"/>
                <a:cs typeface="Arial"/>
              </a:rPr>
              <a:t>The card acceptance</a:t>
            </a:r>
            <a:r>
              <a:rPr sz="2400" spc="-69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device?  The Java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Card?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80339" y="4319270"/>
            <a:ext cx="4550410" cy="1938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302260"/>
            <a:ext cx="9418319" cy="1078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31088">
              <a:lnSpc>
                <a:spcPts val="5160"/>
              </a:lnSpc>
            </a:pPr>
            <a:r>
              <a:rPr b="1" u="heavy" spc="-6" dirty="0"/>
              <a:t>S</a:t>
            </a:r>
            <a:r>
              <a:rPr spc="-6" dirty="0"/>
              <a:t>ecurity</a:t>
            </a:r>
          </a:p>
          <a:p>
            <a:pPr marL="4131088">
              <a:lnSpc>
                <a:spcPts val="3240"/>
              </a:lnSpc>
            </a:pPr>
            <a:r>
              <a:rPr sz="2800" spc="-6" dirty="0"/>
              <a:t>(proposed</a:t>
            </a:r>
            <a:r>
              <a:rPr sz="2800" spc="-50" dirty="0"/>
              <a:t> </a:t>
            </a:r>
            <a:r>
              <a:rPr sz="2800" spc="-6" dirty="0"/>
              <a:t>answers)</a:t>
            </a:r>
            <a:endParaRPr sz="280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73</a:t>
            </a:fld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342" y="3175002"/>
            <a:ext cx="170815" cy="220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400" spc="295" dirty="0">
                <a:latin typeface="Calibri"/>
                <a:cs typeface="Calibri"/>
              </a:rPr>
              <a:t>●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2191" y="3032761"/>
            <a:ext cx="1831975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3200" spc="-6" dirty="0">
                <a:latin typeface="Arial"/>
                <a:cs typeface="Arial"/>
              </a:rPr>
              <a:t>Answer</a:t>
            </a:r>
            <a:r>
              <a:rPr sz="3200" spc="-85" dirty="0">
                <a:latin typeface="Arial"/>
                <a:cs typeface="Arial"/>
              </a:rPr>
              <a:t> </a:t>
            </a:r>
            <a:r>
              <a:rPr sz="3200" spc="-6" dirty="0">
                <a:latin typeface="Arial"/>
                <a:cs typeface="Arial"/>
              </a:rPr>
              <a:t>1: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0141" y="3688082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8342" y="4575811"/>
            <a:ext cx="170815" cy="220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400" spc="254" dirty="0">
                <a:latin typeface="Calibri"/>
                <a:cs typeface="Calibri"/>
              </a:rPr>
              <a:t>●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2189" y="3604262"/>
            <a:ext cx="7931784" cy="1332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408" marR="5078">
              <a:lnSpc>
                <a:spcPts val="3100"/>
              </a:lnSpc>
            </a:pPr>
            <a:r>
              <a:rPr sz="2800" i="1" spc="-6" dirty="0">
                <a:latin typeface="Arial"/>
                <a:cs typeface="Arial"/>
              </a:rPr>
              <a:t>The scanned data are passed </a:t>
            </a:r>
            <a:r>
              <a:rPr sz="2800" i="1" dirty="0">
                <a:latin typeface="Arial"/>
                <a:cs typeface="Arial"/>
              </a:rPr>
              <a:t>to </a:t>
            </a:r>
            <a:r>
              <a:rPr sz="2800" i="1" spc="-6" dirty="0">
                <a:latin typeface="Arial"/>
                <a:cs typeface="Arial"/>
              </a:rPr>
              <a:t>the smart </a:t>
            </a:r>
            <a:r>
              <a:rPr sz="2800" i="1" dirty="0">
                <a:latin typeface="Arial"/>
                <a:cs typeface="Arial"/>
              </a:rPr>
              <a:t>card  </a:t>
            </a:r>
            <a:r>
              <a:rPr sz="2800" i="1" spc="-6" dirty="0">
                <a:latin typeface="Arial"/>
                <a:cs typeface="Arial"/>
              </a:rPr>
              <a:t>which returns </a:t>
            </a:r>
            <a:r>
              <a:rPr sz="2800" i="1" dirty="0">
                <a:latin typeface="Arial"/>
                <a:cs typeface="Arial"/>
              </a:rPr>
              <a:t>yes </a:t>
            </a:r>
            <a:r>
              <a:rPr sz="2800" i="1" spc="-6" dirty="0">
                <a:latin typeface="Arial"/>
                <a:cs typeface="Arial"/>
              </a:rPr>
              <a:t>or</a:t>
            </a:r>
            <a:r>
              <a:rPr sz="2800" i="1" spc="-25" dirty="0">
                <a:latin typeface="Arial"/>
                <a:cs typeface="Arial"/>
              </a:rPr>
              <a:t> </a:t>
            </a:r>
            <a:r>
              <a:rPr sz="2800" i="1" spc="-6" dirty="0">
                <a:latin typeface="Arial"/>
                <a:cs typeface="Arial"/>
              </a:rPr>
              <a:t>no!</a:t>
            </a:r>
            <a:endParaRPr sz="2800">
              <a:latin typeface="Arial"/>
              <a:cs typeface="Arial"/>
            </a:endParaRPr>
          </a:p>
          <a:p>
            <a:pPr marL="12696">
              <a:spcBef>
                <a:spcPts val="380"/>
              </a:spcBef>
            </a:pPr>
            <a:r>
              <a:rPr sz="3200" spc="-6" dirty="0">
                <a:latin typeface="Arial"/>
                <a:cs typeface="Arial"/>
              </a:rPr>
              <a:t>Answer</a:t>
            </a:r>
            <a:r>
              <a:rPr sz="3200" spc="-85" dirty="0">
                <a:latin typeface="Arial"/>
                <a:cs typeface="Arial"/>
              </a:rPr>
              <a:t> </a:t>
            </a:r>
            <a:r>
              <a:rPr sz="3200" spc="-6" dirty="0">
                <a:latin typeface="Arial"/>
                <a:cs typeface="Arial"/>
              </a:rPr>
              <a:t>2: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0141" y="5095241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43991" y="5011422"/>
            <a:ext cx="7701279" cy="11964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5078">
              <a:lnSpc>
                <a:spcPts val="3100"/>
              </a:lnSpc>
            </a:pPr>
            <a:r>
              <a:rPr sz="2800" i="1" spc="-6" dirty="0">
                <a:latin typeface="Arial"/>
                <a:cs typeface="Arial"/>
              </a:rPr>
              <a:t>The Card Acceptance Device get the stored data  </a:t>
            </a:r>
            <a:r>
              <a:rPr sz="2800" i="1" dirty="0">
                <a:latin typeface="Arial"/>
                <a:cs typeface="Arial"/>
              </a:rPr>
              <a:t>from </a:t>
            </a:r>
            <a:r>
              <a:rPr sz="2800" i="1" spc="-6" dirty="0">
                <a:latin typeface="Arial"/>
                <a:cs typeface="Arial"/>
              </a:rPr>
              <a:t>the </a:t>
            </a:r>
            <a:r>
              <a:rPr sz="2800" i="1" dirty="0">
                <a:latin typeface="Arial"/>
                <a:cs typeface="Arial"/>
              </a:rPr>
              <a:t>card to </a:t>
            </a:r>
            <a:r>
              <a:rPr sz="2800" i="1" spc="-6" dirty="0">
                <a:latin typeface="Arial"/>
                <a:cs typeface="Arial"/>
              </a:rPr>
              <a:t>compare it with the scanned  </a:t>
            </a:r>
            <a:r>
              <a:rPr sz="2800" i="1" dirty="0">
                <a:latin typeface="Arial"/>
                <a:cs typeface="Arial"/>
              </a:rPr>
              <a:t>data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3"/>
            <a:ext cx="9418319" cy="1010086"/>
          </a:xfrm>
          <a:prstGeom prst="rect">
            <a:avLst/>
          </a:prstGeom>
        </p:spPr>
        <p:txBody>
          <a:bodyPr vert="horz" wrap="square" lIns="0" tIns="261566" rIns="0" bIns="0" rtlCol="0">
            <a:spAutoFit/>
          </a:bodyPr>
          <a:lstStyle/>
          <a:p>
            <a:pPr marL="5764605"/>
            <a:r>
              <a:rPr b="1" u="heavy" spc="-6" dirty="0"/>
              <a:t>S</a:t>
            </a:r>
            <a:r>
              <a:rPr spc="-6" dirty="0"/>
              <a:t>ecurity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74</a:t>
            </a:fld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342" y="2771141"/>
            <a:ext cx="170815" cy="220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400" spc="254" dirty="0">
                <a:latin typeface="Calibri"/>
                <a:cs typeface="Calibri"/>
              </a:rPr>
              <a:t>●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8342" y="3778252"/>
            <a:ext cx="170815" cy="220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400" spc="295" dirty="0">
                <a:latin typeface="Calibri"/>
                <a:cs typeface="Calibri"/>
              </a:rPr>
              <a:t>●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2191" y="2676905"/>
            <a:ext cx="7441565" cy="145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5078">
              <a:lnSpc>
                <a:spcPts val="3589"/>
              </a:lnSpc>
            </a:pPr>
            <a:r>
              <a:rPr sz="3200" spc="-6" dirty="0">
                <a:latin typeface="Arial"/>
                <a:cs typeface="Arial"/>
              </a:rPr>
              <a:t>Mutual </a:t>
            </a:r>
            <a:r>
              <a:rPr sz="3200" spc="-10" dirty="0">
                <a:latin typeface="Arial"/>
                <a:cs typeface="Arial"/>
              </a:rPr>
              <a:t>authentication </a:t>
            </a:r>
            <a:r>
              <a:rPr sz="3200" spc="-6" dirty="0">
                <a:latin typeface="Arial"/>
                <a:cs typeface="Arial"/>
              </a:rPr>
              <a:t>is </a:t>
            </a:r>
            <a:r>
              <a:rPr sz="3200" spc="-10" dirty="0">
                <a:latin typeface="Arial"/>
                <a:cs typeface="Arial"/>
              </a:rPr>
              <a:t>needed </a:t>
            </a:r>
            <a:r>
              <a:rPr sz="3200" spc="-6" dirty="0">
                <a:latin typeface="Arial"/>
                <a:cs typeface="Arial"/>
              </a:rPr>
              <a:t>prior any  </a:t>
            </a:r>
            <a:r>
              <a:rPr sz="3200" spc="-10" dirty="0">
                <a:latin typeface="Arial"/>
                <a:cs typeface="Arial"/>
              </a:rPr>
              <a:t>data</a:t>
            </a:r>
            <a:r>
              <a:rPr sz="3200" spc="-80" dirty="0">
                <a:latin typeface="Arial"/>
                <a:cs typeface="Arial"/>
              </a:rPr>
              <a:t> </a:t>
            </a:r>
            <a:r>
              <a:rPr sz="3200" spc="-6" dirty="0">
                <a:latin typeface="Arial"/>
                <a:cs typeface="Arial"/>
              </a:rPr>
              <a:t>exchange</a:t>
            </a:r>
            <a:endParaRPr sz="3200">
              <a:latin typeface="Arial"/>
              <a:cs typeface="Arial"/>
            </a:endParaRPr>
          </a:p>
          <a:p>
            <a:pPr marL="12696">
              <a:spcBef>
                <a:spcPts val="370"/>
              </a:spcBef>
            </a:pPr>
            <a:r>
              <a:rPr sz="3200" spc="-6" dirty="0">
                <a:latin typeface="Arial"/>
                <a:cs typeface="Arial"/>
              </a:rPr>
              <a:t>Card Acceptance</a:t>
            </a:r>
            <a:r>
              <a:rPr sz="3200" spc="-229" dirty="0">
                <a:latin typeface="Arial"/>
                <a:cs typeface="Arial"/>
              </a:rPr>
              <a:t> </a:t>
            </a:r>
            <a:r>
              <a:rPr sz="3200" spc="-6" dirty="0">
                <a:latin typeface="Arial"/>
                <a:cs typeface="Arial"/>
              </a:rPr>
              <a:t>Device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20141" y="4291330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43989" y="4168140"/>
            <a:ext cx="7632700" cy="436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2800" spc="-6" dirty="0">
                <a:latin typeface="Arial"/>
                <a:cs typeface="Arial"/>
              </a:rPr>
              <a:t>which is more </a:t>
            </a:r>
            <a:r>
              <a:rPr sz="2800" spc="-10" dirty="0">
                <a:latin typeface="Arial"/>
                <a:cs typeface="Arial"/>
              </a:rPr>
              <a:t>difficult </a:t>
            </a:r>
            <a:r>
              <a:rPr sz="2800" dirty="0">
                <a:latin typeface="Arial"/>
                <a:cs typeface="Arial"/>
              </a:rPr>
              <a:t>to </a:t>
            </a:r>
            <a:r>
              <a:rPr sz="2800" spc="-6" dirty="0">
                <a:latin typeface="Arial"/>
                <a:cs typeface="Arial"/>
              </a:rPr>
              <a:t>replace by </a:t>
            </a:r>
            <a:r>
              <a:rPr sz="2800" dirty="0">
                <a:latin typeface="Arial"/>
                <a:cs typeface="Arial"/>
              </a:rPr>
              <a:t>a </a:t>
            </a:r>
            <a:r>
              <a:rPr sz="2800" spc="-6" dirty="0">
                <a:latin typeface="Arial"/>
                <a:cs typeface="Arial"/>
              </a:rPr>
              <a:t>forged</a:t>
            </a:r>
            <a:r>
              <a:rPr sz="2800" spc="55" dirty="0">
                <a:latin typeface="Arial"/>
                <a:cs typeface="Arial"/>
              </a:rPr>
              <a:t> </a:t>
            </a:r>
            <a:r>
              <a:rPr sz="2800" spc="-6" dirty="0">
                <a:latin typeface="Arial"/>
                <a:cs typeface="Arial"/>
              </a:rPr>
              <a:t>one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3291" y="4692396"/>
            <a:ext cx="7444105" cy="9254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5078">
              <a:lnSpc>
                <a:spcPts val="3589"/>
              </a:lnSpc>
            </a:pPr>
            <a:r>
              <a:rPr sz="3200" spc="-6" dirty="0">
                <a:latin typeface="Arial"/>
                <a:cs typeface="Arial"/>
              </a:rPr>
              <a:t>must make the comparison between</a:t>
            </a:r>
            <a:r>
              <a:rPr sz="3200" spc="-80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data  </a:t>
            </a:r>
            <a:r>
              <a:rPr sz="3200" spc="-6" dirty="0">
                <a:latin typeface="Arial"/>
                <a:cs typeface="Arial"/>
              </a:rPr>
              <a:t>stored in the card and the </a:t>
            </a:r>
            <a:r>
              <a:rPr sz="3200" spc="-10" dirty="0">
                <a:latin typeface="Arial"/>
                <a:cs typeface="Arial"/>
              </a:rPr>
              <a:t>data</a:t>
            </a:r>
            <a:r>
              <a:rPr sz="3200" spc="-80" dirty="0">
                <a:latin typeface="Arial"/>
                <a:cs typeface="Arial"/>
              </a:rPr>
              <a:t> </a:t>
            </a:r>
            <a:r>
              <a:rPr sz="3200" spc="-6" dirty="0">
                <a:latin typeface="Arial"/>
                <a:cs typeface="Arial"/>
              </a:rPr>
              <a:t>scanned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3"/>
            <a:ext cx="9418319" cy="1010086"/>
          </a:xfrm>
          <a:prstGeom prst="rect">
            <a:avLst/>
          </a:prstGeom>
        </p:spPr>
        <p:txBody>
          <a:bodyPr vert="horz" wrap="square" lIns="0" tIns="261566" rIns="0" bIns="0" rtlCol="0">
            <a:spAutoFit/>
          </a:bodyPr>
          <a:lstStyle/>
          <a:p>
            <a:pPr marL="5693499"/>
            <a:r>
              <a:rPr b="1" u="heavy" spc="-25" dirty="0"/>
              <a:t>T</a:t>
            </a:r>
            <a:r>
              <a:rPr spc="-25" dirty="0"/>
              <a:t>ime</a:t>
            </a:r>
            <a:r>
              <a:rPr spc="-90" dirty="0"/>
              <a:t> </a:t>
            </a:r>
            <a:r>
              <a:rPr spc="-6" dirty="0"/>
              <a:t>out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75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865372" y="1944371"/>
            <a:ext cx="170815" cy="220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400" spc="254" dirty="0">
                <a:latin typeface="Calibri"/>
                <a:cs typeface="Calibri"/>
              </a:rPr>
              <a:t>●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89222" y="1808479"/>
            <a:ext cx="1424940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3200" u="heavy" spc="6" dirty="0">
                <a:latin typeface="Arial"/>
                <a:cs typeface="Arial"/>
              </a:rPr>
              <a:t>C</a:t>
            </a:r>
            <a:r>
              <a:rPr sz="3200" u="heavy" spc="-10" dirty="0">
                <a:latin typeface="Arial"/>
                <a:cs typeface="Arial"/>
              </a:rPr>
              <a:t>o</a:t>
            </a:r>
            <a:r>
              <a:rPr sz="3200" u="heavy" spc="-6" dirty="0">
                <a:latin typeface="Arial"/>
                <a:cs typeface="Arial"/>
              </a:rPr>
              <a:t>nt</a:t>
            </a:r>
            <a:r>
              <a:rPr sz="3200" u="heavy" spc="-15" dirty="0">
                <a:latin typeface="Arial"/>
                <a:cs typeface="Arial"/>
              </a:rPr>
              <a:t>e</a:t>
            </a:r>
            <a:r>
              <a:rPr sz="3200" u="heavy" spc="6" dirty="0">
                <a:latin typeface="Arial"/>
                <a:cs typeface="Arial"/>
              </a:rPr>
              <a:t>x</a:t>
            </a:r>
            <a:r>
              <a:rPr sz="3200" u="heavy" dirty="0">
                <a:latin typeface="Arial"/>
                <a:cs typeface="Arial"/>
              </a:rPr>
              <a:t>t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97172" y="2465071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97172" y="4121151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21020" y="2381503"/>
            <a:ext cx="4018915" cy="28700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123164">
              <a:lnSpc>
                <a:spcPts val="3110"/>
              </a:lnSpc>
            </a:pPr>
            <a:r>
              <a:rPr sz="2800" dirty="0">
                <a:latin typeface="Arial"/>
                <a:cs typeface="Arial"/>
              </a:rPr>
              <a:t>A </a:t>
            </a:r>
            <a:r>
              <a:rPr sz="2800" spc="-6" dirty="0">
                <a:latin typeface="Arial"/>
                <a:cs typeface="Arial"/>
              </a:rPr>
              <a:t>message </a:t>
            </a:r>
            <a:r>
              <a:rPr sz="2800" dirty="0">
                <a:latin typeface="Arial"/>
                <a:cs typeface="Arial"/>
              </a:rPr>
              <a:t>is </a:t>
            </a:r>
            <a:r>
              <a:rPr sz="2800" spc="-6" dirty="0">
                <a:latin typeface="Arial"/>
                <a:cs typeface="Arial"/>
              </a:rPr>
              <a:t>sent to</a:t>
            </a:r>
            <a:r>
              <a:rPr sz="2800" spc="-204" dirty="0">
                <a:latin typeface="Arial"/>
                <a:cs typeface="Arial"/>
              </a:rPr>
              <a:t> </a:t>
            </a:r>
            <a:r>
              <a:rPr sz="2800" spc="-6" dirty="0">
                <a:latin typeface="Arial"/>
                <a:cs typeface="Arial"/>
              </a:rPr>
              <a:t>the  Java Card </a:t>
            </a:r>
            <a:r>
              <a:rPr sz="2800" dirty="0">
                <a:latin typeface="Arial"/>
                <a:cs typeface="Arial"/>
              </a:rPr>
              <a:t>to </a:t>
            </a:r>
            <a:r>
              <a:rPr sz="2800" spc="-6" dirty="0">
                <a:latin typeface="Arial"/>
                <a:cs typeface="Arial"/>
              </a:rPr>
              <a:t>be  encrypted using </a:t>
            </a:r>
            <a:r>
              <a:rPr sz="2800" dirty="0">
                <a:latin typeface="Arial"/>
                <a:cs typeface="Arial"/>
              </a:rPr>
              <a:t>a first  </a:t>
            </a:r>
            <a:r>
              <a:rPr sz="2800" spc="-6" dirty="0">
                <a:latin typeface="Arial"/>
                <a:cs typeface="Arial"/>
              </a:rPr>
              <a:t>command</a:t>
            </a:r>
            <a:endParaRPr sz="2800">
              <a:latin typeface="Arial"/>
              <a:cs typeface="Arial"/>
            </a:endParaRPr>
          </a:p>
          <a:p>
            <a:pPr marL="12696" marR="5078" algn="just">
              <a:lnSpc>
                <a:spcPts val="3110"/>
              </a:lnSpc>
              <a:spcBef>
                <a:spcPts val="590"/>
              </a:spcBef>
            </a:pPr>
            <a:r>
              <a:rPr sz="2800" dirty="0">
                <a:latin typeface="Arial"/>
                <a:cs typeface="Arial"/>
              </a:rPr>
              <a:t>A second </a:t>
            </a:r>
            <a:r>
              <a:rPr sz="2800" spc="-6" dirty="0">
                <a:latin typeface="Arial"/>
                <a:cs typeface="Arial"/>
              </a:rPr>
              <a:t>command</a:t>
            </a:r>
            <a:r>
              <a:rPr sz="2800" spc="-235" dirty="0">
                <a:latin typeface="Arial"/>
                <a:cs typeface="Arial"/>
              </a:rPr>
              <a:t> </a:t>
            </a:r>
            <a:r>
              <a:rPr sz="2800" spc="-6" dirty="0">
                <a:latin typeface="Arial"/>
                <a:cs typeface="Arial"/>
              </a:rPr>
              <a:t>must  be issued </a:t>
            </a:r>
            <a:r>
              <a:rPr sz="2800" dirty="0">
                <a:latin typeface="Arial"/>
                <a:cs typeface="Arial"/>
              </a:rPr>
              <a:t>to </a:t>
            </a:r>
            <a:r>
              <a:rPr sz="2800" spc="-6" dirty="0">
                <a:latin typeface="Arial"/>
                <a:cs typeface="Arial"/>
              </a:rPr>
              <a:t>get back the  encrypted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spc="-6" dirty="0">
                <a:latin typeface="Arial"/>
                <a:cs typeface="Arial"/>
              </a:rPr>
              <a:t>message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0341" y="2630170"/>
            <a:ext cx="4704079" cy="3129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302262"/>
            <a:ext cx="9418319" cy="1143525"/>
          </a:xfrm>
          <a:prstGeom prst="rect">
            <a:avLst/>
          </a:prstGeom>
        </p:spPr>
        <p:txBody>
          <a:bodyPr vert="horz" wrap="square" lIns="0" tIns="64757" rIns="0" bIns="0" rtlCol="0">
            <a:spAutoFit/>
          </a:bodyPr>
          <a:lstStyle/>
          <a:p>
            <a:pPr marL="4133627">
              <a:lnSpc>
                <a:spcPts val="5160"/>
              </a:lnSpc>
            </a:pPr>
            <a:r>
              <a:rPr b="1" u="heavy" spc="-25" dirty="0"/>
              <a:t>T</a:t>
            </a:r>
            <a:r>
              <a:rPr spc="-25" dirty="0"/>
              <a:t>ime</a:t>
            </a:r>
            <a:r>
              <a:rPr spc="-90" dirty="0"/>
              <a:t> </a:t>
            </a:r>
            <a:r>
              <a:rPr spc="-6" dirty="0"/>
              <a:t>out</a:t>
            </a:r>
          </a:p>
          <a:p>
            <a:pPr marL="4134262">
              <a:lnSpc>
                <a:spcPts val="3240"/>
              </a:lnSpc>
            </a:pPr>
            <a:r>
              <a:rPr sz="2800" spc="-6" dirty="0"/>
              <a:t>(time</a:t>
            </a:r>
            <a:r>
              <a:rPr sz="2800" spc="-80" dirty="0"/>
              <a:t> </a:t>
            </a:r>
            <a:r>
              <a:rPr sz="2800" dirty="0"/>
              <a:t>issues)</a:t>
            </a:r>
            <a:endParaRPr sz="280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76</a:t>
            </a:fld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342" y="2771141"/>
            <a:ext cx="170815" cy="220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400" spc="254" dirty="0">
                <a:latin typeface="Calibri"/>
                <a:cs typeface="Calibri"/>
              </a:rPr>
              <a:t>●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2189" y="2635250"/>
            <a:ext cx="1288415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3200" spc="-6" dirty="0">
                <a:latin typeface="Arial"/>
                <a:cs typeface="Arial"/>
              </a:rPr>
              <a:t>What</a:t>
            </a:r>
            <a:r>
              <a:rPr sz="3200" spc="-105" dirty="0">
                <a:latin typeface="Arial"/>
                <a:cs typeface="Arial"/>
              </a:rPr>
              <a:t> </a:t>
            </a:r>
            <a:r>
              <a:rPr sz="3200" spc="-6" dirty="0">
                <a:latin typeface="Arial"/>
                <a:cs typeface="Arial"/>
              </a:rPr>
              <a:t>if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0141" y="3291841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8342" y="4583431"/>
            <a:ext cx="170815" cy="220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400" spc="295" dirty="0">
                <a:latin typeface="Calibri"/>
                <a:cs typeface="Calibri"/>
              </a:rPr>
              <a:t>●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2191" y="3201083"/>
            <a:ext cx="7655559" cy="1736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408" marR="5078">
              <a:lnSpc>
                <a:spcPct val="92400"/>
              </a:lnSpc>
            </a:pPr>
            <a:r>
              <a:rPr sz="2800" spc="-6" dirty="0">
                <a:latin typeface="Arial"/>
                <a:cs typeface="Arial"/>
              </a:rPr>
              <a:t>The </a:t>
            </a:r>
            <a:r>
              <a:rPr sz="2800" dirty="0">
                <a:latin typeface="Arial"/>
                <a:cs typeface="Arial"/>
              </a:rPr>
              <a:t>Java card </a:t>
            </a:r>
            <a:r>
              <a:rPr sz="2800" spc="-6" dirty="0">
                <a:latin typeface="Arial"/>
                <a:cs typeface="Arial"/>
              </a:rPr>
              <a:t>is teared </a:t>
            </a:r>
            <a:r>
              <a:rPr sz="2800" dirty="0">
                <a:latin typeface="Arial"/>
                <a:cs typeface="Arial"/>
              </a:rPr>
              <a:t>from the </a:t>
            </a:r>
            <a:r>
              <a:rPr sz="2800" spc="-6" dirty="0">
                <a:latin typeface="Arial"/>
                <a:cs typeface="Arial"/>
              </a:rPr>
              <a:t>card reader  after the </a:t>
            </a:r>
            <a:r>
              <a:rPr sz="2800" dirty="0">
                <a:latin typeface="Arial"/>
                <a:cs typeface="Arial"/>
              </a:rPr>
              <a:t>first </a:t>
            </a:r>
            <a:r>
              <a:rPr sz="2800" spc="-6" dirty="0">
                <a:latin typeface="Arial"/>
                <a:cs typeface="Arial"/>
              </a:rPr>
              <a:t>command arrives and before </a:t>
            </a:r>
            <a:r>
              <a:rPr sz="2800" spc="-10" dirty="0">
                <a:latin typeface="Arial"/>
                <a:cs typeface="Arial"/>
              </a:rPr>
              <a:t>the  </a:t>
            </a:r>
            <a:r>
              <a:rPr sz="2800" spc="-6" dirty="0">
                <a:latin typeface="Arial"/>
                <a:cs typeface="Arial"/>
              </a:rPr>
              <a:t>second command </a:t>
            </a:r>
            <a:r>
              <a:rPr sz="2800" dirty="0">
                <a:latin typeface="Arial"/>
                <a:cs typeface="Arial"/>
              </a:rPr>
              <a:t>is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issued</a:t>
            </a:r>
            <a:endParaRPr sz="2800">
              <a:latin typeface="Arial"/>
              <a:cs typeface="Arial"/>
            </a:endParaRPr>
          </a:p>
          <a:p>
            <a:pPr marL="12696">
              <a:spcBef>
                <a:spcPts val="450"/>
              </a:spcBef>
            </a:pPr>
            <a:r>
              <a:rPr sz="3200" dirty="0">
                <a:latin typeface="Arial"/>
                <a:cs typeface="Arial"/>
              </a:rPr>
              <a:t>Or</a:t>
            </a:r>
            <a:r>
              <a:rPr sz="3200" spc="-9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if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0141" y="5096512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43991" y="5012946"/>
            <a:ext cx="7774940" cy="801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5078">
              <a:lnSpc>
                <a:spcPts val="3110"/>
              </a:lnSpc>
            </a:pPr>
            <a:r>
              <a:rPr sz="2800" spc="-6" dirty="0">
                <a:latin typeface="Arial"/>
                <a:cs typeface="Arial"/>
              </a:rPr>
              <a:t>The second command arrives before the </a:t>
            </a:r>
            <a:r>
              <a:rPr sz="2800" dirty="0">
                <a:latin typeface="Arial"/>
                <a:cs typeface="Arial"/>
              </a:rPr>
              <a:t>first </a:t>
            </a:r>
            <a:r>
              <a:rPr sz="2800" spc="-6" dirty="0">
                <a:latin typeface="Arial"/>
                <a:cs typeface="Arial"/>
              </a:rPr>
              <a:t>one  </a:t>
            </a:r>
            <a:r>
              <a:rPr sz="2800" dirty="0">
                <a:latin typeface="Arial"/>
                <a:cs typeface="Arial"/>
              </a:rPr>
              <a:t>is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issued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2"/>
            <a:ext cx="9418319" cy="980608"/>
          </a:xfrm>
          <a:prstGeom prst="rect">
            <a:avLst/>
          </a:prstGeom>
        </p:spPr>
        <p:txBody>
          <a:bodyPr vert="horz" wrap="square" lIns="0" tIns="232362" rIns="0" bIns="0" rtlCol="0">
            <a:spAutoFit/>
          </a:bodyPr>
          <a:lstStyle/>
          <a:p>
            <a:pPr marL="5693499"/>
            <a:r>
              <a:rPr b="1" u="heavy" spc="-25" dirty="0"/>
              <a:t>T</a:t>
            </a:r>
            <a:r>
              <a:rPr spc="-25" dirty="0"/>
              <a:t>ime</a:t>
            </a:r>
            <a:r>
              <a:rPr spc="-90" dirty="0"/>
              <a:t> </a:t>
            </a:r>
            <a:r>
              <a:rPr spc="-6" dirty="0"/>
              <a:t>out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77</a:t>
            </a:fld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342" y="3175002"/>
            <a:ext cx="170815" cy="220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400" spc="295" dirty="0">
                <a:latin typeface="Calibri"/>
                <a:cs typeface="Calibri"/>
              </a:rPr>
              <a:t>●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2191" y="3032761"/>
            <a:ext cx="4023995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3200" spc="-35" dirty="0">
                <a:latin typeface="Arial"/>
                <a:cs typeface="Arial"/>
              </a:rPr>
              <a:t>Time </a:t>
            </a:r>
            <a:r>
              <a:rPr sz="3200" spc="-6" dirty="0">
                <a:latin typeface="Arial"/>
                <a:cs typeface="Arial"/>
              </a:rPr>
              <a:t>out aware</a:t>
            </a:r>
            <a:r>
              <a:rPr sz="3200" spc="-60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applet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0141" y="3688082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20141" y="4949192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43991" y="3604516"/>
            <a:ext cx="7656830" cy="2074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951669">
              <a:lnSpc>
                <a:spcPts val="3110"/>
              </a:lnSpc>
            </a:pPr>
            <a:r>
              <a:rPr sz="2800" spc="-6" dirty="0">
                <a:latin typeface="Arial"/>
                <a:cs typeface="Arial"/>
              </a:rPr>
              <a:t>Must blank the message </a:t>
            </a:r>
            <a:r>
              <a:rPr sz="2800" dirty="0">
                <a:latin typeface="Arial"/>
                <a:cs typeface="Arial"/>
              </a:rPr>
              <a:t>to </a:t>
            </a:r>
            <a:r>
              <a:rPr sz="2800" spc="-6" dirty="0">
                <a:latin typeface="Arial"/>
                <a:cs typeface="Arial"/>
              </a:rPr>
              <a:t>be encrypted if  </a:t>
            </a:r>
            <a:r>
              <a:rPr sz="2800" dirty="0">
                <a:latin typeface="Arial"/>
                <a:cs typeface="Arial"/>
              </a:rPr>
              <a:t>deselect </a:t>
            </a:r>
            <a:r>
              <a:rPr sz="2800" spc="-6" dirty="0">
                <a:latin typeface="Arial"/>
                <a:cs typeface="Arial"/>
              </a:rPr>
              <a:t>and/or select </a:t>
            </a:r>
            <a:r>
              <a:rPr sz="2800" dirty="0">
                <a:latin typeface="Arial"/>
                <a:cs typeface="Arial"/>
              </a:rPr>
              <a:t>is </a:t>
            </a:r>
            <a:r>
              <a:rPr sz="2800" spc="-6" dirty="0">
                <a:latin typeface="Arial"/>
                <a:cs typeface="Arial"/>
              </a:rPr>
              <a:t>called </a:t>
            </a:r>
            <a:r>
              <a:rPr sz="2800" dirty="0">
                <a:latin typeface="Arial"/>
                <a:cs typeface="Arial"/>
              </a:rPr>
              <a:t>before </a:t>
            </a:r>
            <a:r>
              <a:rPr sz="2800" spc="-6" dirty="0">
                <a:latin typeface="Arial"/>
                <a:cs typeface="Arial"/>
              </a:rPr>
              <a:t>the  second command </a:t>
            </a:r>
            <a:r>
              <a:rPr sz="2800" dirty="0">
                <a:latin typeface="Arial"/>
                <a:cs typeface="Arial"/>
              </a:rPr>
              <a:t>is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issued</a:t>
            </a:r>
            <a:endParaRPr sz="2800">
              <a:latin typeface="Arial"/>
              <a:cs typeface="Arial"/>
            </a:endParaRPr>
          </a:p>
          <a:p>
            <a:pPr marL="12696" marR="5078">
              <a:lnSpc>
                <a:spcPts val="3110"/>
              </a:lnSpc>
              <a:spcBef>
                <a:spcPts val="600"/>
              </a:spcBef>
            </a:pPr>
            <a:r>
              <a:rPr sz="2800" spc="-6" dirty="0">
                <a:latin typeface="Arial"/>
                <a:cs typeface="Arial"/>
              </a:rPr>
              <a:t>Must refuse the </a:t>
            </a:r>
            <a:r>
              <a:rPr sz="2800" dirty="0">
                <a:latin typeface="Arial"/>
                <a:cs typeface="Arial"/>
              </a:rPr>
              <a:t>second </a:t>
            </a:r>
            <a:r>
              <a:rPr sz="2800" spc="-6" dirty="0">
                <a:latin typeface="Arial"/>
                <a:cs typeface="Arial"/>
              </a:rPr>
              <a:t>command if the </a:t>
            </a:r>
            <a:r>
              <a:rPr sz="2800" dirty="0">
                <a:latin typeface="Arial"/>
                <a:cs typeface="Arial"/>
              </a:rPr>
              <a:t>first </a:t>
            </a:r>
            <a:r>
              <a:rPr sz="2800" spc="-6" dirty="0">
                <a:latin typeface="Arial"/>
                <a:cs typeface="Arial"/>
              </a:rPr>
              <a:t>was  </a:t>
            </a:r>
            <a:r>
              <a:rPr sz="2800" dirty="0">
                <a:latin typeface="Arial"/>
                <a:cs typeface="Arial"/>
              </a:rPr>
              <a:t>not </a:t>
            </a:r>
            <a:r>
              <a:rPr sz="2800" spc="-6" dirty="0">
                <a:latin typeface="Arial"/>
                <a:cs typeface="Arial"/>
              </a:rPr>
              <a:t>sent</a:t>
            </a:r>
            <a:r>
              <a:rPr sz="2800" spc="-69" dirty="0">
                <a:latin typeface="Arial"/>
                <a:cs typeface="Arial"/>
              </a:rPr>
              <a:t> </a:t>
            </a:r>
            <a:r>
              <a:rPr sz="2800" spc="-6" dirty="0">
                <a:latin typeface="Arial"/>
                <a:cs typeface="Arial"/>
              </a:rPr>
              <a:t>before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7110" y="274576"/>
            <a:ext cx="2307589" cy="1282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930" marR="5078" indent="-248868">
              <a:lnSpc>
                <a:spcPts val="4920"/>
              </a:lnSpc>
            </a:pPr>
            <a:r>
              <a:rPr b="1" u="heavy" dirty="0">
                <a:latin typeface="Arial"/>
                <a:cs typeface="Arial"/>
              </a:rPr>
              <a:t>M</a:t>
            </a:r>
            <a:r>
              <a:rPr b="1" u="heavy" spc="6" dirty="0"/>
              <a:t>e</a:t>
            </a:r>
            <a:r>
              <a:rPr dirty="0"/>
              <a:t>mo</a:t>
            </a:r>
            <a:r>
              <a:rPr spc="-6" dirty="0"/>
              <a:t>r</a:t>
            </a:r>
            <a:r>
              <a:rPr dirty="0"/>
              <a:t>y  </a:t>
            </a:r>
            <a:r>
              <a:rPr spc="-6" dirty="0"/>
              <a:t>aware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78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865372" y="1944371"/>
            <a:ext cx="170815" cy="220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400" spc="254" dirty="0">
                <a:latin typeface="Calibri"/>
                <a:cs typeface="Calibri"/>
              </a:rPr>
              <a:t>●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89222" y="1808480"/>
            <a:ext cx="142494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3200" u="heavy" spc="6" dirty="0">
                <a:latin typeface="Arial"/>
                <a:cs typeface="Arial"/>
              </a:rPr>
              <a:t>C</a:t>
            </a:r>
            <a:r>
              <a:rPr sz="3200" u="heavy" spc="-10" dirty="0">
                <a:latin typeface="Arial"/>
                <a:cs typeface="Arial"/>
              </a:rPr>
              <a:t>o</a:t>
            </a:r>
            <a:r>
              <a:rPr sz="3200" u="heavy" spc="-6" dirty="0">
                <a:latin typeface="Arial"/>
                <a:cs typeface="Arial"/>
              </a:rPr>
              <a:t>nt</a:t>
            </a:r>
            <a:r>
              <a:rPr sz="3200" u="heavy" spc="-15" dirty="0">
                <a:latin typeface="Arial"/>
                <a:cs typeface="Arial"/>
              </a:rPr>
              <a:t>e</a:t>
            </a:r>
            <a:r>
              <a:rPr sz="3200" u="heavy" spc="6" dirty="0">
                <a:latin typeface="Arial"/>
                <a:cs typeface="Arial"/>
              </a:rPr>
              <a:t>x</a:t>
            </a:r>
            <a:r>
              <a:rPr sz="3200" u="heavy" dirty="0">
                <a:latin typeface="Arial"/>
                <a:cs typeface="Arial"/>
              </a:rPr>
              <a:t>t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97172" y="2465071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97172" y="3331212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21022" y="2336332"/>
            <a:ext cx="4001135" cy="1306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5078">
              <a:lnSpc>
                <a:spcPct val="101299"/>
              </a:lnSpc>
            </a:pPr>
            <a:r>
              <a:rPr sz="2800" spc="-6" dirty="0">
                <a:latin typeface="Arial"/>
                <a:cs typeface="Arial"/>
              </a:rPr>
              <a:t>Memorize the ten </a:t>
            </a:r>
            <a:r>
              <a:rPr sz="2800" dirty="0">
                <a:latin typeface="Arial"/>
                <a:cs typeface="Arial"/>
              </a:rPr>
              <a:t>last  </a:t>
            </a:r>
            <a:r>
              <a:rPr sz="2800" spc="-6" dirty="0">
                <a:latin typeface="Arial"/>
                <a:cs typeface="Arial"/>
              </a:rPr>
              <a:t>operations for an e-purse  Operation is qualified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spc="-6" dirty="0">
                <a:latin typeface="Arial"/>
                <a:cs typeface="Arial"/>
              </a:rPr>
              <a:t>by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65802" y="3712211"/>
            <a:ext cx="153035" cy="1106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pc="100" dirty="0">
                <a:latin typeface="Calibri"/>
                <a:cs typeface="Calibri"/>
              </a:rPr>
              <a:t>–</a:t>
            </a:r>
            <a:endParaRPr>
              <a:latin typeface="Calibri"/>
              <a:cs typeface="Calibri"/>
            </a:endParaRPr>
          </a:p>
          <a:p>
            <a:pPr marL="12696">
              <a:spcBef>
                <a:spcPts val="1019"/>
              </a:spcBef>
            </a:pPr>
            <a:r>
              <a:rPr spc="100" dirty="0">
                <a:latin typeface="Calibri"/>
                <a:cs typeface="Calibri"/>
              </a:rPr>
              <a:t>–</a:t>
            </a:r>
            <a:endParaRPr>
              <a:latin typeface="Calibri"/>
              <a:cs typeface="Calibri"/>
            </a:endParaRPr>
          </a:p>
          <a:p>
            <a:pPr marL="12696">
              <a:spcBef>
                <a:spcPts val="1010"/>
              </a:spcBef>
            </a:pPr>
            <a:r>
              <a:rPr spc="100" dirty="0">
                <a:latin typeface="Calibri"/>
                <a:cs typeface="Calibri"/>
              </a:rPr>
              <a:t>–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52820" y="3632992"/>
            <a:ext cx="1650364" cy="1219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5078">
              <a:lnSpc>
                <a:spcPct val="110200"/>
              </a:lnSpc>
            </a:pPr>
            <a:r>
              <a:rPr sz="2400" spc="-6" dirty="0">
                <a:latin typeface="Arial"/>
                <a:cs typeface="Arial"/>
              </a:rPr>
              <a:t>The type  The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amount  The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date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4329" y="2820672"/>
            <a:ext cx="4277360" cy="30708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89099" y="3441700"/>
            <a:ext cx="1534160" cy="1986280"/>
          </a:xfrm>
          <a:custGeom>
            <a:avLst/>
            <a:gdLst/>
            <a:ahLst/>
            <a:cxnLst/>
            <a:rect l="l" t="t" r="r" b="b"/>
            <a:pathLst>
              <a:path w="1534160" h="1986279">
                <a:moveTo>
                  <a:pt x="1041400" y="0"/>
                </a:moveTo>
                <a:lnTo>
                  <a:pt x="748030" y="0"/>
                </a:lnTo>
                <a:lnTo>
                  <a:pt x="403860" y="149860"/>
                </a:lnTo>
                <a:lnTo>
                  <a:pt x="138430" y="443229"/>
                </a:lnTo>
                <a:lnTo>
                  <a:pt x="5080" y="778510"/>
                </a:lnTo>
                <a:lnTo>
                  <a:pt x="0" y="1186180"/>
                </a:lnTo>
                <a:lnTo>
                  <a:pt x="172719" y="1565910"/>
                </a:lnTo>
                <a:lnTo>
                  <a:pt x="454660" y="1852930"/>
                </a:lnTo>
                <a:lnTo>
                  <a:pt x="781050" y="1986280"/>
                </a:lnTo>
                <a:lnTo>
                  <a:pt x="1103630" y="1967230"/>
                </a:lnTo>
                <a:lnTo>
                  <a:pt x="1203960" y="1925320"/>
                </a:lnTo>
                <a:lnTo>
                  <a:pt x="1534160" y="322579"/>
                </a:lnTo>
                <a:lnTo>
                  <a:pt x="1355089" y="138429"/>
                </a:lnTo>
                <a:lnTo>
                  <a:pt x="10414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1330" y="2741929"/>
            <a:ext cx="3995420" cy="30302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302262"/>
            <a:ext cx="9418319" cy="1143525"/>
          </a:xfrm>
          <a:prstGeom prst="rect">
            <a:avLst/>
          </a:prstGeom>
        </p:spPr>
        <p:txBody>
          <a:bodyPr vert="horz" wrap="square" lIns="0" tIns="64757" rIns="0" bIns="0" rtlCol="0">
            <a:spAutoFit/>
          </a:bodyPr>
          <a:lstStyle/>
          <a:p>
            <a:pPr marL="4132357">
              <a:lnSpc>
                <a:spcPts val="5160"/>
              </a:lnSpc>
            </a:pPr>
            <a:r>
              <a:rPr b="1" u="heavy" dirty="0">
                <a:latin typeface="Arial"/>
                <a:cs typeface="Arial"/>
              </a:rPr>
              <a:t>Me</a:t>
            </a:r>
            <a:r>
              <a:rPr dirty="0"/>
              <a:t>mory</a:t>
            </a:r>
            <a:r>
              <a:rPr spc="-90" dirty="0"/>
              <a:t> </a:t>
            </a:r>
            <a:r>
              <a:rPr spc="-6" dirty="0"/>
              <a:t>aware</a:t>
            </a:r>
          </a:p>
          <a:p>
            <a:pPr marL="4132357">
              <a:lnSpc>
                <a:spcPts val="3240"/>
              </a:lnSpc>
            </a:pPr>
            <a:r>
              <a:rPr sz="2800" spc="-6" dirty="0"/>
              <a:t>(code</a:t>
            </a:r>
            <a:r>
              <a:rPr sz="2800" spc="-85" dirty="0"/>
              <a:t> </a:t>
            </a:r>
            <a:r>
              <a:rPr sz="2800" spc="-6" dirty="0"/>
              <a:t>example)</a:t>
            </a:r>
            <a:endParaRPr sz="2800"/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492762" y="1741172"/>
            <a:ext cx="9098279" cy="3418805"/>
          </a:xfrm>
          <a:prstGeom prst="rect">
            <a:avLst/>
          </a:prstGeom>
        </p:spPr>
        <p:txBody>
          <a:bodyPr vert="horz" wrap="square" lIns="0" tIns="850835" rIns="0" bIns="0" rtlCol="0">
            <a:spAutoFit/>
          </a:bodyPr>
          <a:lstStyle/>
          <a:p>
            <a:pPr marL="443138" marR="3730486" indent="-342830">
              <a:lnSpc>
                <a:spcPct val="115700"/>
              </a:lnSpc>
            </a:pPr>
            <a:r>
              <a:rPr sz="1800" b="1" spc="-6" dirty="0">
                <a:solidFill>
                  <a:srgbClr val="3333CC"/>
                </a:solidFill>
                <a:latin typeface="Courier New"/>
                <a:cs typeface="Courier New"/>
              </a:rPr>
              <a:t>case </a:t>
            </a:r>
            <a:r>
              <a:rPr sz="1800" b="1" spc="-6" dirty="0">
                <a:solidFill>
                  <a:srgbClr val="FF0000"/>
                </a:solidFill>
                <a:latin typeface="Courier New"/>
                <a:cs typeface="Courier New"/>
              </a:rPr>
              <a:t>EPURSE_ADD</a:t>
            </a:r>
            <a:r>
              <a:rPr sz="1800" spc="-6" dirty="0">
                <a:latin typeface="Courier New"/>
                <a:cs typeface="Courier New"/>
              </a:rPr>
              <a:t>:  apdu.</a:t>
            </a:r>
            <a:r>
              <a:rPr sz="1800" b="1" i="1" spc="-6" dirty="0">
                <a:latin typeface="Courier New"/>
                <a:cs typeface="Courier New"/>
              </a:rPr>
              <a:t>setIncomingAndReceive</a:t>
            </a:r>
            <a:r>
              <a:rPr sz="1800" spc="-6" dirty="0">
                <a:latin typeface="Courier New"/>
                <a:cs typeface="Courier New"/>
              </a:rPr>
              <a:t>();</a:t>
            </a:r>
            <a:endParaRPr sz="1800">
              <a:latin typeface="Courier New"/>
              <a:cs typeface="Courier New"/>
            </a:endParaRPr>
          </a:p>
          <a:p>
            <a:pPr marL="511069" marR="370763">
              <a:lnSpc>
                <a:spcPct val="115300"/>
              </a:lnSpc>
              <a:spcBef>
                <a:spcPts val="10"/>
              </a:spcBef>
            </a:pPr>
            <a:r>
              <a:rPr sz="1800" spc="-6" dirty="0">
                <a:latin typeface="Courier New"/>
                <a:cs typeface="Courier New"/>
              </a:rPr>
              <a:t>amount </a:t>
            </a:r>
            <a:r>
              <a:rPr sz="1800" dirty="0">
                <a:latin typeface="Courier New"/>
                <a:cs typeface="Courier New"/>
              </a:rPr>
              <a:t>= </a:t>
            </a:r>
            <a:r>
              <a:rPr sz="1800" spc="-6" dirty="0">
                <a:latin typeface="Courier New"/>
                <a:cs typeface="Courier New"/>
              </a:rPr>
              <a:t>Util.</a:t>
            </a:r>
            <a:r>
              <a:rPr sz="1800" b="1" i="1" spc="-6" dirty="0">
                <a:latin typeface="Courier New"/>
                <a:cs typeface="Courier New"/>
              </a:rPr>
              <a:t>getShort</a:t>
            </a:r>
            <a:r>
              <a:rPr sz="1800" spc="-6" dirty="0">
                <a:latin typeface="Courier New"/>
                <a:cs typeface="Courier New"/>
              </a:rPr>
              <a:t>(buffer, ISO7816.</a:t>
            </a:r>
            <a:r>
              <a:rPr sz="1800" b="1" spc="-6" dirty="0">
                <a:solidFill>
                  <a:srgbClr val="FF0000"/>
                </a:solidFill>
                <a:latin typeface="Courier New"/>
                <a:cs typeface="Courier New"/>
              </a:rPr>
              <a:t>OFFSET_CDATA</a:t>
            </a:r>
            <a:r>
              <a:rPr sz="1800" spc="-6" dirty="0">
                <a:latin typeface="Courier New"/>
                <a:cs typeface="Courier New"/>
              </a:rPr>
              <a:t>);  Operation op </a:t>
            </a:r>
            <a:r>
              <a:rPr sz="1800" dirty="0">
                <a:latin typeface="Courier New"/>
                <a:cs typeface="Courier New"/>
              </a:rPr>
              <a:t>= </a:t>
            </a:r>
            <a:r>
              <a:rPr sz="1800" b="1" spc="-6" dirty="0">
                <a:solidFill>
                  <a:srgbClr val="3333CC"/>
                </a:solidFill>
                <a:latin typeface="Courier New"/>
                <a:cs typeface="Courier New"/>
              </a:rPr>
              <a:t>new</a:t>
            </a:r>
            <a:r>
              <a:rPr sz="1800" b="1" spc="-90" dirty="0">
                <a:solidFill>
                  <a:srgbClr val="3333CC"/>
                </a:solidFill>
                <a:latin typeface="Courier New"/>
                <a:cs typeface="Courier New"/>
              </a:rPr>
              <a:t> </a:t>
            </a:r>
            <a:r>
              <a:rPr sz="1800" spc="-6" dirty="0">
                <a:latin typeface="Courier New"/>
                <a:cs typeface="Courier New"/>
              </a:rPr>
              <a:t>Operation(buffer,</a:t>
            </a:r>
            <a:endParaRPr sz="1800">
              <a:latin typeface="Courier New"/>
              <a:cs typeface="Courier New"/>
            </a:endParaRPr>
          </a:p>
          <a:p>
            <a:pPr marL="1060230">
              <a:spcBef>
                <a:spcPts val="330"/>
              </a:spcBef>
            </a:pPr>
            <a:r>
              <a:rPr sz="1800" spc="-6" dirty="0">
                <a:latin typeface="Courier New"/>
                <a:cs typeface="Courier New"/>
              </a:rPr>
              <a:t>ISO7816.</a:t>
            </a:r>
            <a:r>
              <a:rPr sz="1800" b="1" spc="-6" dirty="0">
                <a:solidFill>
                  <a:srgbClr val="FF0000"/>
                </a:solidFill>
                <a:latin typeface="Courier New"/>
                <a:cs typeface="Courier New"/>
              </a:rPr>
              <a:t>OFFSET_INS</a:t>
            </a:r>
            <a:r>
              <a:rPr sz="1800" spc="-6" dirty="0">
                <a:latin typeface="Courier New"/>
                <a:cs typeface="Courier New"/>
              </a:rPr>
              <a:t>,ISO7816.</a:t>
            </a:r>
            <a:r>
              <a:rPr sz="1800" b="1" spc="-6" dirty="0">
                <a:solidFill>
                  <a:srgbClr val="FF0000"/>
                </a:solidFill>
                <a:latin typeface="Courier New"/>
                <a:cs typeface="Courier New"/>
              </a:rPr>
              <a:t>OFFSET_CDATA</a:t>
            </a:r>
            <a:r>
              <a:rPr sz="1800" spc="-6" dirty="0">
                <a:latin typeface="Courier New"/>
                <a:cs typeface="Courier New"/>
              </a:rPr>
              <a:t>,</a:t>
            </a:r>
            <a:r>
              <a:rPr sz="1800" spc="-95" dirty="0">
                <a:latin typeface="Courier New"/>
                <a:cs typeface="Courier New"/>
              </a:rPr>
              <a:t> </a:t>
            </a:r>
            <a:r>
              <a:rPr sz="1800" spc="-6" dirty="0">
                <a:latin typeface="Courier New"/>
                <a:cs typeface="Courier New"/>
              </a:rPr>
              <a:t>(</a:t>
            </a:r>
            <a:r>
              <a:rPr sz="1800" b="1" spc="-6" dirty="0">
                <a:solidFill>
                  <a:srgbClr val="3333CC"/>
                </a:solidFill>
                <a:latin typeface="Courier New"/>
                <a:cs typeface="Courier New"/>
              </a:rPr>
              <a:t>short</a:t>
            </a:r>
            <a:r>
              <a:rPr sz="1800" spc="-6" dirty="0">
                <a:latin typeface="Courier New"/>
                <a:cs typeface="Courier New"/>
              </a:rPr>
              <a:t>)</a:t>
            </a:r>
            <a:r>
              <a:rPr sz="1800" b="1" spc="-6" dirty="0">
                <a:solidFill>
                  <a:srgbClr val="33CC33"/>
                </a:solidFill>
                <a:latin typeface="Courier New"/>
                <a:cs typeface="Courier New"/>
              </a:rPr>
              <a:t>2</a:t>
            </a:r>
            <a:r>
              <a:rPr sz="1800" spc="-6" dirty="0">
                <a:latin typeface="Courier New"/>
                <a:cs typeface="Courier New"/>
              </a:rPr>
              <a:t>,</a:t>
            </a:r>
            <a:endParaRPr sz="1800">
              <a:latin typeface="Courier New"/>
              <a:cs typeface="Courier New"/>
            </a:endParaRPr>
          </a:p>
          <a:p>
            <a:pPr marL="511069" marR="5078" indent="502816">
              <a:lnSpc>
                <a:spcPts val="2500"/>
              </a:lnSpc>
              <a:spcBef>
                <a:spcPts val="130"/>
              </a:spcBef>
            </a:pPr>
            <a:r>
              <a:rPr sz="1800" spc="-6" dirty="0">
                <a:latin typeface="Courier New"/>
                <a:cs typeface="Courier New"/>
              </a:rPr>
              <a:t>(</a:t>
            </a:r>
            <a:r>
              <a:rPr sz="1800" b="1" spc="-6" dirty="0">
                <a:solidFill>
                  <a:srgbClr val="3333CC"/>
                </a:solidFill>
                <a:latin typeface="Courier New"/>
                <a:cs typeface="Courier New"/>
              </a:rPr>
              <a:t>short</a:t>
            </a:r>
            <a:r>
              <a:rPr sz="1800" spc="-6" dirty="0">
                <a:latin typeface="Courier New"/>
                <a:cs typeface="Courier New"/>
              </a:rPr>
              <a:t>)(ISO7816.</a:t>
            </a:r>
            <a:r>
              <a:rPr sz="1800" b="1" spc="-6" dirty="0">
                <a:solidFill>
                  <a:srgbClr val="FF0000"/>
                </a:solidFill>
                <a:latin typeface="Courier New"/>
                <a:cs typeface="Courier New"/>
              </a:rPr>
              <a:t>OFFSET_CDATA </a:t>
            </a:r>
            <a:r>
              <a:rPr sz="1800" dirty="0">
                <a:latin typeface="Courier New"/>
                <a:cs typeface="Courier New"/>
              </a:rPr>
              <a:t>+ </a:t>
            </a:r>
            <a:r>
              <a:rPr sz="1800" spc="-6" dirty="0">
                <a:latin typeface="Courier New"/>
                <a:cs typeface="Courier New"/>
              </a:rPr>
              <a:t>(</a:t>
            </a:r>
            <a:r>
              <a:rPr sz="1800" b="1" spc="-6" dirty="0">
                <a:solidFill>
                  <a:srgbClr val="3333CC"/>
                </a:solidFill>
                <a:latin typeface="Courier New"/>
                <a:cs typeface="Courier New"/>
              </a:rPr>
              <a:t>short</a:t>
            </a:r>
            <a:r>
              <a:rPr sz="1800" spc="-6" dirty="0">
                <a:latin typeface="Courier New"/>
                <a:cs typeface="Courier New"/>
              </a:rPr>
              <a:t>)</a:t>
            </a:r>
            <a:r>
              <a:rPr sz="1800" b="1" spc="-6" dirty="0">
                <a:solidFill>
                  <a:srgbClr val="33CC33"/>
                </a:solidFill>
                <a:latin typeface="Courier New"/>
                <a:cs typeface="Courier New"/>
              </a:rPr>
              <a:t>2</a:t>
            </a:r>
            <a:r>
              <a:rPr sz="1800" spc="-6" dirty="0">
                <a:latin typeface="Courier New"/>
                <a:cs typeface="Courier New"/>
              </a:rPr>
              <a:t>), (</a:t>
            </a:r>
            <a:r>
              <a:rPr sz="1800" b="1" spc="-6" dirty="0">
                <a:solidFill>
                  <a:srgbClr val="3333CC"/>
                </a:solidFill>
                <a:latin typeface="Courier New"/>
                <a:cs typeface="Courier New"/>
              </a:rPr>
              <a:t>short</a:t>
            </a:r>
            <a:r>
              <a:rPr sz="1800" spc="-6" dirty="0">
                <a:latin typeface="Courier New"/>
                <a:cs typeface="Courier New"/>
              </a:rPr>
              <a:t>)</a:t>
            </a:r>
            <a:r>
              <a:rPr sz="1800" spc="-6" dirty="0">
                <a:solidFill>
                  <a:srgbClr val="33CC33"/>
                </a:solidFill>
                <a:latin typeface="Courier New"/>
                <a:cs typeface="Courier New"/>
              </a:rPr>
              <a:t>8)</a:t>
            </a:r>
            <a:r>
              <a:rPr sz="1800" spc="-6" dirty="0">
                <a:latin typeface="Courier New"/>
                <a:cs typeface="Courier New"/>
              </a:rPr>
              <a:t>;  list.</a:t>
            </a:r>
            <a:r>
              <a:rPr sz="1800" b="1" i="1" spc="-6" dirty="0">
                <a:latin typeface="Courier New"/>
                <a:cs typeface="Courier New"/>
              </a:rPr>
              <a:t>add</a:t>
            </a:r>
            <a:r>
              <a:rPr sz="1800" spc="-6" dirty="0">
                <a:latin typeface="Courier New"/>
                <a:cs typeface="Courier New"/>
              </a:rPr>
              <a:t>(op);</a:t>
            </a:r>
            <a:endParaRPr sz="1800">
              <a:latin typeface="Courier New"/>
              <a:cs typeface="Courier New"/>
            </a:endParaRPr>
          </a:p>
          <a:p>
            <a:pPr marL="511069">
              <a:spcBef>
                <a:spcPts val="190"/>
              </a:spcBef>
            </a:pPr>
            <a:r>
              <a:rPr sz="1800" b="1" spc="-6" dirty="0">
                <a:solidFill>
                  <a:srgbClr val="3333CC"/>
                </a:solidFill>
                <a:latin typeface="Courier New"/>
                <a:cs typeface="Courier New"/>
              </a:rPr>
              <a:t>break</a:t>
            </a:r>
            <a:r>
              <a:rPr sz="1800" spc="-6" dirty="0">
                <a:latin typeface="Courier New"/>
                <a:cs typeface="Courier New"/>
              </a:rPr>
              <a:t>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79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26457"/>
            <a:ext cx="9418319" cy="1508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90374" marR="5078" indent="747874"/>
            <a:r>
              <a:rPr spc="-6" dirty="0"/>
              <a:t>For what  applications</a:t>
            </a:r>
            <a:r>
              <a:rPr spc="-69" dirty="0"/>
              <a:t> </a:t>
            </a:r>
            <a:r>
              <a:rPr dirty="0"/>
              <a:t>…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428">
              <a:lnSpc>
                <a:spcPts val="1505"/>
              </a:lnSpc>
            </a:pPr>
            <a:fld id="{81D60167-4931-47E6-BA6A-407CBD079E47}" type="slidenum">
              <a:rPr dirty="0"/>
              <a:pPr marL="204428">
                <a:lnSpc>
                  <a:spcPts val="1505"/>
                </a:lnSpc>
              </a:pPr>
              <a:t>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657853" y="2207261"/>
            <a:ext cx="3803647" cy="49680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0290" indent="-327593">
              <a:buFont typeface="Tahoma"/>
              <a:buChar char="•"/>
              <a:tabLst>
                <a:tab pos="339655" algn="l"/>
                <a:tab pos="340290" algn="l"/>
              </a:tabLst>
            </a:pPr>
            <a:r>
              <a:rPr sz="2400" spc="-6" dirty="0" smtClean="0">
                <a:latin typeface="Arial"/>
                <a:cs typeface="Arial"/>
              </a:rPr>
              <a:t>Payment</a:t>
            </a:r>
            <a:r>
              <a:rPr lang="en-US" sz="2400" spc="-6" dirty="0" smtClean="0">
                <a:latin typeface="Arial"/>
                <a:cs typeface="Arial"/>
              </a:rPr>
              <a:t> (ePurse, EMV)</a:t>
            </a:r>
            <a:endParaRPr sz="2400" dirty="0">
              <a:latin typeface="Arial"/>
              <a:cs typeface="Arial"/>
            </a:endParaRPr>
          </a:p>
          <a:p>
            <a:pPr marL="340290" indent="-327593">
              <a:spcBef>
                <a:spcPts val="600"/>
              </a:spcBef>
              <a:buFont typeface="Tahoma"/>
              <a:buChar char="•"/>
              <a:tabLst>
                <a:tab pos="339655" algn="l"/>
                <a:tab pos="340290" algn="l"/>
              </a:tabLst>
            </a:pPr>
            <a:r>
              <a:rPr sz="2400" spc="-6" dirty="0">
                <a:latin typeface="Arial"/>
                <a:cs typeface="Arial"/>
              </a:rPr>
              <a:t>Loyalty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systems</a:t>
            </a:r>
            <a:endParaRPr sz="2400" dirty="0">
              <a:latin typeface="Arial"/>
              <a:cs typeface="Arial"/>
            </a:endParaRPr>
          </a:p>
          <a:p>
            <a:pPr marL="340290" indent="-327593">
              <a:spcBef>
                <a:spcPts val="590"/>
              </a:spcBef>
              <a:buFont typeface="Tahoma"/>
              <a:buChar char="•"/>
              <a:tabLst>
                <a:tab pos="339655" algn="l"/>
                <a:tab pos="340290" algn="l"/>
              </a:tabLst>
            </a:pPr>
            <a:r>
              <a:rPr sz="2400" spc="-6" dirty="0">
                <a:latin typeface="Arial"/>
                <a:cs typeface="Arial"/>
              </a:rPr>
              <a:t>Access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lang="en-US" sz="2400" spc="-6" dirty="0" smtClean="0">
                <a:latin typeface="Arial"/>
                <a:cs typeface="Arial"/>
              </a:rPr>
              <a:t>control</a:t>
            </a:r>
            <a:endParaRPr sz="2400" dirty="0">
              <a:latin typeface="Arial"/>
              <a:cs typeface="Arial"/>
            </a:endParaRPr>
          </a:p>
          <a:p>
            <a:pPr marL="340290" indent="-327593">
              <a:spcBef>
                <a:spcPts val="600"/>
              </a:spcBef>
              <a:buFont typeface="Tahoma"/>
              <a:buChar char="•"/>
              <a:tabLst>
                <a:tab pos="339655" algn="l"/>
                <a:tab pos="340290" algn="l"/>
              </a:tabLst>
            </a:pPr>
            <a:r>
              <a:rPr sz="2400" spc="-40" dirty="0" smtClean="0">
                <a:latin typeface="Arial"/>
                <a:cs typeface="Arial"/>
              </a:rPr>
              <a:t>Telephony</a:t>
            </a:r>
            <a:endParaRPr lang="en-US" sz="2400" spc="-40" dirty="0" smtClean="0">
              <a:latin typeface="Arial"/>
              <a:cs typeface="Arial"/>
            </a:endParaRPr>
          </a:p>
          <a:p>
            <a:pPr marL="12697">
              <a:spcBef>
                <a:spcPts val="600"/>
              </a:spcBef>
              <a:tabLst>
                <a:tab pos="339655" algn="l"/>
                <a:tab pos="340290" algn="l"/>
              </a:tabLst>
            </a:pPr>
            <a:r>
              <a:rPr lang="en-US" sz="2400" spc="-6" dirty="0" smtClean="0">
                <a:latin typeface="Arial"/>
                <a:cs typeface="Arial"/>
              </a:rPr>
              <a:t>   - Mobile </a:t>
            </a:r>
            <a:r>
              <a:rPr lang="en-US" sz="2400" spc="-6" dirty="0">
                <a:latin typeface="Arial"/>
                <a:cs typeface="Arial"/>
              </a:rPr>
              <a:t>(GSM</a:t>
            </a:r>
            <a:r>
              <a:rPr lang="en-US" sz="2400" spc="-55" dirty="0">
                <a:latin typeface="Arial"/>
                <a:cs typeface="Arial"/>
              </a:rPr>
              <a:t> </a:t>
            </a:r>
            <a:r>
              <a:rPr lang="en-US" sz="2400" dirty="0">
                <a:latin typeface="Arial"/>
                <a:cs typeface="Arial"/>
              </a:rPr>
              <a:t>…</a:t>
            </a:r>
            <a:r>
              <a:rPr lang="en-US" sz="2400" dirty="0" smtClean="0">
                <a:latin typeface="Arial"/>
                <a:cs typeface="Arial"/>
              </a:rPr>
              <a:t>)</a:t>
            </a:r>
            <a:endParaRPr lang="en-US" sz="2400" spc="-40" dirty="0" smtClean="0">
              <a:latin typeface="Arial"/>
              <a:cs typeface="Arial"/>
            </a:endParaRPr>
          </a:p>
          <a:p>
            <a:pPr marL="340290" indent="-327593">
              <a:buFont typeface="Tahoma"/>
              <a:buChar char="•"/>
              <a:tabLst>
                <a:tab pos="339655" algn="l"/>
                <a:tab pos="340290" algn="l"/>
              </a:tabLst>
            </a:pPr>
            <a:r>
              <a:rPr lang="en-US" sz="2400" spc="-6" dirty="0">
                <a:latin typeface="Arial"/>
                <a:cs typeface="Arial"/>
              </a:rPr>
              <a:t>e-Government</a:t>
            </a:r>
            <a:endParaRPr lang="en-US" sz="2400" dirty="0">
              <a:latin typeface="Arial"/>
              <a:cs typeface="Arial"/>
            </a:endParaRPr>
          </a:p>
          <a:p>
            <a:pPr marL="469802">
              <a:tabLst>
                <a:tab pos="753588" algn="l"/>
              </a:tabLst>
            </a:pPr>
            <a:r>
              <a:rPr lang="en-US" sz="3600" baseline="3472" dirty="0">
                <a:latin typeface="Times New Roman"/>
                <a:cs typeface="Times New Roman"/>
              </a:rPr>
              <a:t>–	</a:t>
            </a:r>
            <a:r>
              <a:rPr lang="en-US" sz="2400" spc="6" dirty="0">
                <a:latin typeface="Arial"/>
                <a:cs typeface="Arial"/>
              </a:rPr>
              <a:t>ID </a:t>
            </a:r>
            <a:r>
              <a:rPr lang="en-US" sz="2400" spc="-6" dirty="0">
                <a:latin typeface="Arial"/>
                <a:cs typeface="Arial"/>
              </a:rPr>
              <a:t>card,</a:t>
            </a:r>
            <a:r>
              <a:rPr lang="en-US" sz="2400" spc="-85" dirty="0">
                <a:latin typeface="Arial"/>
                <a:cs typeface="Arial"/>
              </a:rPr>
              <a:t> </a:t>
            </a:r>
            <a:r>
              <a:rPr lang="en-US" sz="2400" spc="-6" dirty="0">
                <a:latin typeface="Arial"/>
                <a:cs typeface="Arial"/>
              </a:rPr>
              <a:t>passport</a:t>
            </a:r>
            <a:endParaRPr lang="en-US" sz="2400" dirty="0">
              <a:latin typeface="Arial"/>
              <a:cs typeface="Arial"/>
            </a:endParaRPr>
          </a:p>
          <a:p>
            <a:pPr marL="340290" indent="-327593">
              <a:spcBef>
                <a:spcPts val="1130"/>
              </a:spcBef>
              <a:buFont typeface="Tahoma"/>
              <a:buChar char="•"/>
              <a:tabLst>
                <a:tab pos="339655" algn="l"/>
                <a:tab pos="340290" algn="l"/>
              </a:tabLst>
            </a:pPr>
            <a:r>
              <a:rPr lang="en-US" sz="2400" spc="-6" dirty="0">
                <a:latin typeface="Arial"/>
                <a:cs typeface="Arial"/>
              </a:rPr>
              <a:t>File</a:t>
            </a:r>
            <a:r>
              <a:rPr lang="en-US" sz="2400" spc="-80" dirty="0">
                <a:latin typeface="Arial"/>
                <a:cs typeface="Arial"/>
              </a:rPr>
              <a:t> </a:t>
            </a:r>
            <a:r>
              <a:rPr lang="en-US" sz="2400" spc="-6" dirty="0">
                <a:latin typeface="Arial"/>
                <a:cs typeface="Arial"/>
              </a:rPr>
              <a:t>system</a:t>
            </a:r>
            <a:endParaRPr lang="en-US" sz="2400" dirty="0">
              <a:latin typeface="Arial"/>
              <a:cs typeface="Arial"/>
            </a:endParaRPr>
          </a:p>
          <a:p>
            <a:pPr marL="740256" lvl="1" indent="-270454">
              <a:spcBef>
                <a:spcPts val="500"/>
              </a:spcBef>
              <a:buFont typeface="Tahoma"/>
              <a:buChar char="–"/>
              <a:tabLst>
                <a:tab pos="739621" algn="l"/>
                <a:tab pos="740256" algn="l"/>
              </a:tabLst>
            </a:pPr>
            <a:r>
              <a:rPr lang="en-US" sz="2000" spc="-6" dirty="0">
                <a:latin typeface="Arial"/>
                <a:cs typeface="Arial"/>
              </a:rPr>
              <a:t>Health (carte vital)</a:t>
            </a:r>
            <a:endParaRPr lang="en-US" sz="2000" dirty="0">
              <a:latin typeface="Arial"/>
              <a:cs typeface="Arial"/>
            </a:endParaRPr>
          </a:p>
          <a:p>
            <a:pPr marL="740256" lvl="1" indent="-270454">
              <a:spcBef>
                <a:spcPts val="500"/>
              </a:spcBef>
              <a:buFont typeface="Tahoma"/>
              <a:buChar char="–"/>
              <a:tabLst>
                <a:tab pos="739621" algn="l"/>
                <a:tab pos="740256" algn="l"/>
              </a:tabLst>
            </a:pPr>
            <a:r>
              <a:rPr lang="en-US" sz="2000" spc="-6" dirty="0">
                <a:latin typeface="Arial"/>
                <a:cs typeface="Arial"/>
              </a:rPr>
              <a:t>Education</a:t>
            </a:r>
            <a:endParaRPr lang="en-US" sz="2000" dirty="0">
              <a:latin typeface="Arial"/>
              <a:cs typeface="Arial"/>
            </a:endParaRPr>
          </a:p>
          <a:p>
            <a:pPr marL="469802">
              <a:spcBef>
                <a:spcPts val="500"/>
              </a:spcBef>
              <a:tabLst>
                <a:tab pos="739621" algn="l"/>
              </a:tabLst>
            </a:pPr>
            <a:r>
              <a:rPr lang="en-US" sz="2000" dirty="0">
                <a:latin typeface="Tahoma"/>
                <a:cs typeface="Tahoma"/>
              </a:rPr>
              <a:t>–	</a:t>
            </a:r>
            <a:r>
              <a:rPr lang="en-US" sz="2000" dirty="0">
                <a:latin typeface="Arial"/>
                <a:cs typeface="Arial"/>
              </a:rPr>
              <a:t>…</a:t>
            </a:r>
          </a:p>
          <a:p>
            <a:pPr marL="340290" indent="-327593">
              <a:spcBef>
                <a:spcPts val="600"/>
              </a:spcBef>
              <a:buFont typeface="Tahoma"/>
              <a:buChar char="•"/>
              <a:tabLst>
                <a:tab pos="339655" algn="l"/>
                <a:tab pos="340290" algn="l"/>
              </a:tabLst>
            </a:pPr>
            <a:endParaRPr sz="24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71138" y="2023110"/>
            <a:ext cx="1602105" cy="12814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23870" y="3535679"/>
            <a:ext cx="1666240" cy="1525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35862" y="5130800"/>
            <a:ext cx="1417319" cy="13119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0369" y="4212592"/>
            <a:ext cx="1920240" cy="14173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0369" y="2108200"/>
            <a:ext cx="1833880" cy="1714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99890" y="5467350"/>
            <a:ext cx="1334770" cy="11379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3"/>
            <a:ext cx="9418319" cy="1010086"/>
          </a:xfrm>
          <a:prstGeom prst="rect">
            <a:avLst/>
          </a:prstGeom>
        </p:spPr>
        <p:txBody>
          <a:bodyPr vert="horz" wrap="square" lIns="0" tIns="261566" rIns="0" bIns="0" rtlCol="0">
            <a:spAutoFit/>
          </a:bodyPr>
          <a:lstStyle/>
          <a:p>
            <a:pPr marL="4926578"/>
            <a:r>
              <a:rPr b="1" u="heavy" dirty="0">
                <a:latin typeface="Arial"/>
                <a:cs typeface="Arial"/>
              </a:rPr>
              <a:t>Me</a:t>
            </a:r>
            <a:r>
              <a:rPr dirty="0"/>
              <a:t>mory</a:t>
            </a:r>
            <a:r>
              <a:rPr spc="-90" dirty="0"/>
              <a:t> </a:t>
            </a:r>
            <a:r>
              <a:rPr spc="-6" dirty="0"/>
              <a:t>aware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idx="1"/>
          </p:nvPr>
        </p:nvSpPr>
        <p:spPr>
          <a:xfrm>
            <a:off x="492762" y="1741171"/>
            <a:ext cx="9098279" cy="3842644"/>
          </a:xfrm>
          <a:prstGeom prst="rect">
            <a:avLst/>
          </a:prstGeom>
        </p:spPr>
        <p:txBody>
          <a:bodyPr vert="horz" wrap="square" lIns="0" tIns="1823341" rIns="0" bIns="0" rtlCol="0">
            <a:spAutoFit/>
          </a:bodyPr>
          <a:lstStyle/>
          <a:p>
            <a:pPr marL="963730"/>
            <a:r>
              <a:rPr spc="-15" dirty="0"/>
              <a:t>Avoid </a:t>
            </a:r>
            <a:r>
              <a:rPr spc="-6" dirty="0"/>
              <a:t>creating object on the</a:t>
            </a:r>
            <a:r>
              <a:rPr spc="25" dirty="0"/>
              <a:t> </a:t>
            </a:r>
            <a:r>
              <a:rPr spc="-6" dirty="0"/>
              <a:t>fly</a:t>
            </a:r>
          </a:p>
          <a:p>
            <a:pPr marL="963730" marR="5078">
              <a:lnSpc>
                <a:spcPts val="3110"/>
              </a:lnSpc>
              <a:spcBef>
                <a:spcPts val="660"/>
              </a:spcBef>
            </a:pPr>
            <a:r>
              <a:rPr spc="-6" dirty="0"/>
              <a:t>Create all the objects needed during construction  </a:t>
            </a:r>
            <a:r>
              <a:rPr dirty="0"/>
              <a:t>phase</a:t>
            </a:r>
          </a:p>
          <a:p>
            <a:pPr marL="963730">
              <a:spcBef>
                <a:spcPts val="274"/>
              </a:spcBef>
            </a:pPr>
            <a:r>
              <a:rPr dirty="0"/>
              <a:t>Recycle </a:t>
            </a:r>
            <a:r>
              <a:rPr spc="-6" dirty="0"/>
              <a:t>already created</a:t>
            </a:r>
            <a:r>
              <a:rPr spc="-30" dirty="0"/>
              <a:t> </a:t>
            </a:r>
            <a:r>
              <a:rPr spc="-6" dirty="0"/>
              <a:t>objects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80</a:t>
            </a:fld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342" y="3175002"/>
            <a:ext cx="170815" cy="220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400" spc="295" dirty="0">
                <a:latin typeface="Calibri"/>
                <a:cs typeface="Calibri"/>
              </a:rPr>
              <a:t>●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2189" y="3032761"/>
            <a:ext cx="4739006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3200" spc="-6" dirty="0">
                <a:latin typeface="Arial"/>
                <a:cs typeface="Arial"/>
              </a:rPr>
              <a:t>More Memory aware</a:t>
            </a:r>
            <a:r>
              <a:rPr sz="3200" spc="-85" dirty="0">
                <a:latin typeface="Arial"/>
                <a:cs typeface="Arial"/>
              </a:rPr>
              <a:t> </a:t>
            </a:r>
            <a:r>
              <a:rPr sz="3200" spc="-6" dirty="0">
                <a:latin typeface="Arial"/>
                <a:cs typeface="Arial"/>
              </a:rPr>
              <a:t>code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0141" y="3688082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20141" y="4159251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20141" y="5025393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2"/>
            <a:ext cx="9418319" cy="980608"/>
          </a:xfrm>
          <a:prstGeom prst="rect">
            <a:avLst/>
          </a:prstGeom>
        </p:spPr>
        <p:txBody>
          <a:bodyPr vert="horz" wrap="square" lIns="0" tIns="232362" rIns="0" bIns="0" rtlCol="0">
            <a:spAutoFit/>
          </a:bodyPr>
          <a:lstStyle/>
          <a:p>
            <a:pPr marL="5391302"/>
            <a:r>
              <a:rPr spc="-6" dirty="0"/>
              <a:t>Conclusion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81</a:t>
            </a:fld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340" y="2513329"/>
            <a:ext cx="134620" cy="16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100" spc="220" dirty="0">
                <a:latin typeface="Calibri"/>
                <a:cs typeface="Calibri"/>
              </a:rPr>
              <a:t>●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2189" y="2404108"/>
            <a:ext cx="718439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2400" spc="-6" dirty="0">
                <a:latin typeface="Arial"/>
                <a:cs typeface="Arial"/>
              </a:rPr>
              <a:t>At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beginning, </a:t>
            </a:r>
            <a:r>
              <a:rPr sz="2400" dirty="0">
                <a:latin typeface="Arial"/>
                <a:cs typeface="Arial"/>
              </a:rPr>
              <a:t>smart </a:t>
            </a:r>
            <a:r>
              <a:rPr sz="2400" spc="-6" dirty="0">
                <a:latin typeface="Arial"/>
                <a:cs typeface="Arial"/>
              </a:rPr>
              <a:t>card programming was</a:t>
            </a:r>
            <a:r>
              <a:rPr sz="2400" spc="6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done: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0139" y="2900681"/>
            <a:ext cx="116839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900" spc="170" dirty="0">
                <a:latin typeface="Calibri"/>
                <a:cs typeface="Calibri"/>
              </a:rPr>
              <a:t>●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20139" y="3249932"/>
            <a:ext cx="116839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900" spc="170" dirty="0">
                <a:latin typeface="Calibri"/>
                <a:cs typeface="Calibri"/>
              </a:rPr>
              <a:t>●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20139" y="3597910"/>
            <a:ext cx="116839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900" spc="170" dirty="0">
                <a:latin typeface="Calibri"/>
                <a:cs typeface="Calibri"/>
              </a:rPr>
              <a:t>●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43991" y="2768551"/>
            <a:ext cx="2978785" cy="1056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483769">
              <a:lnSpc>
                <a:spcPct val="114599"/>
              </a:lnSpc>
            </a:pPr>
            <a:r>
              <a:rPr sz="2000" dirty="0">
                <a:latin typeface="Arial"/>
                <a:cs typeface="Arial"/>
              </a:rPr>
              <a:t>In assembly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language  At a low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level</a:t>
            </a:r>
            <a:endParaRPr sz="2000">
              <a:latin typeface="Arial"/>
              <a:cs typeface="Arial"/>
            </a:endParaRPr>
          </a:p>
          <a:p>
            <a:pPr marL="12696">
              <a:spcBef>
                <a:spcPts val="340"/>
              </a:spcBef>
            </a:pPr>
            <a:r>
              <a:rPr sz="2000" dirty="0">
                <a:latin typeface="Arial"/>
                <a:cs typeface="Arial"/>
              </a:rPr>
              <a:t>By engineers aware of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6" dirty="0">
                <a:latin typeface="Arial"/>
                <a:cs typeface="Arial"/>
              </a:rPr>
              <a:t>the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88771" y="3888742"/>
            <a:ext cx="121285" cy="1509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300" spc="75" dirty="0">
                <a:latin typeface="Calibri"/>
                <a:cs typeface="Calibri"/>
              </a:rPr>
              <a:t>–</a:t>
            </a:r>
            <a:endParaRPr sz="1300">
              <a:latin typeface="Calibri"/>
              <a:cs typeface="Calibri"/>
            </a:endParaRPr>
          </a:p>
          <a:p>
            <a:pPr marL="12696">
              <a:spcBef>
                <a:spcPts val="898"/>
              </a:spcBef>
            </a:pPr>
            <a:r>
              <a:rPr sz="1300" spc="75" dirty="0">
                <a:latin typeface="Calibri"/>
                <a:cs typeface="Calibri"/>
              </a:rPr>
              <a:t>–</a:t>
            </a:r>
            <a:endParaRPr sz="1300">
              <a:latin typeface="Calibri"/>
              <a:cs typeface="Calibri"/>
            </a:endParaRPr>
          </a:p>
          <a:p>
            <a:pPr marL="12696">
              <a:spcBef>
                <a:spcPts val="898"/>
              </a:spcBef>
            </a:pPr>
            <a:r>
              <a:rPr sz="1300" spc="75" dirty="0">
                <a:latin typeface="Calibri"/>
                <a:cs typeface="Calibri"/>
              </a:rPr>
              <a:t>–</a:t>
            </a:r>
            <a:endParaRPr sz="1300">
              <a:latin typeface="Calibri"/>
              <a:cs typeface="Calibri"/>
            </a:endParaRPr>
          </a:p>
          <a:p>
            <a:pPr marL="12696">
              <a:spcBef>
                <a:spcPts val="909"/>
              </a:spcBef>
            </a:pPr>
            <a:r>
              <a:rPr sz="1300" spc="75" dirty="0">
                <a:latin typeface="Calibri"/>
                <a:cs typeface="Calibri"/>
              </a:rPr>
              <a:t>–</a:t>
            </a:r>
            <a:endParaRPr sz="1300">
              <a:latin typeface="Calibri"/>
              <a:cs typeface="Calibri"/>
            </a:endParaRPr>
          </a:p>
          <a:p>
            <a:pPr marL="12696">
              <a:spcBef>
                <a:spcPts val="898"/>
              </a:spcBef>
            </a:pPr>
            <a:r>
              <a:rPr sz="1300" spc="75" dirty="0">
                <a:latin typeface="Calibri"/>
                <a:cs typeface="Calibri"/>
              </a:rPr>
              <a:t>–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77062" y="3814716"/>
            <a:ext cx="1531620" cy="1612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205062">
              <a:lnSpc>
                <a:spcPct val="116799"/>
              </a:lnSpc>
            </a:pPr>
            <a:r>
              <a:rPr b="1" u="sng" spc="-90" dirty="0">
                <a:latin typeface="Arial"/>
                <a:cs typeface="Arial"/>
              </a:rPr>
              <a:t>T</a:t>
            </a:r>
            <a:r>
              <a:rPr b="1" u="sng" spc="-15" dirty="0">
                <a:latin typeface="Arial"/>
                <a:cs typeface="Arial"/>
              </a:rPr>
              <a:t>r</a:t>
            </a:r>
            <a:r>
              <a:rPr spc="-15" dirty="0">
                <a:latin typeface="Arial"/>
                <a:cs typeface="Arial"/>
              </a:rPr>
              <a:t>a</a:t>
            </a:r>
            <a:r>
              <a:rPr spc="-6" dirty="0">
                <a:latin typeface="Arial"/>
                <a:cs typeface="Arial"/>
              </a:rPr>
              <a:t>nsacti</a:t>
            </a:r>
            <a:r>
              <a:rPr spc="-15" dirty="0">
                <a:latin typeface="Arial"/>
                <a:cs typeface="Arial"/>
              </a:rPr>
              <a:t>o</a:t>
            </a:r>
            <a:r>
              <a:rPr spc="-6" dirty="0">
                <a:latin typeface="Arial"/>
                <a:cs typeface="Arial"/>
              </a:rPr>
              <a:t>ns  </a:t>
            </a:r>
            <a:r>
              <a:rPr b="1" u="sng" spc="-6" dirty="0">
                <a:latin typeface="Arial"/>
                <a:cs typeface="Arial"/>
              </a:rPr>
              <a:t>U</a:t>
            </a:r>
            <a:r>
              <a:rPr spc="-6" dirty="0">
                <a:latin typeface="Arial"/>
                <a:cs typeface="Arial"/>
              </a:rPr>
              <a:t>sability  </a:t>
            </a:r>
            <a:r>
              <a:rPr b="1" u="sng" spc="-6" dirty="0">
                <a:latin typeface="Arial"/>
                <a:cs typeface="Arial"/>
              </a:rPr>
              <a:t>S</a:t>
            </a:r>
            <a:r>
              <a:rPr spc="-6" dirty="0">
                <a:latin typeface="Arial"/>
                <a:cs typeface="Arial"/>
              </a:rPr>
              <a:t>ecurity  </a:t>
            </a:r>
            <a:r>
              <a:rPr b="1" u="sng" spc="-15" dirty="0">
                <a:latin typeface="Arial"/>
                <a:cs typeface="Arial"/>
              </a:rPr>
              <a:t>T</a:t>
            </a:r>
            <a:r>
              <a:rPr spc="-15" dirty="0">
                <a:latin typeface="Arial"/>
                <a:cs typeface="Arial"/>
              </a:rPr>
              <a:t>ime-out</a:t>
            </a:r>
            <a:endParaRPr>
              <a:latin typeface="Arial"/>
              <a:cs typeface="Arial"/>
            </a:endParaRPr>
          </a:p>
          <a:p>
            <a:pPr marL="12696">
              <a:spcBef>
                <a:spcPts val="359"/>
              </a:spcBef>
            </a:pPr>
            <a:r>
              <a:rPr b="1" u="sng" spc="-6" dirty="0">
                <a:latin typeface="Arial"/>
                <a:cs typeface="Arial"/>
              </a:rPr>
              <a:t>Me</a:t>
            </a:r>
            <a:r>
              <a:rPr spc="-6" dirty="0">
                <a:latin typeface="Arial"/>
                <a:cs typeface="Arial"/>
              </a:rPr>
              <a:t>mory</a:t>
            </a:r>
            <a:r>
              <a:rPr spc="-9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usage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2"/>
            <a:ext cx="9418319" cy="980608"/>
          </a:xfrm>
          <a:prstGeom prst="rect">
            <a:avLst/>
          </a:prstGeom>
        </p:spPr>
        <p:txBody>
          <a:bodyPr vert="horz" wrap="square" lIns="0" tIns="232362" rIns="0" bIns="0" rtlCol="0">
            <a:spAutoFit/>
          </a:bodyPr>
          <a:lstStyle/>
          <a:p>
            <a:pPr marL="5391302"/>
            <a:r>
              <a:rPr spc="-6" dirty="0"/>
              <a:t>Conclusion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82</a:t>
            </a:fld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342" y="3175002"/>
            <a:ext cx="170815" cy="220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400" spc="295" dirty="0">
                <a:latin typeface="Calibri"/>
                <a:cs typeface="Calibri"/>
              </a:rPr>
              <a:t>●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3460" y="3074415"/>
            <a:ext cx="6243320" cy="9254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5078">
              <a:lnSpc>
                <a:spcPts val="3589"/>
              </a:lnSpc>
            </a:pPr>
            <a:r>
              <a:rPr sz="3200" spc="-105" dirty="0">
                <a:latin typeface="Arial"/>
                <a:cs typeface="Arial"/>
              </a:rPr>
              <a:t>Today, </a:t>
            </a:r>
            <a:r>
              <a:rPr sz="3200" spc="-6" dirty="0">
                <a:latin typeface="Arial"/>
                <a:cs typeface="Arial"/>
              </a:rPr>
              <a:t>thanks to </a:t>
            </a:r>
            <a:r>
              <a:rPr sz="3200" dirty="0">
                <a:latin typeface="Arial"/>
                <a:cs typeface="Arial"/>
              </a:rPr>
              <a:t>Java </a:t>
            </a:r>
            <a:r>
              <a:rPr sz="3200" spc="-6" dirty="0">
                <a:latin typeface="Arial"/>
                <a:cs typeface="Arial"/>
              </a:rPr>
              <a:t>Card, </a:t>
            </a:r>
            <a:r>
              <a:rPr sz="3200" spc="-10" dirty="0">
                <a:latin typeface="Arial"/>
                <a:cs typeface="Arial"/>
              </a:rPr>
              <a:t>applet  </a:t>
            </a:r>
            <a:r>
              <a:rPr sz="3200" spc="-6" dirty="0">
                <a:latin typeface="Arial"/>
                <a:cs typeface="Arial"/>
              </a:rPr>
              <a:t>programming </a:t>
            </a:r>
            <a:r>
              <a:rPr sz="3200" dirty="0">
                <a:latin typeface="Arial"/>
                <a:cs typeface="Arial"/>
              </a:rPr>
              <a:t>can </a:t>
            </a:r>
            <a:r>
              <a:rPr sz="3200" spc="-6" dirty="0">
                <a:latin typeface="Arial"/>
                <a:cs typeface="Arial"/>
              </a:rPr>
              <a:t>be</a:t>
            </a:r>
            <a:r>
              <a:rPr sz="3200" spc="-114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done: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1410" y="4144010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21410" y="4615181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21410" y="5086353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45260" y="4020820"/>
            <a:ext cx="4629150" cy="1377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2800" dirty="0">
                <a:latin typeface="Arial"/>
                <a:cs typeface="Arial"/>
              </a:rPr>
              <a:t>In</a:t>
            </a:r>
            <a:r>
              <a:rPr sz="2800" spc="-9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Java</a:t>
            </a:r>
            <a:endParaRPr sz="2800">
              <a:latin typeface="Arial"/>
              <a:cs typeface="Arial"/>
            </a:endParaRPr>
          </a:p>
          <a:p>
            <a:pPr marL="12696">
              <a:spcBef>
                <a:spcPts val="349"/>
              </a:spcBef>
            </a:pPr>
            <a:r>
              <a:rPr sz="2800" spc="-6" dirty="0">
                <a:latin typeface="Arial"/>
                <a:cs typeface="Arial"/>
              </a:rPr>
              <a:t>At </a:t>
            </a:r>
            <a:r>
              <a:rPr sz="2800" dirty="0">
                <a:latin typeface="Arial"/>
                <a:cs typeface="Arial"/>
              </a:rPr>
              <a:t>a </a:t>
            </a:r>
            <a:r>
              <a:rPr sz="2800" spc="-6" dirty="0">
                <a:latin typeface="Arial"/>
                <a:cs typeface="Arial"/>
              </a:rPr>
              <a:t>high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level</a:t>
            </a:r>
            <a:endParaRPr sz="2800">
              <a:latin typeface="Arial"/>
              <a:cs typeface="Arial"/>
            </a:endParaRPr>
          </a:p>
          <a:p>
            <a:pPr marL="12696">
              <a:spcBef>
                <a:spcPts val="340"/>
              </a:spcBef>
            </a:pPr>
            <a:r>
              <a:rPr sz="2800" spc="-6" dirty="0">
                <a:latin typeface="Arial"/>
                <a:cs typeface="Arial"/>
              </a:rPr>
              <a:t>By simple Java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spc="-6" dirty="0">
                <a:latin typeface="Arial"/>
                <a:cs typeface="Arial"/>
              </a:rPr>
              <a:t>programmers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2"/>
            <a:ext cx="9418319" cy="980608"/>
          </a:xfrm>
          <a:prstGeom prst="rect">
            <a:avLst/>
          </a:prstGeom>
        </p:spPr>
        <p:txBody>
          <a:bodyPr vert="horz" wrap="square" lIns="0" tIns="232362" rIns="0" bIns="0" rtlCol="0">
            <a:spAutoFit/>
          </a:bodyPr>
          <a:lstStyle/>
          <a:p>
            <a:pPr marL="5391302"/>
            <a:r>
              <a:rPr spc="-6" dirty="0"/>
              <a:t>Conclusion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83</a:t>
            </a:fld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4032252" y="6890188"/>
            <a:ext cx="2023745" cy="1967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dirty="0">
                <a:latin typeface="Times New Roman"/>
                <a:cs typeface="Times New Roman"/>
              </a:rPr>
              <a:t>Java </a:t>
            </a:r>
            <a:r>
              <a:rPr sz="1400" spc="-6" dirty="0">
                <a:latin typeface="Times New Roman"/>
                <a:cs typeface="Times New Roman"/>
              </a:rPr>
              <a:t>Card </a:t>
            </a:r>
            <a:r>
              <a:rPr sz="1400" dirty="0">
                <a:latin typeface="Times New Roman"/>
                <a:cs typeface="Times New Roman"/>
              </a:rPr>
              <a:t>3.0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6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342" y="2612392"/>
            <a:ext cx="170815" cy="220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400" spc="254" dirty="0">
                <a:latin typeface="Calibri"/>
                <a:cs typeface="Calibri"/>
              </a:rPr>
              <a:t>●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2189" y="2518155"/>
            <a:ext cx="7988934" cy="9254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5078">
              <a:lnSpc>
                <a:spcPts val="3589"/>
              </a:lnSpc>
            </a:pPr>
            <a:r>
              <a:rPr sz="3200" spc="-6" dirty="0">
                <a:latin typeface="Arial"/>
                <a:cs typeface="Arial"/>
              </a:rPr>
              <a:t>The </a:t>
            </a:r>
            <a:r>
              <a:rPr sz="3200" dirty="0">
                <a:latin typeface="Arial"/>
                <a:cs typeface="Arial"/>
              </a:rPr>
              <a:t>Java </a:t>
            </a:r>
            <a:r>
              <a:rPr sz="3200" spc="-6" dirty="0">
                <a:latin typeface="Arial"/>
                <a:cs typeface="Arial"/>
              </a:rPr>
              <a:t>Card </a:t>
            </a:r>
            <a:r>
              <a:rPr sz="3200" spc="-10" dirty="0">
                <a:latin typeface="Arial"/>
                <a:cs typeface="Arial"/>
              </a:rPr>
              <a:t>programmers </a:t>
            </a:r>
            <a:r>
              <a:rPr sz="3200" spc="-6" dirty="0">
                <a:latin typeface="Arial"/>
                <a:cs typeface="Arial"/>
              </a:rPr>
              <a:t>must be aware  of: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0141" y="3594101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20141" y="4075431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20141" y="4556762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0141" y="5038093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0141" y="5519421"/>
            <a:ext cx="153035" cy="186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1200" spc="245" dirty="0">
                <a:latin typeface="Calibri"/>
                <a:cs typeface="Calibri"/>
              </a:rPr>
              <a:t>●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43989" y="3421372"/>
            <a:ext cx="2378710" cy="2416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321242">
              <a:lnSpc>
                <a:spcPct val="112799"/>
              </a:lnSpc>
            </a:pPr>
            <a:r>
              <a:rPr sz="2800" b="1" u="heavy" spc="-160" dirty="0">
                <a:latin typeface="Arial"/>
                <a:cs typeface="Arial"/>
              </a:rPr>
              <a:t>T</a:t>
            </a:r>
            <a:r>
              <a:rPr sz="2800" b="1" u="heavy" spc="-6" dirty="0">
                <a:latin typeface="Arial"/>
                <a:cs typeface="Arial"/>
              </a:rPr>
              <a:t>r</a:t>
            </a:r>
            <a:r>
              <a:rPr sz="2800" spc="-6" dirty="0">
                <a:latin typeface="Arial"/>
                <a:cs typeface="Arial"/>
              </a:rPr>
              <a:t>an</a:t>
            </a:r>
            <a:r>
              <a:rPr sz="2800" spc="6" dirty="0">
                <a:latin typeface="Arial"/>
                <a:cs typeface="Arial"/>
              </a:rPr>
              <a:t>s</a:t>
            </a:r>
            <a:r>
              <a:rPr sz="2800" spc="-6" dirty="0">
                <a:latin typeface="Arial"/>
                <a:cs typeface="Arial"/>
              </a:rPr>
              <a:t>ac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6" dirty="0">
                <a:latin typeface="Arial"/>
                <a:cs typeface="Arial"/>
              </a:rPr>
              <a:t>i</a:t>
            </a:r>
            <a:r>
              <a:rPr sz="2800" spc="-6" dirty="0">
                <a:latin typeface="Arial"/>
                <a:cs typeface="Arial"/>
              </a:rPr>
              <a:t>ons  </a:t>
            </a:r>
            <a:r>
              <a:rPr sz="2800" b="1" u="heavy" dirty="0">
                <a:latin typeface="Arial"/>
                <a:cs typeface="Arial"/>
              </a:rPr>
              <a:t>U</a:t>
            </a:r>
            <a:r>
              <a:rPr sz="2800" dirty="0">
                <a:latin typeface="Arial"/>
                <a:cs typeface="Arial"/>
              </a:rPr>
              <a:t>sability  </a:t>
            </a:r>
            <a:r>
              <a:rPr sz="2800" b="1" u="heavy" spc="-6" dirty="0">
                <a:latin typeface="Arial"/>
                <a:cs typeface="Arial"/>
              </a:rPr>
              <a:t>S</a:t>
            </a:r>
            <a:r>
              <a:rPr sz="2800" spc="-6" dirty="0">
                <a:latin typeface="Arial"/>
                <a:cs typeface="Arial"/>
              </a:rPr>
              <a:t>ecurity  </a:t>
            </a:r>
            <a:r>
              <a:rPr sz="2800" b="1" u="heavy" spc="-20" dirty="0">
                <a:latin typeface="Arial"/>
                <a:cs typeface="Arial"/>
              </a:rPr>
              <a:t>T</a:t>
            </a:r>
            <a:r>
              <a:rPr sz="2800" spc="-20" dirty="0">
                <a:latin typeface="Arial"/>
                <a:cs typeface="Arial"/>
              </a:rPr>
              <a:t>ime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spc="-6" dirty="0">
                <a:latin typeface="Arial"/>
                <a:cs typeface="Arial"/>
              </a:rPr>
              <a:t>out</a:t>
            </a:r>
            <a:endParaRPr sz="2800">
              <a:latin typeface="Arial"/>
              <a:cs typeface="Arial"/>
            </a:endParaRPr>
          </a:p>
          <a:p>
            <a:pPr marL="12696">
              <a:spcBef>
                <a:spcPts val="430"/>
              </a:spcBef>
            </a:pPr>
            <a:r>
              <a:rPr sz="2800" b="1" u="heavy" spc="-6" dirty="0">
                <a:latin typeface="Arial"/>
                <a:cs typeface="Arial"/>
              </a:rPr>
              <a:t>Me</a:t>
            </a:r>
            <a:r>
              <a:rPr sz="2800" spc="-6" dirty="0">
                <a:latin typeface="Arial"/>
                <a:cs typeface="Arial"/>
              </a:rPr>
              <a:t>mory</a:t>
            </a:r>
            <a:r>
              <a:rPr sz="2800" spc="-69" dirty="0">
                <a:latin typeface="Arial"/>
                <a:cs typeface="Arial"/>
              </a:rPr>
              <a:t> </a:t>
            </a:r>
            <a:r>
              <a:rPr sz="2800" spc="-6" dirty="0">
                <a:latin typeface="Arial"/>
                <a:cs typeface="Arial"/>
              </a:rPr>
              <a:t>usage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756285" y="2795597"/>
            <a:ext cx="8571230" cy="7540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3454"/>
            <a:r>
              <a:rPr lang="en-US" spc="-6" dirty="0" err="1" smtClean="0"/>
              <a:t>Cours</a:t>
            </a:r>
            <a:r>
              <a:rPr lang="en-US" spc="-6" dirty="0" smtClean="0"/>
              <a:t> 4: </a:t>
            </a:r>
            <a:r>
              <a:rPr spc="-6" dirty="0" smtClean="0"/>
              <a:t>Security</a:t>
            </a:r>
            <a:endParaRPr spc="-6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84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6286" y="4328289"/>
            <a:ext cx="7087870" cy="9541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3100" i="1" spc="-10" dirty="0">
                <a:latin typeface="Arial"/>
                <a:cs typeface="Arial"/>
              </a:rPr>
              <a:t>Hardware and </a:t>
            </a:r>
            <a:r>
              <a:rPr sz="3100" i="1" spc="-6" dirty="0">
                <a:latin typeface="Arial"/>
                <a:cs typeface="Arial"/>
              </a:rPr>
              <a:t>software</a:t>
            </a:r>
            <a:r>
              <a:rPr sz="3100" i="1" spc="-69" dirty="0">
                <a:latin typeface="Arial"/>
                <a:cs typeface="Arial"/>
              </a:rPr>
              <a:t> </a:t>
            </a:r>
            <a:r>
              <a:rPr sz="3100" i="1" spc="-6" dirty="0" smtClean="0">
                <a:latin typeface="Arial"/>
                <a:cs typeface="Arial"/>
              </a:rPr>
              <a:t>aspects</a:t>
            </a:r>
            <a:endParaRPr lang="fr-FR" sz="3100" i="1" spc="-6" dirty="0" smtClean="0">
              <a:latin typeface="Arial"/>
              <a:cs typeface="Arial"/>
            </a:endParaRPr>
          </a:p>
          <a:p>
            <a:pPr marL="12696"/>
            <a:endParaRPr lang="fr-FR" sz="3100" i="1" spc="-6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4"/>
            <a:ext cx="9418319" cy="1044689"/>
          </a:xfrm>
          <a:prstGeom prst="rect">
            <a:avLst/>
          </a:prstGeom>
        </p:spPr>
        <p:txBody>
          <a:bodyPr vert="horz" wrap="square" lIns="0" tIns="295849" rIns="0" bIns="0" rtlCol="0">
            <a:spAutoFit/>
          </a:bodyPr>
          <a:lstStyle/>
          <a:p>
            <a:pPr marL="5500500"/>
            <a:r>
              <a:rPr spc="-6" dirty="0"/>
              <a:t>Objectives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85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236211" y="1833880"/>
            <a:ext cx="4232910" cy="19132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908" indent="-335211">
              <a:buFont typeface="Tahoma"/>
              <a:buChar char="•"/>
              <a:tabLst>
                <a:tab pos="347273" algn="l"/>
                <a:tab pos="347908" algn="l"/>
              </a:tabLst>
            </a:pPr>
            <a:r>
              <a:rPr sz="2400" dirty="0">
                <a:latin typeface="Arial"/>
                <a:cs typeface="Arial"/>
              </a:rPr>
              <a:t>In </a:t>
            </a:r>
            <a:r>
              <a:rPr sz="2400" spc="-6" dirty="0">
                <a:latin typeface="Arial"/>
                <a:cs typeface="Arial"/>
              </a:rPr>
              <a:t>this </a:t>
            </a:r>
            <a:r>
              <a:rPr sz="2400" spc="-20" dirty="0">
                <a:latin typeface="Arial"/>
                <a:cs typeface="Arial"/>
              </a:rPr>
              <a:t>chapter, </a:t>
            </a:r>
            <a:r>
              <a:rPr sz="2400" spc="-6" dirty="0">
                <a:latin typeface="Arial"/>
                <a:cs typeface="Arial"/>
              </a:rPr>
              <a:t>we'll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see</a:t>
            </a:r>
            <a:endParaRPr sz="2400">
              <a:latin typeface="Arial"/>
              <a:cs typeface="Arial"/>
            </a:endParaRPr>
          </a:p>
          <a:p>
            <a:pPr marL="746605" marR="241250" lvl="1" indent="-276803">
              <a:lnSpc>
                <a:spcPts val="2230"/>
              </a:lnSpc>
              <a:spcBef>
                <a:spcPts val="545"/>
              </a:spcBef>
              <a:buFont typeface="Tahoma"/>
              <a:buChar char="–"/>
              <a:tabLst>
                <a:tab pos="745971" algn="l"/>
                <a:tab pos="746605" algn="l"/>
              </a:tabLst>
            </a:pPr>
            <a:r>
              <a:rPr sz="2000" dirty="0">
                <a:latin typeface="Arial"/>
                <a:cs typeface="Arial"/>
              </a:rPr>
              <a:t>An introduction about </a:t>
            </a:r>
            <a:r>
              <a:rPr sz="2000" spc="-6" dirty="0">
                <a:latin typeface="Arial"/>
                <a:cs typeface="Arial"/>
              </a:rPr>
              <a:t>the  </a:t>
            </a:r>
            <a:r>
              <a:rPr sz="2000" dirty="0">
                <a:latin typeface="Arial"/>
                <a:cs typeface="Arial"/>
              </a:rPr>
              <a:t>security aspects </a:t>
            </a:r>
            <a:r>
              <a:rPr sz="2000" spc="-6" dirty="0">
                <a:latin typeface="Arial"/>
                <a:cs typeface="Arial"/>
              </a:rPr>
              <a:t>of the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smart  cards</a:t>
            </a:r>
            <a:endParaRPr sz="2000">
              <a:latin typeface="Arial"/>
              <a:cs typeface="Arial"/>
            </a:endParaRPr>
          </a:p>
          <a:p>
            <a:pPr marL="1155461" lvl="2" indent="-228552">
              <a:spcBef>
                <a:spcPts val="240"/>
              </a:spcBef>
              <a:buFont typeface="Tahoma"/>
              <a:buChar char="•"/>
              <a:tabLst>
                <a:tab pos="1155461" algn="l"/>
              </a:tabLst>
            </a:pPr>
            <a:r>
              <a:rPr spc="-6" dirty="0">
                <a:latin typeface="Arial"/>
                <a:cs typeface="Arial"/>
              </a:rPr>
              <a:t>From </a:t>
            </a:r>
            <a:r>
              <a:rPr dirty="0">
                <a:latin typeface="Arial"/>
                <a:cs typeface="Arial"/>
              </a:rPr>
              <a:t>a </a:t>
            </a:r>
            <a:r>
              <a:rPr spc="-10" dirty="0">
                <a:latin typeface="Arial"/>
                <a:cs typeface="Arial"/>
              </a:rPr>
              <a:t>hardware point </a:t>
            </a:r>
            <a:r>
              <a:rPr spc="-6" dirty="0">
                <a:latin typeface="Arial"/>
                <a:cs typeface="Arial"/>
              </a:rPr>
              <a:t>of</a:t>
            </a:r>
            <a:r>
              <a:rPr spc="-6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view</a:t>
            </a:r>
            <a:endParaRPr>
              <a:latin typeface="Arial"/>
              <a:cs typeface="Arial"/>
            </a:endParaRPr>
          </a:p>
          <a:p>
            <a:pPr marL="1155461" lvl="2" indent="-228552">
              <a:spcBef>
                <a:spcPts val="300"/>
              </a:spcBef>
              <a:buFont typeface="Tahoma"/>
              <a:buChar char="•"/>
              <a:tabLst>
                <a:tab pos="1155461" algn="l"/>
              </a:tabLst>
            </a:pPr>
            <a:r>
              <a:rPr spc="-6" dirty="0">
                <a:latin typeface="Arial"/>
                <a:cs typeface="Arial"/>
              </a:rPr>
              <a:t>From </a:t>
            </a:r>
            <a:r>
              <a:rPr dirty="0">
                <a:latin typeface="Arial"/>
                <a:cs typeface="Arial"/>
              </a:rPr>
              <a:t>a </a:t>
            </a:r>
            <a:r>
              <a:rPr spc="-10" dirty="0">
                <a:latin typeface="Arial"/>
                <a:cs typeface="Arial"/>
              </a:rPr>
              <a:t>software </a:t>
            </a:r>
            <a:r>
              <a:rPr spc="-6" dirty="0">
                <a:latin typeface="Arial"/>
                <a:cs typeface="Arial"/>
              </a:rPr>
              <a:t>point of</a:t>
            </a:r>
            <a:r>
              <a:rPr spc="-45" dirty="0">
                <a:latin typeface="Arial"/>
                <a:cs typeface="Arial"/>
              </a:rPr>
              <a:t> </a:t>
            </a:r>
            <a:r>
              <a:rPr spc="-6" dirty="0">
                <a:latin typeface="Arial"/>
                <a:cs typeface="Arial"/>
              </a:rPr>
              <a:t>view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7982" y="1875790"/>
            <a:ext cx="2987040" cy="3901440"/>
          </a:xfrm>
          <a:custGeom>
            <a:avLst/>
            <a:gdLst/>
            <a:ahLst/>
            <a:cxnLst/>
            <a:rect l="l" t="t" r="r" b="b"/>
            <a:pathLst>
              <a:path w="2987040" h="3901440">
                <a:moveTo>
                  <a:pt x="0" y="3901440"/>
                </a:moveTo>
                <a:lnTo>
                  <a:pt x="2987040" y="3901440"/>
                </a:lnTo>
                <a:lnTo>
                  <a:pt x="2987040" y="0"/>
                </a:lnTo>
                <a:lnTo>
                  <a:pt x="0" y="0"/>
                </a:lnTo>
                <a:lnTo>
                  <a:pt x="0" y="3901440"/>
                </a:lnTo>
                <a:close/>
              </a:path>
            </a:pathLst>
          </a:custGeom>
          <a:solidFill>
            <a:srgbClr val="E7EC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0080" y="1943100"/>
            <a:ext cx="1145540" cy="3883660"/>
          </a:xfrm>
          <a:custGeom>
            <a:avLst/>
            <a:gdLst/>
            <a:ahLst/>
            <a:cxnLst/>
            <a:rect l="l" t="t" r="r" b="b"/>
            <a:pathLst>
              <a:path w="1145539" h="3883660">
                <a:moveTo>
                  <a:pt x="0" y="3883660"/>
                </a:moveTo>
                <a:lnTo>
                  <a:pt x="1145539" y="3883660"/>
                </a:lnTo>
                <a:lnTo>
                  <a:pt x="1145539" y="0"/>
                </a:lnTo>
                <a:lnTo>
                  <a:pt x="0" y="0"/>
                </a:lnTo>
                <a:lnTo>
                  <a:pt x="0" y="3883660"/>
                </a:lnTo>
                <a:close/>
              </a:path>
            </a:pathLst>
          </a:custGeom>
          <a:solidFill>
            <a:srgbClr val="BCB4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72970" y="2774950"/>
            <a:ext cx="2451100" cy="2320290"/>
          </a:xfrm>
          <a:custGeom>
            <a:avLst/>
            <a:gdLst/>
            <a:ahLst/>
            <a:cxnLst/>
            <a:rect l="l" t="t" r="r" b="b"/>
            <a:pathLst>
              <a:path w="2451100" h="2320290">
                <a:moveTo>
                  <a:pt x="2440469" y="1868170"/>
                </a:moveTo>
                <a:lnTo>
                  <a:pt x="1464309" y="1868170"/>
                </a:lnTo>
                <a:lnTo>
                  <a:pt x="1724659" y="2120900"/>
                </a:lnTo>
                <a:lnTo>
                  <a:pt x="2070100" y="2283460"/>
                </a:lnTo>
                <a:lnTo>
                  <a:pt x="2451100" y="2320290"/>
                </a:lnTo>
                <a:lnTo>
                  <a:pt x="2440469" y="1868170"/>
                </a:lnTo>
                <a:close/>
              </a:path>
              <a:path w="2451100" h="2320290">
                <a:moveTo>
                  <a:pt x="2437185" y="1728470"/>
                </a:moveTo>
                <a:lnTo>
                  <a:pt x="462280" y="1728470"/>
                </a:lnTo>
                <a:lnTo>
                  <a:pt x="560069" y="1932939"/>
                </a:lnTo>
                <a:lnTo>
                  <a:pt x="1042669" y="2175510"/>
                </a:lnTo>
                <a:lnTo>
                  <a:pt x="1134109" y="2150110"/>
                </a:lnTo>
                <a:lnTo>
                  <a:pt x="1160780" y="2011680"/>
                </a:lnTo>
                <a:lnTo>
                  <a:pt x="1350009" y="1977389"/>
                </a:lnTo>
                <a:lnTo>
                  <a:pt x="1464309" y="1868170"/>
                </a:lnTo>
                <a:lnTo>
                  <a:pt x="2440469" y="1868170"/>
                </a:lnTo>
                <a:lnTo>
                  <a:pt x="2437185" y="1728470"/>
                </a:lnTo>
                <a:close/>
              </a:path>
              <a:path w="2451100" h="2320290">
                <a:moveTo>
                  <a:pt x="1294130" y="0"/>
                </a:moveTo>
                <a:lnTo>
                  <a:pt x="812800" y="264160"/>
                </a:lnTo>
                <a:lnTo>
                  <a:pt x="151130" y="895350"/>
                </a:lnTo>
                <a:lnTo>
                  <a:pt x="0" y="1210310"/>
                </a:lnTo>
                <a:lnTo>
                  <a:pt x="96519" y="1678939"/>
                </a:lnTo>
                <a:lnTo>
                  <a:pt x="215900" y="1940560"/>
                </a:lnTo>
                <a:lnTo>
                  <a:pt x="314960" y="1924050"/>
                </a:lnTo>
                <a:lnTo>
                  <a:pt x="462280" y="1728470"/>
                </a:lnTo>
                <a:lnTo>
                  <a:pt x="2437185" y="1728470"/>
                </a:lnTo>
                <a:lnTo>
                  <a:pt x="2410460" y="591820"/>
                </a:lnTo>
                <a:lnTo>
                  <a:pt x="1783080" y="264160"/>
                </a:lnTo>
                <a:lnTo>
                  <a:pt x="1294130" y="0"/>
                </a:lnTo>
                <a:close/>
              </a:path>
            </a:pathLst>
          </a:custGeom>
          <a:solidFill>
            <a:srgbClr val="FFC3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3569" y="2960370"/>
            <a:ext cx="709930" cy="1836420"/>
          </a:xfrm>
          <a:custGeom>
            <a:avLst/>
            <a:gdLst/>
            <a:ahLst/>
            <a:cxnLst/>
            <a:rect l="l" t="t" r="r" b="b"/>
            <a:pathLst>
              <a:path w="709930" h="1836420">
                <a:moveTo>
                  <a:pt x="314960" y="0"/>
                </a:moveTo>
                <a:lnTo>
                  <a:pt x="0" y="78739"/>
                </a:lnTo>
                <a:lnTo>
                  <a:pt x="33020" y="1812289"/>
                </a:lnTo>
                <a:lnTo>
                  <a:pt x="248920" y="1836419"/>
                </a:lnTo>
                <a:lnTo>
                  <a:pt x="373380" y="1786889"/>
                </a:lnTo>
                <a:lnTo>
                  <a:pt x="444499" y="1650999"/>
                </a:lnTo>
                <a:lnTo>
                  <a:pt x="431799" y="925829"/>
                </a:lnTo>
                <a:lnTo>
                  <a:pt x="612140" y="768350"/>
                </a:lnTo>
                <a:lnTo>
                  <a:pt x="709930" y="299719"/>
                </a:lnTo>
                <a:lnTo>
                  <a:pt x="560070" y="54609"/>
                </a:lnTo>
                <a:lnTo>
                  <a:pt x="314960" y="0"/>
                </a:lnTo>
                <a:close/>
              </a:path>
            </a:pathLst>
          </a:custGeom>
          <a:solidFill>
            <a:srgbClr val="D5D2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35050" y="2994661"/>
            <a:ext cx="2138680" cy="946150"/>
          </a:xfrm>
          <a:custGeom>
            <a:avLst/>
            <a:gdLst/>
            <a:ahLst/>
            <a:cxnLst/>
            <a:rect l="l" t="t" r="r" b="b"/>
            <a:pathLst>
              <a:path w="2138680" h="946150">
                <a:moveTo>
                  <a:pt x="1523816" y="627379"/>
                </a:moveTo>
                <a:lnTo>
                  <a:pt x="1223010" y="627379"/>
                </a:lnTo>
                <a:lnTo>
                  <a:pt x="1313180" y="772160"/>
                </a:lnTo>
                <a:lnTo>
                  <a:pt x="1511300" y="929639"/>
                </a:lnTo>
                <a:lnTo>
                  <a:pt x="1785620" y="946150"/>
                </a:lnTo>
                <a:lnTo>
                  <a:pt x="1523816" y="627379"/>
                </a:lnTo>
                <a:close/>
              </a:path>
              <a:path w="2138680" h="946150">
                <a:moveTo>
                  <a:pt x="1058643" y="679450"/>
                </a:moveTo>
                <a:lnTo>
                  <a:pt x="774700" y="679450"/>
                </a:lnTo>
                <a:lnTo>
                  <a:pt x="977900" y="787400"/>
                </a:lnTo>
                <a:lnTo>
                  <a:pt x="1058643" y="679450"/>
                </a:lnTo>
                <a:close/>
              </a:path>
              <a:path w="2138680" h="946150">
                <a:moveTo>
                  <a:pt x="1223010" y="627379"/>
                </a:moveTo>
                <a:lnTo>
                  <a:pt x="401319" y="627379"/>
                </a:lnTo>
                <a:lnTo>
                  <a:pt x="571500" y="770889"/>
                </a:lnTo>
                <a:lnTo>
                  <a:pt x="774700" y="679450"/>
                </a:lnTo>
                <a:lnTo>
                  <a:pt x="1058643" y="679450"/>
                </a:lnTo>
                <a:lnTo>
                  <a:pt x="1094739" y="631189"/>
                </a:lnTo>
                <a:lnTo>
                  <a:pt x="1223010" y="627379"/>
                </a:lnTo>
                <a:close/>
              </a:path>
              <a:path w="2138680" h="946150">
                <a:moveTo>
                  <a:pt x="1761489" y="0"/>
                </a:moveTo>
                <a:lnTo>
                  <a:pt x="1517650" y="16510"/>
                </a:lnTo>
                <a:lnTo>
                  <a:pt x="1337310" y="146050"/>
                </a:lnTo>
                <a:lnTo>
                  <a:pt x="1263650" y="289560"/>
                </a:lnTo>
                <a:lnTo>
                  <a:pt x="201930" y="298450"/>
                </a:lnTo>
                <a:lnTo>
                  <a:pt x="0" y="497839"/>
                </a:lnTo>
                <a:lnTo>
                  <a:pt x="284480" y="728979"/>
                </a:lnTo>
                <a:lnTo>
                  <a:pt x="401319" y="627379"/>
                </a:lnTo>
                <a:lnTo>
                  <a:pt x="1523816" y="627379"/>
                </a:lnTo>
                <a:lnTo>
                  <a:pt x="1511300" y="612139"/>
                </a:lnTo>
                <a:lnTo>
                  <a:pt x="1583689" y="381000"/>
                </a:lnTo>
                <a:lnTo>
                  <a:pt x="1723389" y="281939"/>
                </a:lnTo>
                <a:lnTo>
                  <a:pt x="2095896" y="281939"/>
                </a:lnTo>
                <a:lnTo>
                  <a:pt x="2076450" y="199389"/>
                </a:lnTo>
                <a:lnTo>
                  <a:pt x="1930400" y="49529"/>
                </a:lnTo>
                <a:lnTo>
                  <a:pt x="1761489" y="0"/>
                </a:lnTo>
                <a:close/>
              </a:path>
              <a:path w="2138680" h="946150">
                <a:moveTo>
                  <a:pt x="2095896" y="281939"/>
                </a:moveTo>
                <a:lnTo>
                  <a:pt x="1723389" y="281939"/>
                </a:lnTo>
                <a:lnTo>
                  <a:pt x="2138680" y="463550"/>
                </a:lnTo>
                <a:lnTo>
                  <a:pt x="2095896" y="281939"/>
                </a:lnTo>
                <a:close/>
              </a:path>
            </a:pathLst>
          </a:custGeom>
          <a:solidFill>
            <a:srgbClr val="FFE5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1342" y="1821181"/>
            <a:ext cx="4163060" cy="4091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34822" y="3653792"/>
            <a:ext cx="116839" cy="2180590"/>
          </a:xfrm>
          <a:custGeom>
            <a:avLst/>
            <a:gdLst/>
            <a:ahLst/>
            <a:cxnLst/>
            <a:rect l="l" t="t" r="r" b="b"/>
            <a:pathLst>
              <a:path w="116839" h="2180590">
                <a:moveTo>
                  <a:pt x="107950" y="0"/>
                </a:moveTo>
                <a:lnTo>
                  <a:pt x="20319" y="27939"/>
                </a:lnTo>
                <a:lnTo>
                  <a:pt x="0" y="2155190"/>
                </a:lnTo>
                <a:lnTo>
                  <a:pt x="116840" y="2180590"/>
                </a:lnTo>
                <a:lnTo>
                  <a:pt x="1079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2610" y="2921000"/>
            <a:ext cx="807720" cy="356870"/>
          </a:xfrm>
          <a:custGeom>
            <a:avLst/>
            <a:gdLst/>
            <a:ahLst/>
            <a:cxnLst/>
            <a:rect l="l" t="t" r="r" b="b"/>
            <a:pathLst>
              <a:path w="807719" h="356870">
                <a:moveTo>
                  <a:pt x="642801" y="82550"/>
                </a:moveTo>
                <a:lnTo>
                  <a:pt x="363220" y="82550"/>
                </a:lnTo>
                <a:lnTo>
                  <a:pt x="462280" y="93979"/>
                </a:lnTo>
                <a:lnTo>
                  <a:pt x="505459" y="105410"/>
                </a:lnTo>
                <a:lnTo>
                  <a:pt x="542290" y="120650"/>
                </a:lnTo>
                <a:lnTo>
                  <a:pt x="575310" y="140970"/>
                </a:lnTo>
                <a:lnTo>
                  <a:pt x="626110" y="184150"/>
                </a:lnTo>
                <a:lnTo>
                  <a:pt x="662940" y="232410"/>
                </a:lnTo>
                <a:lnTo>
                  <a:pt x="685800" y="278129"/>
                </a:lnTo>
                <a:lnTo>
                  <a:pt x="694690" y="297179"/>
                </a:lnTo>
                <a:lnTo>
                  <a:pt x="699770" y="318770"/>
                </a:lnTo>
                <a:lnTo>
                  <a:pt x="703580" y="334010"/>
                </a:lnTo>
                <a:lnTo>
                  <a:pt x="704850" y="346710"/>
                </a:lnTo>
                <a:lnTo>
                  <a:pt x="707390" y="354329"/>
                </a:lnTo>
                <a:lnTo>
                  <a:pt x="708660" y="356870"/>
                </a:lnTo>
                <a:lnTo>
                  <a:pt x="807720" y="356870"/>
                </a:lnTo>
                <a:lnTo>
                  <a:pt x="806450" y="354329"/>
                </a:lnTo>
                <a:lnTo>
                  <a:pt x="803910" y="342900"/>
                </a:lnTo>
                <a:lnTo>
                  <a:pt x="798830" y="325120"/>
                </a:lnTo>
                <a:lnTo>
                  <a:pt x="793750" y="302260"/>
                </a:lnTo>
                <a:lnTo>
                  <a:pt x="782320" y="273050"/>
                </a:lnTo>
                <a:lnTo>
                  <a:pt x="754380" y="214629"/>
                </a:lnTo>
                <a:lnTo>
                  <a:pt x="734060" y="181610"/>
                </a:lnTo>
                <a:lnTo>
                  <a:pt x="708660" y="147320"/>
                </a:lnTo>
                <a:lnTo>
                  <a:pt x="681990" y="115570"/>
                </a:lnTo>
                <a:lnTo>
                  <a:pt x="646430" y="85089"/>
                </a:lnTo>
                <a:lnTo>
                  <a:pt x="642801" y="82550"/>
                </a:lnTo>
                <a:close/>
              </a:path>
              <a:path w="807719" h="356870">
                <a:moveTo>
                  <a:pt x="331470" y="0"/>
                </a:moveTo>
                <a:lnTo>
                  <a:pt x="275590" y="3810"/>
                </a:lnTo>
                <a:lnTo>
                  <a:pt x="226060" y="11429"/>
                </a:lnTo>
                <a:lnTo>
                  <a:pt x="184150" y="20320"/>
                </a:lnTo>
                <a:lnTo>
                  <a:pt x="144780" y="31750"/>
                </a:lnTo>
                <a:lnTo>
                  <a:pt x="114300" y="45720"/>
                </a:lnTo>
                <a:lnTo>
                  <a:pt x="86360" y="57150"/>
                </a:lnTo>
                <a:lnTo>
                  <a:pt x="45720" y="88900"/>
                </a:lnTo>
                <a:lnTo>
                  <a:pt x="11430" y="128270"/>
                </a:lnTo>
                <a:lnTo>
                  <a:pt x="3810" y="135889"/>
                </a:lnTo>
                <a:lnTo>
                  <a:pt x="2540" y="144779"/>
                </a:lnTo>
                <a:lnTo>
                  <a:pt x="0" y="151129"/>
                </a:lnTo>
                <a:lnTo>
                  <a:pt x="0" y="153670"/>
                </a:lnTo>
                <a:lnTo>
                  <a:pt x="19050" y="267970"/>
                </a:lnTo>
                <a:lnTo>
                  <a:pt x="19050" y="264160"/>
                </a:lnTo>
                <a:lnTo>
                  <a:pt x="22860" y="256539"/>
                </a:lnTo>
                <a:lnTo>
                  <a:pt x="30480" y="246379"/>
                </a:lnTo>
                <a:lnTo>
                  <a:pt x="40640" y="234950"/>
                </a:lnTo>
                <a:lnTo>
                  <a:pt x="53340" y="218439"/>
                </a:lnTo>
                <a:lnTo>
                  <a:pt x="88900" y="184150"/>
                </a:lnTo>
                <a:lnTo>
                  <a:pt x="138430" y="148589"/>
                </a:lnTo>
                <a:lnTo>
                  <a:pt x="200660" y="115570"/>
                </a:lnTo>
                <a:lnTo>
                  <a:pt x="236220" y="105410"/>
                </a:lnTo>
                <a:lnTo>
                  <a:pt x="273050" y="93979"/>
                </a:lnTo>
                <a:lnTo>
                  <a:pt x="317500" y="88900"/>
                </a:lnTo>
                <a:lnTo>
                  <a:pt x="363220" y="82550"/>
                </a:lnTo>
                <a:lnTo>
                  <a:pt x="642801" y="82550"/>
                </a:lnTo>
                <a:lnTo>
                  <a:pt x="608330" y="58420"/>
                </a:lnTo>
                <a:lnTo>
                  <a:pt x="563880" y="35560"/>
                </a:lnTo>
                <a:lnTo>
                  <a:pt x="514350" y="16510"/>
                </a:lnTo>
                <a:lnTo>
                  <a:pt x="458470" y="3810"/>
                </a:lnTo>
                <a:lnTo>
                  <a:pt x="396240" y="2539"/>
                </a:lnTo>
                <a:lnTo>
                  <a:pt x="3314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8650" y="3868420"/>
            <a:ext cx="500380" cy="986790"/>
          </a:xfrm>
          <a:custGeom>
            <a:avLst/>
            <a:gdLst/>
            <a:ahLst/>
            <a:cxnLst/>
            <a:rect l="l" t="t" r="r" b="b"/>
            <a:pathLst>
              <a:path w="500380" h="986789">
                <a:moveTo>
                  <a:pt x="2540" y="767079"/>
                </a:moveTo>
                <a:lnTo>
                  <a:pt x="0" y="810259"/>
                </a:lnTo>
                <a:lnTo>
                  <a:pt x="11429" y="915669"/>
                </a:lnTo>
                <a:lnTo>
                  <a:pt x="12700" y="918209"/>
                </a:lnTo>
                <a:lnTo>
                  <a:pt x="20320" y="925829"/>
                </a:lnTo>
                <a:lnTo>
                  <a:pt x="24129" y="932179"/>
                </a:lnTo>
                <a:lnTo>
                  <a:pt x="39370" y="942339"/>
                </a:lnTo>
                <a:lnTo>
                  <a:pt x="52070" y="951229"/>
                </a:lnTo>
                <a:lnTo>
                  <a:pt x="62229" y="957579"/>
                </a:lnTo>
                <a:lnTo>
                  <a:pt x="81279" y="963929"/>
                </a:lnTo>
                <a:lnTo>
                  <a:pt x="97790" y="970279"/>
                </a:lnTo>
                <a:lnTo>
                  <a:pt x="118109" y="975359"/>
                </a:lnTo>
                <a:lnTo>
                  <a:pt x="165100" y="982979"/>
                </a:lnTo>
                <a:lnTo>
                  <a:pt x="194309" y="984249"/>
                </a:lnTo>
                <a:lnTo>
                  <a:pt x="227330" y="986789"/>
                </a:lnTo>
                <a:lnTo>
                  <a:pt x="259080" y="982979"/>
                </a:lnTo>
                <a:lnTo>
                  <a:pt x="288290" y="977899"/>
                </a:lnTo>
                <a:lnTo>
                  <a:pt x="313690" y="966469"/>
                </a:lnTo>
                <a:lnTo>
                  <a:pt x="340359" y="955039"/>
                </a:lnTo>
                <a:lnTo>
                  <a:pt x="363219" y="938529"/>
                </a:lnTo>
                <a:lnTo>
                  <a:pt x="387350" y="922019"/>
                </a:lnTo>
                <a:lnTo>
                  <a:pt x="422909" y="886459"/>
                </a:lnTo>
                <a:lnTo>
                  <a:pt x="428625" y="878839"/>
                </a:lnTo>
                <a:lnTo>
                  <a:pt x="201930" y="878839"/>
                </a:lnTo>
                <a:lnTo>
                  <a:pt x="170179" y="876299"/>
                </a:lnTo>
                <a:lnTo>
                  <a:pt x="115570" y="871219"/>
                </a:lnTo>
                <a:lnTo>
                  <a:pt x="74929" y="853439"/>
                </a:lnTo>
                <a:lnTo>
                  <a:pt x="35559" y="822959"/>
                </a:lnTo>
                <a:lnTo>
                  <a:pt x="25400" y="810259"/>
                </a:lnTo>
                <a:lnTo>
                  <a:pt x="16509" y="800099"/>
                </a:lnTo>
                <a:lnTo>
                  <a:pt x="11429" y="788669"/>
                </a:lnTo>
                <a:lnTo>
                  <a:pt x="10159" y="781049"/>
                </a:lnTo>
                <a:lnTo>
                  <a:pt x="3809" y="772159"/>
                </a:lnTo>
                <a:lnTo>
                  <a:pt x="2540" y="767079"/>
                </a:lnTo>
                <a:close/>
              </a:path>
              <a:path w="500380" h="986789">
                <a:moveTo>
                  <a:pt x="389890" y="0"/>
                </a:moveTo>
                <a:lnTo>
                  <a:pt x="389890" y="26669"/>
                </a:lnTo>
                <a:lnTo>
                  <a:pt x="392430" y="59689"/>
                </a:lnTo>
                <a:lnTo>
                  <a:pt x="392430" y="158750"/>
                </a:lnTo>
                <a:lnTo>
                  <a:pt x="396240" y="217169"/>
                </a:lnTo>
                <a:lnTo>
                  <a:pt x="397509" y="281939"/>
                </a:lnTo>
                <a:lnTo>
                  <a:pt x="400050" y="347979"/>
                </a:lnTo>
                <a:lnTo>
                  <a:pt x="400050" y="414019"/>
                </a:lnTo>
                <a:lnTo>
                  <a:pt x="401319" y="477519"/>
                </a:lnTo>
                <a:lnTo>
                  <a:pt x="402590" y="538479"/>
                </a:lnTo>
                <a:lnTo>
                  <a:pt x="402590" y="718819"/>
                </a:lnTo>
                <a:lnTo>
                  <a:pt x="401319" y="722629"/>
                </a:lnTo>
                <a:lnTo>
                  <a:pt x="397509" y="731519"/>
                </a:lnTo>
                <a:lnTo>
                  <a:pt x="396240" y="739139"/>
                </a:lnTo>
                <a:lnTo>
                  <a:pt x="392430" y="751839"/>
                </a:lnTo>
                <a:lnTo>
                  <a:pt x="387350" y="763269"/>
                </a:lnTo>
                <a:lnTo>
                  <a:pt x="383540" y="775969"/>
                </a:lnTo>
                <a:lnTo>
                  <a:pt x="373380" y="791209"/>
                </a:lnTo>
                <a:lnTo>
                  <a:pt x="367030" y="805179"/>
                </a:lnTo>
                <a:lnTo>
                  <a:pt x="340359" y="829309"/>
                </a:lnTo>
                <a:lnTo>
                  <a:pt x="308609" y="853439"/>
                </a:lnTo>
                <a:lnTo>
                  <a:pt x="260350" y="871219"/>
                </a:lnTo>
                <a:lnTo>
                  <a:pt x="201930" y="878839"/>
                </a:lnTo>
                <a:lnTo>
                  <a:pt x="428625" y="878839"/>
                </a:lnTo>
                <a:lnTo>
                  <a:pt x="438150" y="866139"/>
                </a:lnTo>
                <a:lnTo>
                  <a:pt x="450850" y="843279"/>
                </a:lnTo>
                <a:lnTo>
                  <a:pt x="463550" y="822959"/>
                </a:lnTo>
                <a:lnTo>
                  <a:pt x="474980" y="805179"/>
                </a:lnTo>
                <a:lnTo>
                  <a:pt x="481330" y="784859"/>
                </a:lnTo>
                <a:lnTo>
                  <a:pt x="487680" y="768349"/>
                </a:lnTo>
                <a:lnTo>
                  <a:pt x="492759" y="754379"/>
                </a:lnTo>
                <a:lnTo>
                  <a:pt x="497840" y="742949"/>
                </a:lnTo>
                <a:lnTo>
                  <a:pt x="500380" y="725169"/>
                </a:lnTo>
                <a:lnTo>
                  <a:pt x="500380" y="547369"/>
                </a:lnTo>
                <a:lnTo>
                  <a:pt x="497840" y="486409"/>
                </a:lnTo>
                <a:lnTo>
                  <a:pt x="495300" y="358139"/>
                </a:lnTo>
                <a:lnTo>
                  <a:pt x="492759" y="290829"/>
                </a:lnTo>
                <a:lnTo>
                  <a:pt x="491490" y="228600"/>
                </a:lnTo>
                <a:lnTo>
                  <a:pt x="487680" y="171450"/>
                </a:lnTo>
                <a:lnTo>
                  <a:pt x="487680" y="120650"/>
                </a:lnTo>
                <a:lnTo>
                  <a:pt x="485140" y="76200"/>
                </a:lnTo>
                <a:lnTo>
                  <a:pt x="483869" y="43179"/>
                </a:lnTo>
                <a:lnTo>
                  <a:pt x="483869" y="16509"/>
                </a:lnTo>
                <a:lnTo>
                  <a:pt x="3898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86510" y="3404870"/>
            <a:ext cx="1000760" cy="71120"/>
          </a:xfrm>
          <a:custGeom>
            <a:avLst/>
            <a:gdLst/>
            <a:ahLst/>
            <a:cxnLst/>
            <a:rect l="l" t="t" r="r" b="b"/>
            <a:pathLst>
              <a:path w="1000760" h="71120">
                <a:moveTo>
                  <a:pt x="995679" y="0"/>
                </a:moveTo>
                <a:lnTo>
                  <a:pt x="0" y="5079"/>
                </a:lnTo>
                <a:lnTo>
                  <a:pt x="5080" y="71119"/>
                </a:lnTo>
                <a:lnTo>
                  <a:pt x="1000760" y="71119"/>
                </a:lnTo>
                <a:lnTo>
                  <a:pt x="9956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08579" y="3886200"/>
            <a:ext cx="215900" cy="363220"/>
          </a:xfrm>
          <a:custGeom>
            <a:avLst/>
            <a:gdLst/>
            <a:ahLst/>
            <a:cxnLst/>
            <a:rect l="l" t="t" r="r" b="b"/>
            <a:pathLst>
              <a:path w="215900" h="363220">
                <a:moveTo>
                  <a:pt x="158750" y="0"/>
                </a:moveTo>
                <a:lnTo>
                  <a:pt x="157480" y="0"/>
                </a:lnTo>
                <a:lnTo>
                  <a:pt x="154939" y="5079"/>
                </a:lnTo>
                <a:lnTo>
                  <a:pt x="151130" y="15239"/>
                </a:lnTo>
                <a:lnTo>
                  <a:pt x="147319" y="27939"/>
                </a:lnTo>
                <a:lnTo>
                  <a:pt x="140969" y="41910"/>
                </a:lnTo>
                <a:lnTo>
                  <a:pt x="134619" y="58420"/>
                </a:lnTo>
                <a:lnTo>
                  <a:pt x="128269" y="78739"/>
                </a:lnTo>
                <a:lnTo>
                  <a:pt x="118109" y="99060"/>
                </a:lnTo>
                <a:lnTo>
                  <a:pt x="105409" y="119379"/>
                </a:lnTo>
                <a:lnTo>
                  <a:pt x="95250" y="143510"/>
                </a:lnTo>
                <a:lnTo>
                  <a:pt x="80009" y="162560"/>
                </a:lnTo>
                <a:lnTo>
                  <a:pt x="68580" y="186689"/>
                </a:lnTo>
                <a:lnTo>
                  <a:pt x="50800" y="209550"/>
                </a:lnTo>
                <a:lnTo>
                  <a:pt x="35559" y="231139"/>
                </a:lnTo>
                <a:lnTo>
                  <a:pt x="17780" y="251460"/>
                </a:lnTo>
                <a:lnTo>
                  <a:pt x="0" y="270510"/>
                </a:lnTo>
                <a:lnTo>
                  <a:pt x="5080" y="363220"/>
                </a:lnTo>
                <a:lnTo>
                  <a:pt x="6350" y="360679"/>
                </a:lnTo>
                <a:lnTo>
                  <a:pt x="12700" y="353060"/>
                </a:lnTo>
                <a:lnTo>
                  <a:pt x="21589" y="342900"/>
                </a:lnTo>
                <a:lnTo>
                  <a:pt x="34289" y="330200"/>
                </a:lnTo>
                <a:lnTo>
                  <a:pt x="49530" y="313689"/>
                </a:lnTo>
                <a:lnTo>
                  <a:pt x="66039" y="293370"/>
                </a:lnTo>
                <a:lnTo>
                  <a:pt x="82550" y="270510"/>
                </a:lnTo>
                <a:lnTo>
                  <a:pt x="101600" y="247650"/>
                </a:lnTo>
                <a:lnTo>
                  <a:pt x="120650" y="222250"/>
                </a:lnTo>
                <a:lnTo>
                  <a:pt x="138430" y="194310"/>
                </a:lnTo>
                <a:lnTo>
                  <a:pt x="154939" y="166370"/>
                </a:lnTo>
                <a:lnTo>
                  <a:pt x="173989" y="139700"/>
                </a:lnTo>
                <a:lnTo>
                  <a:pt x="187959" y="110489"/>
                </a:lnTo>
                <a:lnTo>
                  <a:pt x="200659" y="82550"/>
                </a:lnTo>
                <a:lnTo>
                  <a:pt x="208280" y="54610"/>
                </a:lnTo>
                <a:lnTo>
                  <a:pt x="215900" y="29210"/>
                </a:lnTo>
                <a:lnTo>
                  <a:pt x="1587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323590" y="4570729"/>
            <a:ext cx="350520" cy="231140"/>
          </a:xfrm>
          <a:custGeom>
            <a:avLst/>
            <a:gdLst/>
            <a:ahLst/>
            <a:cxnLst/>
            <a:rect l="l" t="t" r="r" b="b"/>
            <a:pathLst>
              <a:path w="350520" h="231139">
                <a:moveTo>
                  <a:pt x="3810" y="153670"/>
                </a:moveTo>
                <a:lnTo>
                  <a:pt x="2539" y="156210"/>
                </a:lnTo>
                <a:lnTo>
                  <a:pt x="2539" y="163830"/>
                </a:lnTo>
                <a:lnTo>
                  <a:pt x="0" y="170180"/>
                </a:lnTo>
                <a:lnTo>
                  <a:pt x="0" y="193040"/>
                </a:lnTo>
                <a:lnTo>
                  <a:pt x="3810" y="205740"/>
                </a:lnTo>
                <a:lnTo>
                  <a:pt x="11430" y="210820"/>
                </a:lnTo>
                <a:lnTo>
                  <a:pt x="20320" y="218440"/>
                </a:lnTo>
                <a:lnTo>
                  <a:pt x="57150" y="227330"/>
                </a:lnTo>
                <a:lnTo>
                  <a:pt x="93980" y="231140"/>
                </a:lnTo>
                <a:lnTo>
                  <a:pt x="124460" y="229870"/>
                </a:lnTo>
                <a:lnTo>
                  <a:pt x="157480" y="226060"/>
                </a:lnTo>
                <a:lnTo>
                  <a:pt x="185420" y="215900"/>
                </a:lnTo>
                <a:lnTo>
                  <a:pt x="214630" y="205740"/>
                </a:lnTo>
                <a:lnTo>
                  <a:pt x="238760" y="190500"/>
                </a:lnTo>
                <a:lnTo>
                  <a:pt x="261620" y="176530"/>
                </a:lnTo>
                <a:lnTo>
                  <a:pt x="279204" y="161290"/>
                </a:lnTo>
                <a:lnTo>
                  <a:pt x="74930" y="161290"/>
                </a:lnTo>
                <a:lnTo>
                  <a:pt x="53339" y="160020"/>
                </a:lnTo>
                <a:lnTo>
                  <a:pt x="39370" y="160020"/>
                </a:lnTo>
                <a:lnTo>
                  <a:pt x="22860" y="156210"/>
                </a:lnTo>
                <a:lnTo>
                  <a:pt x="11430" y="156210"/>
                </a:lnTo>
                <a:lnTo>
                  <a:pt x="3810" y="153670"/>
                </a:lnTo>
                <a:close/>
              </a:path>
              <a:path w="350520" h="231139">
                <a:moveTo>
                  <a:pt x="309880" y="0"/>
                </a:moveTo>
                <a:lnTo>
                  <a:pt x="304800" y="0"/>
                </a:lnTo>
                <a:lnTo>
                  <a:pt x="298450" y="3810"/>
                </a:lnTo>
                <a:lnTo>
                  <a:pt x="294639" y="11430"/>
                </a:lnTo>
                <a:lnTo>
                  <a:pt x="292100" y="24130"/>
                </a:lnTo>
                <a:lnTo>
                  <a:pt x="275589" y="55880"/>
                </a:lnTo>
                <a:lnTo>
                  <a:pt x="238760" y="105410"/>
                </a:lnTo>
                <a:lnTo>
                  <a:pt x="193039" y="135890"/>
                </a:lnTo>
                <a:lnTo>
                  <a:pt x="120650" y="160020"/>
                </a:lnTo>
                <a:lnTo>
                  <a:pt x="95250" y="161290"/>
                </a:lnTo>
                <a:lnTo>
                  <a:pt x="279204" y="161290"/>
                </a:lnTo>
                <a:lnTo>
                  <a:pt x="298450" y="144780"/>
                </a:lnTo>
                <a:lnTo>
                  <a:pt x="313689" y="127000"/>
                </a:lnTo>
                <a:lnTo>
                  <a:pt x="327660" y="114300"/>
                </a:lnTo>
                <a:lnTo>
                  <a:pt x="335280" y="102870"/>
                </a:lnTo>
                <a:lnTo>
                  <a:pt x="342900" y="93980"/>
                </a:lnTo>
                <a:lnTo>
                  <a:pt x="346710" y="86360"/>
                </a:lnTo>
                <a:lnTo>
                  <a:pt x="350520" y="85090"/>
                </a:lnTo>
                <a:lnTo>
                  <a:pt x="347980" y="82550"/>
                </a:lnTo>
                <a:lnTo>
                  <a:pt x="346710" y="78740"/>
                </a:lnTo>
                <a:lnTo>
                  <a:pt x="344170" y="72390"/>
                </a:lnTo>
                <a:lnTo>
                  <a:pt x="342900" y="64770"/>
                </a:lnTo>
                <a:lnTo>
                  <a:pt x="339089" y="55880"/>
                </a:lnTo>
                <a:lnTo>
                  <a:pt x="322580" y="16510"/>
                </a:lnTo>
                <a:lnTo>
                  <a:pt x="313689" y="2540"/>
                </a:lnTo>
                <a:lnTo>
                  <a:pt x="3098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15029" y="3239772"/>
            <a:ext cx="168910" cy="355600"/>
          </a:xfrm>
          <a:custGeom>
            <a:avLst/>
            <a:gdLst/>
            <a:ahLst/>
            <a:cxnLst/>
            <a:rect l="l" t="t" r="r" b="b"/>
            <a:pathLst>
              <a:path w="168910" h="355600">
                <a:moveTo>
                  <a:pt x="139700" y="0"/>
                </a:moveTo>
                <a:lnTo>
                  <a:pt x="127000" y="0"/>
                </a:lnTo>
                <a:lnTo>
                  <a:pt x="111760" y="2539"/>
                </a:lnTo>
                <a:lnTo>
                  <a:pt x="101600" y="6350"/>
                </a:lnTo>
                <a:lnTo>
                  <a:pt x="93980" y="11429"/>
                </a:lnTo>
                <a:lnTo>
                  <a:pt x="91440" y="20319"/>
                </a:lnTo>
                <a:lnTo>
                  <a:pt x="91440" y="27939"/>
                </a:lnTo>
                <a:lnTo>
                  <a:pt x="90170" y="35559"/>
                </a:lnTo>
                <a:lnTo>
                  <a:pt x="90170" y="48259"/>
                </a:lnTo>
                <a:lnTo>
                  <a:pt x="86360" y="60959"/>
                </a:lnTo>
                <a:lnTo>
                  <a:pt x="86360" y="78739"/>
                </a:lnTo>
                <a:lnTo>
                  <a:pt x="82550" y="97789"/>
                </a:lnTo>
                <a:lnTo>
                  <a:pt x="81280" y="119379"/>
                </a:lnTo>
                <a:lnTo>
                  <a:pt x="76200" y="140969"/>
                </a:lnTo>
                <a:lnTo>
                  <a:pt x="69850" y="165100"/>
                </a:lnTo>
                <a:lnTo>
                  <a:pt x="60960" y="190500"/>
                </a:lnTo>
                <a:lnTo>
                  <a:pt x="52070" y="219709"/>
                </a:lnTo>
                <a:lnTo>
                  <a:pt x="40640" y="245109"/>
                </a:lnTo>
                <a:lnTo>
                  <a:pt x="29210" y="274319"/>
                </a:lnTo>
                <a:lnTo>
                  <a:pt x="15240" y="304800"/>
                </a:lnTo>
                <a:lnTo>
                  <a:pt x="0" y="334009"/>
                </a:lnTo>
                <a:lnTo>
                  <a:pt x="81280" y="355600"/>
                </a:lnTo>
                <a:lnTo>
                  <a:pt x="81280" y="351789"/>
                </a:lnTo>
                <a:lnTo>
                  <a:pt x="85090" y="346709"/>
                </a:lnTo>
                <a:lnTo>
                  <a:pt x="88900" y="334009"/>
                </a:lnTo>
                <a:lnTo>
                  <a:pt x="97790" y="318769"/>
                </a:lnTo>
                <a:lnTo>
                  <a:pt x="105410" y="298450"/>
                </a:lnTo>
                <a:lnTo>
                  <a:pt x="114300" y="278129"/>
                </a:lnTo>
                <a:lnTo>
                  <a:pt x="123190" y="255269"/>
                </a:lnTo>
                <a:lnTo>
                  <a:pt x="134620" y="231139"/>
                </a:lnTo>
                <a:lnTo>
                  <a:pt x="140970" y="203200"/>
                </a:lnTo>
                <a:lnTo>
                  <a:pt x="148590" y="177800"/>
                </a:lnTo>
                <a:lnTo>
                  <a:pt x="156210" y="148589"/>
                </a:lnTo>
                <a:lnTo>
                  <a:pt x="163830" y="123189"/>
                </a:lnTo>
                <a:lnTo>
                  <a:pt x="165100" y="93979"/>
                </a:lnTo>
                <a:lnTo>
                  <a:pt x="168910" y="68579"/>
                </a:lnTo>
                <a:lnTo>
                  <a:pt x="168910" y="44450"/>
                </a:lnTo>
                <a:lnTo>
                  <a:pt x="167640" y="20319"/>
                </a:lnTo>
                <a:lnTo>
                  <a:pt x="161290" y="11429"/>
                </a:lnTo>
                <a:lnTo>
                  <a:pt x="152400" y="3809"/>
                </a:lnTo>
                <a:lnTo>
                  <a:pt x="139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13462" y="3694431"/>
            <a:ext cx="240030" cy="208279"/>
          </a:xfrm>
          <a:custGeom>
            <a:avLst/>
            <a:gdLst/>
            <a:ahLst/>
            <a:cxnLst/>
            <a:rect l="l" t="t" r="r" b="b"/>
            <a:pathLst>
              <a:path w="240030" h="208279">
                <a:moveTo>
                  <a:pt x="179070" y="0"/>
                </a:moveTo>
                <a:lnTo>
                  <a:pt x="173990" y="5080"/>
                </a:lnTo>
                <a:lnTo>
                  <a:pt x="162559" y="21590"/>
                </a:lnTo>
                <a:lnTo>
                  <a:pt x="149859" y="36830"/>
                </a:lnTo>
                <a:lnTo>
                  <a:pt x="110490" y="82550"/>
                </a:lnTo>
                <a:lnTo>
                  <a:pt x="80009" y="107950"/>
                </a:lnTo>
                <a:lnTo>
                  <a:pt x="67309" y="120650"/>
                </a:lnTo>
                <a:lnTo>
                  <a:pt x="53340" y="132080"/>
                </a:lnTo>
                <a:lnTo>
                  <a:pt x="40640" y="140970"/>
                </a:lnTo>
                <a:lnTo>
                  <a:pt x="27940" y="148590"/>
                </a:lnTo>
                <a:lnTo>
                  <a:pt x="17780" y="154940"/>
                </a:lnTo>
                <a:lnTo>
                  <a:pt x="8890" y="161290"/>
                </a:lnTo>
                <a:lnTo>
                  <a:pt x="3809" y="166370"/>
                </a:lnTo>
                <a:lnTo>
                  <a:pt x="0" y="167640"/>
                </a:lnTo>
                <a:lnTo>
                  <a:pt x="0" y="170180"/>
                </a:lnTo>
                <a:lnTo>
                  <a:pt x="78740" y="208280"/>
                </a:lnTo>
                <a:lnTo>
                  <a:pt x="95250" y="196850"/>
                </a:lnTo>
                <a:lnTo>
                  <a:pt x="110490" y="187960"/>
                </a:lnTo>
                <a:lnTo>
                  <a:pt x="124459" y="175260"/>
                </a:lnTo>
                <a:lnTo>
                  <a:pt x="139700" y="163830"/>
                </a:lnTo>
                <a:lnTo>
                  <a:pt x="152400" y="151130"/>
                </a:lnTo>
                <a:lnTo>
                  <a:pt x="191770" y="113030"/>
                </a:lnTo>
                <a:lnTo>
                  <a:pt x="218440" y="76200"/>
                </a:lnTo>
                <a:lnTo>
                  <a:pt x="227330" y="69850"/>
                </a:lnTo>
                <a:lnTo>
                  <a:pt x="231140" y="59690"/>
                </a:lnTo>
                <a:lnTo>
                  <a:pt x="240030" y="50800"/>
                </a:lnTo>
                <a:lnTo>
                  <a:pt x="237490" y="46990"/>
                </a:lnTo>
                <a:lnTo>
                  <a:pt x="210820" y="17780"/>
                </a:lnTo>
                <a:lnTo>
                  <a:pt x="189230" y="1270"/>
                </a:lnTo>
                <a:lnTo>
                  <a:pt x="1790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4"/>
            <a:ext cx="9418319" cy="1044689"/>
          </a:xfrm>
          <a:prstGeom prst="rect">
            <a:avLst/>
          </a:prstGeom>
        </p:spPr>
        <p:txBody>
          <a:bodyPr vert="horz" wrap="square" lIns="0" tIns="295849" rIns="0" bIns="0" rtlCol="0">
            <a:spAutoFit/>
          </a:bodyPr>
          <a:lstStyle/>
          <a:p>
            <a:pPr marL="4752625"/>
            <a:r>
              <a:rPr spc="-6" dirty="0"/>
              <a:t>Hardware</a:t>
            </a:r>
            <a:r>
              <a:rPr spc="-55" dirty="0"/>
              <a:t> </a:t>
            </a:r>
            <a:r>
              <a:rPr spc="-6" dirty="0"/>
              <a:t>security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86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527550" y="2237233"/>
            <a:ext cx="4643120" cy="3191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6638" marR="5078" indent="-333941">
              <a:lnSpc>
                <a:spcPts val="2680"/>
              </a:lnSpc>
              <a:buFont typeface="Tahoma"/>
              <a:buChar char="•"/>
              <a:tabLst>
                <a:tab pos="346004" algn="l"/>
                <a:tab pos="346638" algn="l"/>
              </a:tabLst>
            </a:pPr>
            <a:r>
              <a:rPr sz="2400" dirty="0">
                <a:latin typeface="Arial"/>
                <a:cs typeface="Arial"/>
              </a:rPr>
              <a:t>A smart </a:t>
            </a:r>
            <a:r>
              <a:rPr sz="2400" spc="-6" dirty="0">
                <a:latin typeface="Arial"/>
                <a:cs typeface="Arial"/>
              </a:rPr>
              <a:t>card contains</a:t>
            </a:r>
            <a:r>
              <a:rPr sz="2400" spc="-195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important  data</a:t>
            </a:r>
            <a:endParaRPr sz="2400" dirty="0">
              <a:latin typeface="Arial"/>
              <a:cs typeface="Arial"/>
            </a:endParaRPr>
          </a:p>
          <a:p>
            <a:pPr marL="746605" lvl="1" indent="-276803">
              <a:spcBef>
                <a:spcPts val="274"/>
              </a:spcBef>
              <a:buFont typeface="Tahoma"/>
              <a:buChar char="–"/>
              <a:tabLst>
                <a:tab pos="745971" algn="l"/>
                <a:tab pos="746605" algn="l"/>
              </a:tabLst>
            </a:pPr>
            <a:r>
              <a:rPr sz="2000" dirty="0">
                <a:latin typeface="Arial"/>
                <a:cs typeface="Arial"/>
              </a:rPr>
              <a:t>It could </a:t>
            </a:r>
            <a:r>
              <a:rPr sz="2000" spc="-6" dirty="0" smtClean="0">
                <a:latin typeface="Arial"/>
                <a:cs typeface="Arial"/>
              </a:rPr>
              <a:t>contain</a:t>
            </a:r>
            <a:endParaRPr lang="en-US" sz="2000" spc="-6" dirty="0" smtClean="0">
              <a:latin typeface="Arial"/>
              <a:cs typeface="Arial"/>
            </a:endParaRPr>
          </a:p>
          <a:p>
            <a:pPr marL="1203710" lvl="2" indent="-276803">
              <a:spcBef>
                <a:spcPts val="274"/>
              </a:spcBef>
              <a:buFont typeface="Tahoma"/>
              <a:buChar char="–"/>
              <a:tabLst>
                <a:tab pos="745971" algn="l"/>
                <a:tab pos="746605" algn="l"/>
              </a:tabLst>
            </a:pPr>
            <a:r>
              <a:rPr sz="2000" spc="-80" dirty="0" smtClean="0">
                <a:latin typeface="Arial"/>
                <a:cs typeface="Arial"/>
              </a:rPr>
              <a:t> </a:t>
            </a:r>
            <a:r>
              <a:rPr sz="2000" dirty="0" smtClean="0">
                <a:latin typeface="Arial"/>
                <a:cs typeface="Arial"/>
              </a:rPr>
              <a:t>money</a:t>
            </a:r>
            <a:r>
              <a:rPr lang="en-US" sz="2000" dirty="0" smtClean="0">
                <a:latin typeface="Arial"/>
                <a:cs typeface="Arial"/>
              </a:rPr>
              <a:t> (</a:t>
            </a:r>
            <a:r>
              <a:rPr spc="-10" dirty="0" smtClean="0">
                <a:latin typeface="Arial"/>
                <a:cs typeface="Arial"/>
              </a:rPr>
              <a:t>Electronic</a:t>
            </a:r>
            <a:r>
              <a:rPr spc="-35" dirty="0" smtClean="0">
                <a:latin typeface="Arial"/>
                <a:cs typeface="Arial"/>
              </a:rPr>
              <a:t> </a:t>
            </a:r>
            <a:r>
              <a:rPr spc="-10" dirty="0" smtClean="0">
                <a:latin typeface="Arial"/>
                <a:cs typeface="Arial"/>
              </a:rPr>
              <a:t>purses</a:t>
            </a:r>
            <a:r>
              <a:rPr lang="en-US" spc="-10" dirty="0" smtClean="0">
                <a:latin typeface="Arial"/>
                <a:cs typeface="Arial"/>
              </a:rPr>
              <a:t>)</a:t>
            </a:r>
          </a:p>
          <a:p>
            <a:pPr marL="1203710" lvl="2" indent="-276803">
              <a:spcBef>
                <a:spcPts val="274"/>
              </a:spcBef>
              <a:buFont typeface="Tahoma"/>
              <a:buChar char="–"/>
              <a:tabLst>
                <a:tab pos="745971" algn="l"/>
                <a:tab pos="746605" algn="l"/>
              </a:tabLst>
            </a:pPr>
            <a:r>
              <a:rPr lang="en-US" spc="-10" dirty="0" smtClean="0">
                <a:latin typeface="Arial"/>
                <a:cs typeface="Arial"/>
              </a:rPr>
              <a:t>Keys (EMV Credit Card)</a:t>
            </a:r>
          </a:p>
          <a:p>
            <a:pPr marL="1203710" lvl="2" indent="-276803">
              <a:spcBef>
                <a:spcPts val="274"/>
              </a:spcBef>
              <a:buFont typeface="Tahoma"/>
              <a:buChar char="–"/>
              <a:tabLst>
                <a:tab pos="745971" algn="l"/>
                <a:tab pos="746605" algn="l"/>
              </a:tabLst>
            </a:pPr>
            <a:r>
              <a:rPr lang="en-US" spc="-10" dirty="0" smtClean="0">
                <a:latin typeface="Arial"/>
                <a:cs typeface="Arial"/>
              </a:rPr>
              <a:t>Sensitive Info (Fingerprint)</a:t>
            </a:r>
            <a:endParaRPr dirty="0">
              <a:latin typeface="Arial"/>
              <a:cs typeface="Arial"/>
            </a:endParaRPr>
          </a:p>
          <a:p>
            <a:pPr marL="346638" indent="-333941">
              <a:spcBef>
                <a:spcPts val="390"/>
              </a:spcBef>
              <a:buFont typeface="Tahoma"/>
              <a:buChar char="•"/>
              <a:tabLst>
                <a:tab pos="346004" algn="l"/>
                <a:tab pos="346638" algn="l"/>
              </a:tabLst>
            </a:pPr>
            <a:r>
              <a:rPr sz="2400" spc="6" dirty="0">
                <a:latin typeface="Arial"/>
                <a:cs typeface="Arial"/>
              </a:rPr>
              <a:t>It </a:t>
            </a:r>
            <a:r>
              <a:rPr sz="2400" spc="-6" dirty="0">
                <a:latin typeface="Arial"/>
                <a:cs typeface="Arial"/>
              </a:rPr>
              <a:t>must be tamper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resistant</a:t>
            </a:r>
            <a:endParaRPr sz="2400" dirty="0">
              <a:latin typeface="Arial"/>
              <a:cs typeface="Arial"/>
            </a:endParaRPr>
          </a:p>
          <a:p>
            <a:pPr marL="346638" marR="81898" indent="-333941">
              <a:lnSpc>
                <a:spcPts val="2670"/>
              </a:lnSpc>
              <a:spcBef>
                <a:spcPts val="665"/>
              </a:spcBef>
              <a:buFont typeface="Tahoma"/>
              <a:buChar char="•"/>
              <a:tabLst>
                <a:tab pos="346004" algn="l"/>
                <a:tab pos="346638" algn="l"/>
              </a:tabLst>
            </a:pPr>
            <a:r>
              <a:rPr sz="2400" dirty="0">
                <a:latin typeface="Arial"/>
                <a:cs typeface="Arial"/>
              </a:rPr>
              <a:t>"</a:t>
            </a:r>
            <a:r>
              <a:rPr sz="2400" i="1" dirty="0">
                <a:latin typeface="Arial"/>
                <a:cs typeface="Arial"/>
              </a:rPr>
              <a:t>If </a:t>
            </a:r>
            <a:r>
              <a:rPr sz="2400" i="1" spc="-6" dirty="0">
                <a:latin typeface="Arial"/>
                <a:cs typeface="Arial"/>
              </a:rPr>
              <a:t>you know </a:t>
            </a:r>
            <a:r>
              <a:rPr sz="2400" i="1" dirty="0">
                <a:latin typeface="Arial"/>
                <a:cs typeface="Arial"/>
              </a:rPr>
              <a:t>the </a:t>
            </a:r>
            <a:r>
              <a:rPr sz="2400" i="1" spc="-6" dirty="0">
                <a:latin typeface="Arial"/>
                <a:cs typeface="Arial"/>
              </a:rPr>
              <a:t>attack you can  </a:t>
            </a:r>
            <a:r>
              <a:rPr sz="2400" i="1" spc="-10" dirty="0">
                <a:latin typeface="Arial"/>
                <a:cs typeface="Arial"/>
              </a:rPr>
              <a:t>build </a:t>
            </a:r>
            <a:r>
              <a:rPr sz="2400" i="1" spc="-6" dirty="0">
                <a:latin typeface="Arial"/>
                <a:cs typeface="Arial"/>
              </a:rPr>
              <a:t>the</a:t>
            </a:r>
            <a:r>
              <a:rPr sz="2400" i="1" spc="-50" dirty="0">
                <a:latin typeface="Arial"/>
                <a:cs typeface="Arial"/>
              </a:rPr>
              <a:t> </a:t>
            </a:r>
            <a:r>
              <a:rPr sz="2400" i="1" spc="-6" dirty="0">
                <a:latin typeface="Arial"/>
                <a:cs typeface="Arial"/>
              </a:rPr>
              <a:t>shield</a:t>
            </a:r>
            <a:r>
              <a:rPr sz="2400" spc="-6" dirty="0">
                <a:latin typeface="Arial"/>
                <a:cs typeface="Arial"/>
              </a:rPr>
              <a:t>"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7040" y="2231389"/>
            <a:ext cx="3479800" cy="3079750"/>
          </a:xfrm>
          <a:custGeom>
            <a:avLst/>
            <a:gdLst/>
            <a:ahLst/>
            <a:cxnLst/>
            <a:rect l="l" t="t" r="r" b="b"/>
            <a:pathLst>
              <a:path w="3479800" h="3079750">
                <a:moveTo>
                  <a:pt x="2584450" y="0"/>
                </a:moveTo>
                <a:lnTo>
                  <a:pt x="0" y="764539"/>
                </a:lnTo>
                <a:lnTo>
                  <a:pt x="742950" y="2829560"/>
                </a:lnTo>
                <a:lnTo>
                  <a:pt x="2194560" y="3079750"/>
                </a:lnTo>
                <a:lnTo>
                  <a:pt x="3479800" y="1319530"/>
                </a:lnTo>
                <a:lnTo>
                  <a:pt x="2584450" y="0"/>
                </a:lnTo>
                <a:close/>
              </a:path>
            </a:pathLst>
          </a:custGeom>
          <a:solidFill>
            <a:srgbClr val="D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6379" y="2701291"/>
            <a:ext cx="4103370" cy="23698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4"/>
            <a:ext cx="9418319" cy="1044689"/>
          </a:xfrm>
          <a:prstGeom prst="rect">
            <a:avLst/>
          </a:prstGeom>
        </p:spPr>
        <p:txBody>
          <a:bodyPr vert="horz" wrap="square" lIns="0" tIns="295849" rIns="0" bIns="0" rtlCol="0">
            <a:spAutoFit/>
          </a:bodyPr>
          <a:lstStyle/>
          <a:p>
            <a:pPr marL="5360828"/>
            <a:r>
              <a:rPr spc="-6" dirty="0"/>
              <a:t>The</a:t>
            </a:r>
            <a:r>
              <a:rPr spc="-65" dirty="0"/>
              <a:t> </a:t>
            </a:r>
            <a:r>
              <a:rPr spc="-6" dirty="0"/>
              <a:t>attacks</a:t>
            </a:r>
          </a:p>
        </p:txBody>
      </p:sp>
      <p:sp>
        <p:nvSpPr>
          <p:cNvPr id="67" name="object 67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69" name="object 69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87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200650" y="1805941"/>
            <a:ext cx="3956685" cy="38173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908" indent="-335211">
              <a:buFont typeface="Tahoma"/>
              <a:buChar char="•"/>
              <a:tabLst>
                <a:tab pos="347273" algn="l"/>
                <a:tab pos="347908" algn="l"/>
              </a:tabLst>
            </a:pPr>
            <a:r>
              <a:rPr sz="2400" dirty="0">
                <a:latin typeface="Arial"/>
                <a:cs typeface="Arial"/>
              </a:rPr>
              <a:t>X </a:t>
            </a:r>
            <a:r>
              <a:rPr sz="2400" spc="-6" dirty="0">
                <a:latin typeface="Arial"/>
                <a:cs typeface="Arial"/>
              </a:rPr>
              <a:t>raying the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micro-chip</a:t>
            </a:r>
            <a:endParaRPr sz="2400">
              <a:latin typeface="Arial"/>
              <a:cs typeface="Arial"/>
            </a:endParaRPr>
          </a:p>
          <a:p>
            <a:pPr marL="347908" marR="639948" indent="-335211">
              <a:lnSpc>
                <a:spcPct val="92900"/>
              </a:lnSpc>
              <a:spcBef>
                <a:spcPts val="595"/>
              </a:spcBef>
              <a:buFont typeface="Tahoma"/>
              <a:buChar char="•"/>
              <a:tabLst>
                <a:tab pos="347273" algn="l"/>
                <a:tab pos="347908" algn="l"/>
              </a:tabLst>
            </a:pPr>
            <a:r>
              <a:rPr sz="2400" spc="-6" dirty="0">
                <a:latin typeface="Arial"/>
                <a:cs typeface="Arial"/>
              </a:rPr>
              <a:t>Measuring the power  consumption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variation  during critical</a:t>
            </a:r>
            <a:r>
              <a:rPr sz="2400" spc="-19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APDU</a:t>
            </a:r>
            <a:endParaRPr sz="2400">
              <a:latin typeface="Arial"/>
              <a:cs typeface="Arial"/>
            </a:endParaRPr>
          </a:p>
          <a:p>
            <a:pPr marL="747874" marR="545987" lvl="1" indent="-278072">
              <a:lnSpc>
                <a:spcPts val="2230"/>
              </a:lnSpc>
              <a:spcBef>
                <a:spcPts val="545"/>
              </a:spcBef>
              <a:buFont typeface="Tahoma"/>
              <a:buChar char="–"/>
              <a:tabLst>
                <a:tab pos="747240" algn="l"/>
                <a:tab pos="747874" algn="l"/>
              </a:tabLst>
            </a:pPr>
            <a:r>
              <a:rPr sz="2000" dirty="0">
                <a:latin typeface="Arial"/>
                <a:cs typeface="Arial"/>
              </a:rPr>
              <a:t>When </a:t>
            </a:r>
            <a:r>
              <a:rPr sz="2000" spc="-6" dirty="0">
                <a:latin typeface="Arial"/>
                <a:cs typeface="Arial"/>
              </a:rPr>
              <a:t>the PIN </a:t>
            </a:r>
            <a:r>
              <a:rPr sz="2000" dirty="0">
                <a:latin typeface="Arial"/>
                <a:cs typeface="Arial"/>
              </a:rPr>
              <a:t>code </a:t>
            </a:r>
            <a:r>
              <a:rPr sz="2000" spc="-6" dirty="0">
                <a:latin typeface="Arial"/>
                <a:cs typeface="Arial"/>
              </a:rPr>
              <a:t>is  transmitted for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example</a:t>
            </a:r>
            <a:endParaRPr sz="2000">
              <a:latin typeface="Arial"/>
              <a:cs typeface="Arial"/>
            </a:endParaRPr>
          </a:p>
          <a:p>
            <a:pPr marL="347908" marR="605664" indent="-335211">
              <a:lnSpc>
                <a:spcPts val="2670"/>
              </a:lnSpc>
              <a:spcBef>
                <a:spcPts val="615"/>
              </a:spcBef>
              <a:buFont typeface="Tahoma"/>
              <a:buChar char="•"/>
              <a:tabLst>
                <a:tab pos="347273" algn="l"/>
                <a:tab pos="347908" algn="l"/>
              </a:tabLst>
            </a:pPr>
            <a:r>
              <a:rPr sz="2400" spc="-6" dirty="0">
                <a:latin typeface="Arial"/>
                <a:cs typeface="Arial"/>
              </a:rPr>
              <a:t>Measuring the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answer  </a:t>
            </a:r>
            <a:r>
              <a:rPr sz="2400" spc="-10" dirty="0">
                <a:latin typeface="Arial"/>
                <a:cs typeface="Arial"/>
              </a:rPr>
              <a:t>delay</a:t>
            </a:r>
            <a:endParaRPr sz="2400">
              <a:latin typeface="Arial"/>
              <a:cs typeface="Arial"/>
            </a:endParaRPr>
          </a:p>
          <a:p>
            <a:pPr marL="747874" marR="5078" lvl="1" indent="-278072">
              <a:lnSpc>
                <a:spcPts val="2230"/>
              </a:lnSpc>
              <a:spcBef>
                <a:spcPts val="489"/>
              </a:spcBef>
              <a:buFont typeface="Tahoma"/>
              <a:buChar char="–"/>
              <a:tabLst>
                <a:tab pos="747240" algn="l"/>
                <a:tab pos="747874" algn="l"/>
              </a:tabLst>
            </a:pPr>
            <a:r>
              <a:rPr sz="2000" spc="-120" dirty="0">
                <a:latin typeface="Arial"/>
                <a:cs typeface="Arial"/>
              </a:rPr>
              <a:t>To </a:t>
            </a:r>
            <a:r>
              <a:rPr sz="2000" dirty="0">
                <a:latin typeface="Arial"/>
                <a:cs typeface="Arial"/>
              </a:rPr>
              <a:t>try </a:t>
            </a:r>
            <a:r>
              <a:rPr sz="2000" spc="-6" dirty="0">
                <a:latin typeface="Arial"/>
                <a:cs typeface="Arial"/>
              </a:rPr>
              <a:t>to </a:t>
            </a:r>
            <a:r>
              <a:rPr sz="2000" dirty="0">
                <a:latin typeface="Arial"/>
                <a:cs typeface="Arial"/>
              </a:rPr>
              <a:t>predict what  branches </a:t>
            </a:r>
            <a:r>
              <a:rPr sz="2000" spc="-6" dirty="0">
                <a:latin typeface="Arial"/>
                <a:cs typeface="Arial"/>
              </a:rPr>
              <a:t>in the </a:t>
            </a:r>
            <a:r>
              <a:rPr sz="2000" dirty="0">
                <a:latin typeface="Arial"/>
                <a:cs typeface="Arial"/>
              </a:rPr>
              <a:t>program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are  </a:t>
            </a:r>
            <a:r>
              <a:rPr sz="2000" spc="-6" dirty="0">
                <a:latin typeface="Arial"/>
                <a:cs typeface="Arial"/>
              </a:rPr>
              <a:t>completed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4190" y="2026920"/>
            <a:ext cx="2073910" cy="20713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4190" y="3779522"/>
            <a:ext cx="1906270" cy="2005330"/>
          </a:xfrm>
          <a:custGeom>
            <a:avLst/>
            <a:gdLst/>
            <a:ahLst/>
            <a:cxnLst/>
            <a:rect l="l" t="t" r="r" b="b"/>
            <a:pathLst>
              <a:path w="1906270" h="2005329">
                <a:moveTo>
                  <a:pt x="1107440" y="1479549"/>
                </a:moveTo>
                <a:lnTo>
                  <a:pt x="798829" y="1479549"/>
                </a:lnTo>
                <a:lnTo>
                  <a:pt x="953769" y="2005329"/>
                </a:lnTo>
                <a:lnTo>
                  <a:pt x="1107440" y="1479549"/>
                </a:lnTo>
                <a:close/>
              </a:path>
              <a:path w="1906270" h="2005329">
                <a:moveTo>
                  <a:pt x="1358899" y="1296669"/>
                </a:moveTo>
                <a:lnTo>
                  <a:pt x="548640" y="1296669"/>
                </a:lnTo>
                <a:lnTo>
                  <a:pt x="364490" y="1813559"/>
                </a:lnTo>
                <a:lnTo>
                  <a:pt x="798829" y="1479549"/>
                </a:lnTo>
                <a:lnTo>
                  <a:pt x="1423604" y="1479549"/>
                </a:lnTo>
                <a:lnTo>
                  <a:pt x="1358899" y="1296669"/>
                </a:lnTo>
                <a:close/>
              </a:path>
              <a:path w="1906270" h="2005329">
                <a:moveTo>
                  <a:pt x="1423604" y="1479549"/>
                </a:moveTo>
                <a:lnTo>
                  <a:pt x="1107440" y="1479549"/>
                </a:lnTo>
                <a:lnTo>
                  <a:pt x="1541780" y="1813559"/>
                </a:lnTo>
                <a:lnTo>
                  <a:pt x="1423604" y="1479549"/>
                </a:lnTo>
                <a:close/>
              </a:path>
              <a:path w="1906270" h="2005329">
                <a:moveTo>
                  <a:pt x="0" y="692149"/>
                </a:moveTo>
                <a:lnTo>
                  <a:pt x="452119" y="1003299"/>
                </a:lnTo>
                <a:lnTo>
                  <a:pt x="0" y="1311909"/>
                </a:lnTo>
                <a:lnTo>
                  <a:pt x="548640" y="1296669"/>
                </a:lnTo>
                <a:lnTo>
                  <a:pt x="1883943" y="1296669"/>
                </a:lnTo>
                <a:lnTo>
                  <a:pt x="1454149" y="1003299"/>
                </a:lnTo>
                <a:lnTo>
                  <a:pt x="1884034" y="708659"/>
                </a:lnTo>
                <a:lnTo>
                  <a:pt x="548640" y="708659"/>
                </a:lnTo>
                <a:lnTo>
                  <a:pt x="0" y="692149"/>
                </a:lnTo>
                <a:close/>
              </a:path>
              <a:path w="1906270" h="2005329">
                <a:moveTo>
                  <a:pt x="1883943" y="1296669"/>
                </a:moveTo>
                <a:lnTo>
                  <a:pt x="1358899" y="1296669"/>
                </a:lnTo>
                <a:lnTo>
                  <a:pt x="1906270" y="1311909"/>
                </a:lnTo>
                <a:lnTo>
                  <a:pt x="1883943" y="1296669"/>
                </a:lnTo>
                <a:close/>
              </a:path>
              <a:path w="1906270" h="2005329">
                <a:moveTo>
                  <a:pt x="364490" y="191769"/>
                </a:moveTo>
                <a:lnTo>
                  <a:pt x="548640" y="708659"/>
                </a:lnTo>
                <a:lnTo>
                  <a:pt x="1358899" y="708659"/>
                </a:lnTo>
                <a:lnTo>
                  <a:pt x="1423604" y="525779"/>
                </a:lnTo>
                <a:lnTo>
                  <a:pt x="798829" y="525779"/>
                </a:lnTo>
                <a:lnTo>
                  <a:pt x="364490" y="191769"/>
                </a:lnTo>
                <a:close/>
              </a:path>
              <a:path w="1906270" h="2005329">
                <a:moveTo>
                  <a:pt x="1906270" y="693419"/>
                </a:moveTo>
                <a:lnTo>
                  <a:pt x="1358899" y="708659"/>
                </a:lnTo>
                <a:lnTo>
                  <a:pt x="1884034" y="708659"/>
                </a:lnTo>
                <a:lnTo>
                  <a:pt x="1906270" y="693419"/>
                </a:lnTo>
                <a:close/>
              </a:path>
              <a:path w="1906270" h="2005329">
                <a:moveTo>
                  <a:pt x="953769" y="0"/>
                </a:moveTo>
                <a:lnTo>
                  <a:pt x="798829" y="525779"/>
                </a:lnTo>
                <a:lnTo>
                  <a:pt x="1107440" y="525779"/>
                </a:lnTo>
                <a:lnTo>
                  <a:pt x="953769" y="0"/>
                </a:lnTo>
                <a:close/>
              </a:path>
              <a:path w="1906270" h="2005329">
                <a:moveTo>
                  <a:pt x="1541780" y="191769"/>
                </a:moveTo>
                <a:lnTo>
                  <a:pt x="1107440" y="525779"/>
                </a:lnTo>
                <a:lnTo>
                  <a:pt x="1423604" y="525779"/>
                </a:lnTo>
                <a:lnTo>
                  <a:pt x="1541780" y="191769"/>
                </a:lnTo>
                <a:close/>
              </a:path>
            </a:pathLst>
          </a:custGeom>
          <a:solidFill>
            <a:srgbClr val="00C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6740" y="3865879"/>
            <a:ext cx="1741170" cy="18313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22750" y="4005579"/>
            <a:ext cx="722630" cy="835660"/>
          </a:xfrm>
          <a:custGeom>
            <a:avLst/>
            <a:gdLst/>
            <a:ahLst/>
            <a:cxnLst/>
            <a:rect l="l" t="t" r="r" b="b"/>
            <a:pathLst>
              <a:path w="722629" h="835660">
                <a:moveTo>
                  <a:pt x="482600" y="0"/>
                </a:moveTo>
                <a:lnTo>
                  <a:pt x="0" y="684530"/>
                </a:lnTo>
                <a:lnTo>
                  <a:pt x="267970" y="835660"/>
                </a:lnTo>
                <a:lnTo>
                  <a:pt x="722629" y="353060"/>
                </a:lnTo>
                <a:lnTo>
                  <a:pt x="482600" y="0"/>
                </a:lnTo>
                <a:close/>
              </a:path>
            </a:pathLst>
          </a:custGeom>
          <a:solidFill>
            <a:srgbClr val="C6EC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03500" y="2129789"/>
            <a:ext cx="1711960" cy="1108710"/>
          </a:xfrm>
          <a:custGeom>
            <a:avLst/>
            <a:gdLst/>
            <a:ahLst/>
            <a:cxnLst/>
            <a:rect l="l" t="t" r="r" b="b"/>
            <a:pathLst>
              <a:path w="1711960" h="1108710">
                <a:moveTo>
                  <a:pt x="461010" y="0"/>
                </a:moveTo>
                <a:lnTo>
                  <a:pt x="0" y="397510"/>
                </a:lnTo>
                <a:lnTo>
                  <a:pt x="793750" y="1108710"/>
                </a:lnTo>
                <a:lnTo>
                  <a:pt x="1711960" y="494030"/>
                </a:lnTo>
                <a:lnTo>
                  <a:pt x="461010" y="0"/>
                </a:lnTo>
                <a:close/>
              </a:path>
            </a:pathLst>
          </a:custGeom>
          <a:solidFill>
            <a:srgbClr val="C6EC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46070" y="2409189"/>
            <a:ext cx="1490980" cy="2531110"/>
          </a:xfrm>
          <a:custGeom>
            <a:avLst/>
            <a:gdLst/>
            <a:ahLst/>
            <a:cxnLst/>
            <a:rect l="l" t="t" r="r" b="b"/>
            <a:pathLst>
              <a:path w="1490979" h="2531110">
                <a:moveTo>
                  <a:pt x="1305559" y="0"/>
                </a:moveTo>
                <a:lnTo>
                  <a:pt x="577850" y="483870"/>
                </a:lnTo>
                <a:lnTo>
                  <a:pt x="63500" y="838200"/>
                </a:lnTo>
                <a:lnTo>
                  <a:pt x="0" y="1520189"/>
                </a:lnTo>
                <a:lnTo>
                  <a:pt x="417830" y="1868170"/>
                </a:lnTo>
                <a:lnTo>
                  <a:pt x="118110" y="2018030"/>
                </a:lnTo>
                <a:lnTo>
                  <a:pt x="604519" y="2531110"/>
                </a:lnTo>
                <a:lnTo>
                  <a:pt x="1490980" y="2152650"/>
                </a:lnTo>
                <a:lnTo>
                  <a:pt x="1305559" y="0"/>
                </a:lnTo>
                <a:close/>
              </a:path>
            </a:pathLst>
          </a:custGeom>
          <a:solidFill>
            <a:srgbClr val="F9D8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60040" y="2340610"/>
            <a:ext cx="2225041" cy="24790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03550" y="5942329"/>
            <a:ext cx="750570" cy="156210"/>
          </a:xfrm>
          <a:custGeom>
            <a:avLst/>
            <a:gdLst/>
            <a:ahLst/>
            <a:cxnLst/>
            <a:rect l="l" t="t" r="r" b="b"/>
            <a:pathLst>
              <a:path w="750570" h="156210">
                <a:moveTo>
                  <a:pt x="194310" y="0"/>
                </a:moveTo>
                <a:lnTo>
                  <a:pt x="102869" y="0"/>
                </a:lnTo>
                <a:lnTo>
                  <a:pt x="77469" y="1270"/>
                </a:lnTo>
                <a:lnTo>
                  <a:pt x="55880" y="5080"/>
                </a:lnTo>
                <a:lnTo>
                  <a:pt x="36830" y="7620"/>
                </a:lnTo>
                <a:lnTo>
                  <a:pt x="21589" y="12700"/>
                </a:lnTo>
                <a:lnTo>
                  <a:pt x="8889" y="19050"/>
                </a:lnTo>
                <a:lnTo>
                  <a:pt x="2539" y="25400"/>
                </a:lnTo>
                <a:lnTo>
                  <a:pt x="0" y="34290"/>
                </a:lnTo>
                <a:lnTo>
                  <a:pt x="2539" y="44450"/>
                </a:lnTo>
                <a:lnTo>
                  <a:pt x="34289" y="78740"/>
                </a:lnTo>
                <a:lnTo>
                  <a:pt x="96519" y="113030"/>
                </a:lnTo>
                <a:lnTo>
                  <a:pt x="133350" y="125730"/>
                </a:lnTo>
                <a:lnTo>
                  <a:pt x="171450" y="135890"/>
                </a:lnTo>
                <a:lnTo>
                  <a:pt x="210819" y="143510"/>
                </a:lnTo>
                <a:lnTo>
                  <a:pt x="251460" y="149860"/>
                </a:lnTo>
                <a:lnTo>
                  <a:pt x="290829" y="152400"/>
                </a:lnTo>
                <a:lnTo>
                  <a:pt x="330200" y="156210"/>
                </a:lnTo>
                <a:lnTo>
                  <a:pt x="452120" y="156210"/>
                </a:lnTo>
                <a:lnTo>
                  <a:pt x="471170" y="154940"/>
                </a:lnTo>
                <a:lnTo>
                  <a:pt x="482600" y="153670"/>
                </a:lnTo>
                <a:lnTo>
                  <a:pt x="486410" y="153670"/>
                </a:lnTo>
                <a:lnTo>
                  <a:pt x="535939" y="151130"/>
                </a:lnTo>
                <a:lnTo>
                  <a:pt x="576579" y="146050"/>
                </a:lnTo>
                <a:lnTo>
                  <a:pt x="643889" y="133350"/>
                </a:lnTo>
                <a:lnTo>
                  <a:pt x="690879" y="118110"/>
                </a:lnTo>
                <a:lnTo>
                  <a:pt x="731520" y="92710"/>
                </a:lnTo>
                <a:lnTo>
                  <a:pt x="740410" y="85090"/>
                </a:lnTo>
                <a:lnTo>
                  <a:pt x="745489" y="78740"/>
                </a:lnTo>
                <a:lnTo>
                  <a:pt x="748029" y="72390"/>
                </a:lnTo>
                <a:lnTo>
                  <a:pt x="750570" y="67310"/>
                </a:lnTo>
                <a:lnTo>
                  <a:pt x="750570" y="58420"/>
                </a:lnTo>
                <a:lnTo>
                  <a:pt x="741679" y="58420"/>
                </a:lnTo>
                <a:lnTo>
                  <a:pt x="730250" y="55880"/>
                </a:lnTo>
                <a:lnTo>
                  <a:pt x="715010" y="54610"/>
                </a:lnTo>
                <a:lnTo>
                  <a:pt x="695960" y="50800"/>
                </a:lnTo>
                <a:lnTo>
                  <a:pt x="673100" y="48260"/>
                </a:lnTo>
                <a:lnTo>
                  <a:pt x="647700" y="44450"/>
                </a:lnTo>
                <a:lnTo>
                  <a:pt x="618489" y="39370"/>
                </a:lnTo>
                <a:lnTo>
                  <a:pt x="589279" y="35560"/>
                </a:lnTo>
                <a:lnTo>
                  <a:pt x="449579" y="20320"/>
                </a:lnTo>
                <a:lnTo>
                  <a:pt x="412750" y="15240"/>
                </a:lnTo>
                <a:lnTo>
                  <a:pt x="374650" y="11430"/>
                </a:lnTo>
                <a:lnTo>
                  <a:pt x="337820" y="8890"/>
                </a:lnTo>
                <a:lnTo>
                  <a:pt x="300989" y="5080"/>
                </a:lnTo>
                <a:lnTo>
                  <a:pt x="264160" y="3810"/>
                </a:lnTo>
                <a:lnTo>
                  <a:pt x="228600" y="1270"/>
                </a:lnTo>
                <a:lnTo>
                  <a:pt x="1943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52041" y="4704079"/>
            <a:ext cx="2040889" cy="1925320"/>
          </a:xfrm>
          <a:custGeom>
            <a:avLst/>
            <a:gdLst/>
            <a:ahLst/>
            <a:cxnLst/>
            <a:rect l="l" t="t" r="r" b="b"/>
            <a:pathLst>
              <a:path w="2040889" h="1925320">
                <a:moveTo>
                  <a:pt x="535940" y="0"/>
                </a:moveTo>
                <a:lnTo>
                  <a:pt x="149860" y="214630"/>
                </a:lnTo>
                <a:lnTo>
                  <a:pt x="168910" y="401320"/>
                </a:lnTo>
                <a:lnTo>
                  <a:pt x="0" y="734060"/>
                </a:lnTo>
                <a:lnTo>
                  <a:pt x="50800" y="1184910"/>
                </a:lnTo>
                <a:lnTo>
                  <a:pt x="267970" y="1196340"/>
                </a:lnTo>
                <a:lnTo>
                  <a:pt x="279400" y="1300480"/>
                </a:lnTo>
                <a:lnTo>
                  <a:pt x="725170" y="1306830"/>
                </a:lnTo>
                <a:lnTo>
                  <a:pt x="727710" y="1322070"/>
                </a:lnTo>
                <a:lnTo>
                  <a:pt x="107950" y="1322070"/>
                </a:lnTo>
                <a:lnTo>
                  <a:pt x="110490" y="1687830"/>
                </a:lnTo>
                <a:lnTo>
                  <a:pt x="740410" y="1925320"/>
                </a:lnTo>
                <a:lnTo>
                  <a:pt x="2040889" y="1844040"/>
                </a:lnTo>
                <a:lnTo>
                  <a:pt x="2040889" y="1398270"/>
                </a:lnTo>
                <a:lnTo>
                  <a:pt x="1320800" y="1309370"/>
                </a:lnTo>
                <a:lnTo>
                  <a:pt x="1779270" y="1216660"/>
                </a:lnTo>
                <a:lnTo>
                  <a:pt x="1901189" y="1196340"/>
                </a:lnTo>
                <a:lnTo>
                  <a:pt x="1870710" y="44450"/>
                </a:lnTo>
                <a:lnTo>
                  <a:pt x="5359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59429" y="4852670"/>
            <a:ext cx="1057910" cy="919480"/>
          </a:xfrm>
          <a:custGeom>
            <a:avLst/>
            <a:gdLst/>
            <a:ahLst/>
            <a:cxnLst/>
            <a:rect l="l" t="t" r="r" b="b"/>
            <a:pathLst>
              <a:path w="1057910" h="919479">
                <a:moveTo>
                  <a:pt x="364490" y="918209"/>
                </a:moveTo>
                <a:lnTo>
                  <a:pt x="57150" y="918209"/>
                </a:lnTo>
                <a:lnTo>
                  <a:pt x="72389" y="919479"/>
                </a:lnTo>
                <a:lnTo>
                  <a:pt x="322580" y="919479"/>
                </a:lnTo>
                <a:lnTo>
                  <a:pt x="364490" y="918209"/>
                </a:lnTo>
                <a:close/>
              </a:path>
              <a:path w="1057910" h="919479">
                <a:moveTo>
                  <a:pt x="0" y="0"/>
                </a:moveTo>
                <a:lnTo>
                  <a:pt x="39369" y="73659"/>
                </a:lnTo>
                <a:lnTo>
                  <a:pt x="77469" y="873759"/>
                </a:lnTo>
                <a:lnTo>
                  <a:pt x="41909" y="913129"/>
                </a:lnTo>
                <a:lnTo>
                  <a:pt x="43180" y="918209"/>
                </a:lnTo>
                <a:lnTo>
                  <a:pt x="546099" y="918209"/>
                </a:lnTo>
                <a:lnTo>
                  <a:pt x="591819" y="916939"/>
                </a:lnTo>
                <a:lnTo>
                  <a:pt x="772159" y="916939"/>
                </a:lnTo>
                <a:lnTo>
                  <a:pt x="812799" y="915669"/>
                </a:lnTo>
                <a:lnTo>
                  <a:pt x="955040" y="915669"/>
                </a:lnTo>
                <a:lnTo>
                  <a:pt x="982980" y="914399"/>
                </a:lnTo>
                <a:lnTo>
                  <a:pt x="1057909" y="914399"/>
                </a:lnTo>
                <a:lnTo>
                  <a:pt x="955040" y="883919"/>
                </a:lnTo>
                <a:lnTo>
                  <a:pt x="904240" y="110489"/>
                </a:lnTo>
                <a:lnTo>
                  <a:pt x="1038859" y="40639"/>
                </a:lnTo>
                <a:lnTo>
                  <a:pt x="0" y="0"/>
                </a:lnTo>
                <a:close/>
              </a:path>
            </a:pathLst>
          </a:custGeom>
          <a:solidFill>
            <a:srgbClr val="CC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58159" y="4852672"/>
            <a:ext cx="78741" cy="913130"/>
          </a:xfrm>
          <a:custGeom>
            <a:avLst/>
            <a:gdLst/>
            <a:ahLst/>
            <a:cxnLst/>
            <a:rect l="l" t="t" r="r" b="b"/>
            <a:pathLst>
              <a:path w="78739" h="913129">
                <a:moveTo>
                  <a:pt x="1269" y="0"/>
                </a:moveTo>
                <a:lnTo>
                  <a:pt x="0" y="0"/>
                </a:lnTo>
                <a:lnTo>
                  <a:pt x="43179" y="913129"/>
                </a:lnTo>
                <a:lnTo>
                  <a:pt x="78739" y="873759"/>
                </a:lnTo>
                <a:lnTo>
                  <a:pt x="40639" y="73659"/>
                </a:lnTo>
                <a:lnTo>
                  <a:pt x="1269" y="0"/>
                </a:lnTo>
                <a:close/>
              </a:path>
            </a:pathLst>
          </a:custGeom>
          <a:solidFill>
            <a:srgbClr val="ECEC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63670" y="4893309"/>
            <a:ext cx="153670" cy="873760"/>
          </a:xfrm>
          <a:custGeom>
            <a:avLst/>
            <a:gdLst/>
            <a:ahLst/>
            <a:cxnLst/>
            <a:rect l="l" t="t" r="r" b="b"/>
            <a:pathLst>
              <a:path w="153670" h="873760">
                <a:moveTo>
                  <a:pt x="132079" y="0"/>
                </a:moveTo>
                <a:lnTo>
                  <a:pt x="0" y="76200"/>
                </a:lnTo>
                <a:lnTo>
                  <a:pt x="50800" y="843279"/>
                </a:lnTo>
                <a:lnTo>
                  <a:pt x="153669" y="873759"/>
                </a:lnTo>
                <a:lnTo>
                  <a:pt x="132079" y="0"/>
                </a:lnTo>
                <a:close/>
              </a:path>
            </a:pathLst>
          </a:custGeom>
          <a:solidFill>
            <a:srgbClr val="9D9D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88641" y="4909820"/>
            <a:ext cx="960119" cy="829310"/>
          </a:xfrm>
          <a:custGeom>
            <a:avLst/>
            <a:gdLst/>
            <a:ahLst/>
            <a:cxnLst/>
            <a:rect l="l" t="t" r="r" b="b"/>
            <a:pathLst>
              <a:path w="960120" h="829310">
                <a:moveTo>
                  <a:pt x="0" y="0"/>
                </a:moveTo>
                <a:lnTo>
                  <a:pt x="39370" y="826769"/>
                </a:lnTo>
                <a:lnTo>
                  <a:pt x="960120" y="829309"/>
                </a:lnTo>
                <a:lnTo>
                  <a:pt x="930910" y="279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37510" y="5891529"/>
            <a:ext cx="1266190" cy="0"/>
          </a:xfrm>
          <a:custGeom>
            <a:avLst/>
            <a:gdLst/>
            <a:ahLst/>
            <a:cxnLst/>
            <a:rect l="l" t="t" r="r" b="b"/>
            <a:pathLst>
              <a:path w="1266189">
                <a:moveTo>
                  <a:pt x="0" y="0"/>
                </a:moveTo>
                <a:lnTo>
                  <a:pt x="1266189" y="0"/>
                </a:lnTo>
              </a:path>
            </a:pathLst>
          </a:custGeom>
          <a:ln w="25400">
            <a:solidFill>
              <a:srgbClr val="7E7E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352801" y="5904229"/>
            <a:ext cx="793750" cy="62230"/>
          </a:xfrm>
          <a:custGeom>
            <a:avLst/>
            <a:gdLst/>
            <a:ahLst/>
            <a:cxnLst/>
            <a:rect l="l" t="t" r="r" b="b"/>
            <a:pathLst>
              <a:path w="793750" h="62229">
                <a:moveTo>
                  <a:pt x="793750" y="0"/>
                </a:moveTo>
                <a:lnTo>
                  <a:pt x="0" y="58420"/>
                </a:lnTo>
                <a:lnTo>
                  <a:pt x="793750" y="62230"/>
                </a:lnTo>
                <a:lnTo>
                  <a:pt x="7937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46402" y="5931534"/>
            <a:ext cx="1178560" cy="0"/>
          </a:xfrm>
          <a:custGeom>
            <a:avLst/>
            <a:gdLst/>
            <a:ahLst/>
            <a:cxnLst/>
            <a:rect l="l" t="t" r="r" b="b"/>
            <a:pathLst>
              <a:path w="1178560">
                <a:moveTo>
                  <a:pt x="0" y="0"/>
                </a:moveTo>
                <a:lnTo>
                  <a:pt x="1178560" y="0"/>
                </a:lnTo>
              </a:path>
            </a:pathLst>
          </a:custGeom>
          <a:ln w="31749">
            <a:solidFill>
              <a:srgbClr val="CCCC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81070" y="5988684"/>
            <a:ext cx="665480" cy="0"/>
          </a:xfrm>
          <a:custGeom>
            <a:avLst/>
            <a:gdLst/>
            <a:ahLst/>
            <a:cxnLst/>
            <a:rect l="l" t="t" r="r" b="b"/>
            <a:pathLst>
              <a:path w="665479">
                <a:moveTo>
                  <a:pt x="0" y="0"/>
                </a:moveTo>
                <a:lnTo>
                  <a:pt x="665479" y="0"/>
                </a:lnTo>
              </a:path>
            </a:pathLst>
          </a:custGeom>
          <a:ln w="444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63189" y="5977890"/>
            <a:ext cx="1363980" cy="0"/>
          </a:xfrm>
          <a:custGeom>
            <a:avLst/>
            <a:gdLst/>
            <a:ahLst/>
            <a:cxnLst/>
            <a:rect l="l" t="t" r="r" b="b"/>
            <a:pathLst>
              <a:path w="1363979">
                <a:moveTo>
                  <a:pt x="0" y="0"/>
                </a:moveTo>
                <a:lnTo>
                  <a:pt x="1363980" y="0"/>
                </a:lnTo>
              </a:path>
            </a:pathLst>
          </a:custGeom>
          <a:ln w="35559">
            <a:solidFill>
              <a:srgbClr val="7E7E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536189" y="4761229"/>
            <a:ext cx="433070" cy="1201420"/>
          </a:xfrm>
          <a:custGeom>
            <a:avLst/>
            <a:gdLst/>
            <a:ahLst/>
            <a:cxnLst/>
            <a:rect l="l" t="t" r="r" b="b"/>
            <a:pathLst>
              <a:path w="433069" h="1201420">
                <a:moveTo>
                  <a:pt x="346710" y="0"/>
                </a:moveTo>
                <a:lnTo>
                  <a:pt x="0" y="186690"/>
                </a:lnTo>
                <a:lnTo>
                  <a:pt x="120650" y="1201420"/>
                </a:lnTo>
                <a:lnTo>
                  <a:pt x="369570" y="1176020"/>
                </a:lnTo>
                <a:lnTo>
                  <a:pt x="367030" y="1117600"/>
                </a:lnTo>
                <a:lnTo>
                  <a:pt x="433070" y="1092200"/>
                </a:lnTo>
                <a:lnTo>
                  <a:pt x="346710" y="0"/>
                </a:lnTo>
                <a:close/>
              </a:path>
            </a:pathLst>
          </a:custGeom>
          <a:solidFill>
            <a:srgbClr val="7E7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79982" y="5297170"/>
            <a:ext cx="64769" cy="557530"/>
          </a:xfrm>
          <a:custGeom>
            <a:avLst/>
            <a:gdLst/>
            <a:ahLst/>
            <a:cxnLst/>
            <a:rect l="l" t="t" r="r" b="b"/>
            <a:pathLst>
              <a:path w="64769" h="557529">
                <a:moveTo>
                  <a:pt x="64769" y="0"/>
                </a:moveTo>
                <a:lnTo>
                  <a:pt x="0" y="153669"/>
                </a:lnTo>
                <a:lnTo>
                  <a:pt x="41909" y="557529"/>
                </a:lnTo>
                <a:lnTo>
                  <a:pt x="64769" y="0"/>
                </a:lnTo>
                <a:close/>
              </a:path>
            </a:pathLst>
          </a:custGeom>
          <a:solidFill>
            <a:srgbClr val="7E7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124202" y="4939029"/>
            <a:ext cx="891540" cy="770890"/>
          </a:xfrm>
          <a:custGeom>
            <a:avLst/>
            <a:gdLst/>
            <a:ahLst/>
            <a:cxnLst/>
            <a:rect l="l" t="t" r="r" b="b"/>
            <a:pathLst>
              <a:path w="891539" h="770889">
                <a:moveTo>
                  <a:pt x="0" y="0"/>
                </a:moveTo>
                <a:lnTo>
                  <a:pt x="35560" y="768350"/>
                </a:lnTo>
                <a:lnTo>
                  <a:pt x="891539" y="770890"/>
                </a:lnTo>
                <a:lnTo>
                  <a:pt x="861060" y="2667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120389" y="6140453"/>
            <a:ext cx="1234440" cy="448309"/>
          </a:xfrm>
          <a:custGeom>
            <a:avLst/>
            <a:gdLst/>
            <a:ahLst/>
            <a:cxnLst/>
            <a:rect l="l" t="t" r="r" b="b"/>
            <a:pathLst>
              <a:path w="1234439" h="448309">
                <a:moveTo>
                  <a:pt x="1234439" y="0"/>
                </a:moveTo>
                <a:lnTo>
                  <a:pt x="0" y="62230"/>
                </a:lnTo>
                <a:lnTo>
                  <a:pt x="0" y="448309"/>
                </a:lnTo>
                <a:lnTo>
                  <a:pt x="1234439" y="375919"/>
                </a:lnTo>
                <a:lnTo>
                  <a:pt x="1234439" y="0"/>
                </a:lnTo>
                <a:close/>
              </a:path>
            </a:pathLst>
          </a:custGeom>
          <a:solidFill>
            <a:srgbClr val="DCDC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741931" y="6051550"/>
            <a:ext cx="444500" cy="64769"/>
          </a:xfrm>
          <a:custGeom>
            <a:avLst/>
            <a:gdLst/>
            <a:ahLst/>
            <a:cxnLst/>
            <a:rect l="l" t="t" r="r" b="b"/>
            <a:pathLst>
              <a:path w="444500" h="64770">
                <a:moveTo>
                  <a:pt x="299719" y="0"/>
                </a:moveTo>
                <a:lnTo>
                  <a:pt x="0" y="6350"/>
                </a:lnTo>
                <a:lnTo>
                  <a:pt x="157480" y="52069"/>
                </a:lnTo>
                <a:lnTo>
                  <a:pt x="444500" y="64769"/>
                </a:lnTo>
                <a:lnTo>
                  <a:pt x="406400" y="54609"/>
                </a:lnTo>
                <a:lnTo>
                  <a:pt x="375919" y="44450"/>
                </a:lnTo>
                <a:lnTo>
                  <a:pt x="350519" y="33019"/>
                </a:lnTo>
                <a:lnTo>
                  <a:pt x="330200" y="22859"/>
                </a:lnTo>
                <a:lnTo>
                  <a:pt x="316230" y="13969"/>
                </a:lnTo>
                <a:lnTo>
                  <a:pt x="307339" y="7619"/>
                </a:lnTo>
                <a:lnTo>
                  <a:pt x="299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554731" y="6038850"/>
            <a:ext cx="746760" cy="109220"/>
          </a:xfrm>
          <a:custGeom>
            <a:avLst/>
            <a:gdLst/>
            <a:ahLst/>
            <a:cxnLst/>
            <a:rect l="l" t="t" r="r" b="b"/>
            <a:pathLst>
              <a:path w="746760" h="109220">
                <a:moveTo>
                  <a:pt x="171450" y="0"/>
                </a:moveTo>
                <a:lnTo>
                  <a:pt x="171450" y="1269"/>
                </a:lnTo>
                <a:lnTo>
                  <a:pt x="170180" y="5080"/>
                </a:lnTo>
                <a:lnTo>
                  <a:pt x="170180" y="10159"/>
                </a:lnTo>
                <a:lnTo>
                  <a:pt x="165100" y="17780"/>
                </a:lnTo>
                <a:lnTo>
                  <a:pt x="160020" y="26669"/>
                </a:lnTo>
                <a:lnTo>
                  <a:pt x="149860" y="35559"/>
                </a:lnTo>
                <a:lnTo>
                  <a:pt x="135890" y="45719"/>
                </a:lnTo>
                <a:lnTo>
                  <a:pt x="116840" y="54609"/>
                </a:lnTo>
                <a:lnTo>
                  <a:pt x="107950" y="59690"/>
                </a:lnTo>
                <a:lnTo>
                  <a:pt x="87630" y="74930"/>
                </a:lnTo>
                <a:lnTo>
                  <a:pt x="72390" y="81280"/>
                </a:lnTo>
                <a:lnTo>
                  <a:pt x="58420" y="87630"/>
                </a:lnTo>
                <a:lnTo>
                  <a:pt x="40640" y="93980"/>
                </a:lnTo>
                <a:lnTo>
                  <a:pt x="21590" y="101600"/>
                </a:lnTo>
                <a:lnTo>
                  <a:pt x="0" y="109219"/>
                </a:lnTo>
                <a:lnTo>
                  <a:pt x="746760" y="73659"/>
                </a:lnTo>
                <a:lnTo>
                  <a:pt x="171450" y="0"/>
                </a:lnTo>
                <a:close/>
              </a:path>
            </a:pathLst>
          </a:custGeom>
          <a:solidFill>
            <a:srgbClr val="BEB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899412" y="6093459"/>
            <a:ext cx="772159" cy="74930"/>
          </a:xfrm>
          <a:custGeom>
            <a:avLst/>
            <a:gdLst/>
            <a:ahLst/>
            <a:cxnLst/>
            <a:rect l="l" t="t" r="r" b="b"/>
            <a:pathLst>
              <a:path w="772160" h="74929">
                <a:moveTo>
                  <a:pt x="0" y="10159"/>
                </a:moveTo>
                <a:lnTo>
                  <a:pt x="218439" y="74929"/>
                </a:lnTo>
                <a:lnTo>
                  <a:pt x="655319" y="54609"/>
                </a:lnTo>
                <a:lnTo>
                  <a:pt x="676910" y="46989"/>
                </a:lnTo>
                <a:lnTo>
                  <a:pt x="695960" y="39369"/>
                </a:lnTo>
                <a:lnTo>
                  <a:pt x="422910" y="39369"/>
                </a:lnTo>
                <a:lnTo>
                  <a:pt x="402589" y="38099"/>
                </a:lnTo>
                <a:lnTo>
                  <a:pt x="383539" y="35559"/>
                </a:lnTo>
                <a:lnTo>
                  <a:pt x="347979" y="33019"/>
                </a:lnTo>
                <a:lnTo>
                  <a:pt x="331469" y="30479"/>
                </a:lnTo>
                <a:lnTo>
                  <a:pt x="316229" y="27939"/>
                </a:lnTo>
                <a:lnTo>
                  <a:pt x="302259" y="25399"/>
                </a:lnTo>
                <a:lnTo>
                  <a:pt x="287019" y="22859"/>
                </a:lnTo>
                <a:lnTo>
                  <a:pt x="0" y="10159"/>
                </a:lnTo>
                <a:close/>
              </a:path>
              <a:path w="772160" h="74929">
                <a:moveTo>
                  <a:pt x="772160" y="0"/>
                </a:moveTo>
                <a:lnTo>
                  <a:pt x="728979" y="15239"/>
                </a:lnTo>
                <a:lnTo>
                  <a:pt x="690879" y="24129"/>
                </a:lnTo>
                <a:lnTo>
                  <a:pt x="643889" y="30479"/>
                </a:lnTo>
                <a:lnTo>
                  <a:pt x="615950" y="34289"/>
                </a:lnTo>
                <a:lnTo>
                  <a:pt x="588010" y="35559"/>
                </a:lnTo>
                <a:lnTo>
                  <a:pt x="561339" y="38099"/>
                </a:lnTo>
                <a:lnTo>
                  <a:pt x="535939" y="39369"/>
                </a:lnTo>
                <a:lnTo>
                  <a:pt x="695960" y="39369"/>
                </a:lnTo>
                <a:lnTo>
                  <a:pt x="713739" y="33019"/>
                </a:lnTo>
                <a:lnTo>
                  <a:pt x="727710" y="26669"/>
                </a:lnTo>
                <a:lnTo>
                  <a:pt x="742950" y="20319"/>
                </a:lnTo>
                <a:lnTo>
                  <a:pt x="763269" y="5079"/>
                </a:lnTo>
                <a:lnTo>
                  <a:pt x="772160" y="0"/>
                </a:lnTo>
                <a:close/>
              </a:path>
            </a:pathLst>
          </a:custGeom>
          <a:solidFill>
            <a:srgbClr val="9D9D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077210" y="6017259"/>
            <a:ext cx="618490" cy="96520"/>
          </a:xfrm>
          <a:custGeom>
            <a:avLst/>
            <a:gdLst/>
            <a:ahLst/>
            <a:cxnLst/>
            <a:rect l="l" t="t" r="r" b="b"/>
            <a:pathLst>
              <a:path w="618489" h="96520">
                <a:moveTo>
                  <a:pt x="332739" y="95249"/>
                </a:moveTo>
                <a:lnTo>
                  <a:pt x="276860" y="95249"/>
                </a:lnTo>
                <a:lnTo>
                  <a:pt x="299719" y="96519"/>
                </a:lnTo>
                <a:lnTo>
                  <a:pt x="318769" y="96519"/>
                </a:lnTo>
                <a:lnTo>
                  <a:pt x="332739" y="95249"/>
                </a:lnTo>
                <a:close/>
              </a:path>
              <a:path w="618489" h="96520">
                <a:moveTo>
                  <a:pt x="618489" y="0"/>
                </a:moveTo>
                <a:lnTo>
                  <a:pt x="0" y="0"/>
                </a:lnTo>
                <a:lnTo>
                  <a:pt x="7619" y="17779"/>
                </a:lnTo>
                <a:lnTo>
                  <a:pt x="38100" y="48259"/>
                </a:lnTo>
                <a:lnTo>
                  <a:pt x="83819" y="68579"/>
                </a:lnTo>
                <a:lnTo>
                  <a:pt x="138429" y="82549"/>
                </a:lnTo>
                <a:lnTo>
                  <a:pt x="167639" y="86359"/>
                </a:lnTo>
                <a:lnTo>
                  <a:pt x="195579" y="91439"/>
                </a:lnTo>
                <a:lnTo>
                  <a:pt x="224789" y="92709"/>
                </a:lnTo>
                <a:lnTo>
                  <a:pt x="251460" y="95249"/>
                </a:lnTo>
                <a:lnTo>
                  <a:pt x="342900" y="95249"/>
                </a:lnTo>
                <a:lnTo>
                  <a:pt x="396239" y="77469"/>
                </a:lnTo>
                <a:lnTo>
                  <a:pt x="440689" y="57149"/>
                </a:lnTo>
                <a:lnTo>
                  <a:pt x="471169" y="38099"/>
                </a:lnTo>
                <a:lnTo>
                  <a:pt x="480060" y="33019"/>
                </a:lnTo>
                <a:lnTo>
                  <a:pt x="482600" y="31749"/>
                </a:lnTo>
                <a:lnTo>
                  <a:pt x="591819" y="31749"/>
                </a:lnTo>
                <a:lnTo>
                  <a:pt x="608329" y="15239"/>
                </a:lnTo>
                <a:lnTo>
                  <a:pt x="612139" y="8889"/>
                </a:lnTo>
                <a:lnTo>
                  <a:pt x="615950" y="3809"/>
                </a:lnTo>
                <a:lnTo>
                  <a:pt x="617219" y="1269"/>
                </a:lnTo>
                <a:lnTo>
                  <a:pt x="618489" y="0"/>
                </a:lnTo>
                <a:close/>
              </a:path>
              <a:path w="618489" h="96520">
                <a:moveTo>
                  <a:pt x="591819" y="31749"/>
                </a:moveTo>
                <a:lnTo>
                  <a:pt x="532129" y="31749"/>
                </a:lnTo>
                <a:lnTo>
                  <a:pt x="529589" y="38099"/>
                </a:lnTo>
                <a:lnTo>
                  <a:pt x="524510" y="43179"/>
                </a:lnTo>
                <a:lnTo>
                  <a:pt x="488950" y="64769"/>
                </a:lnTo>
                <a:lnTo>
                  <a:pt x="466089" y="72389"/>
                </a:lnTo>
                <a:lnTo>
                  <a:pt x="452119" y="77469"/>
                </a:lnTo>
                <a:lnTo>
                  <a:pt x="438150" y="80009"/>
                </a:lnTo>
                <a:lnTo>
                  <a:pt x="425450" y="82549"/>
                </a:lnTo>
                <a:lnTo>
                  <a:pt x="411479" y="86359"/>
                </a:lnTo>
                <a:lnTo>
                  <a:pt x="383539" y="91439"/>
                </a:lnTo>
                <a:lnTo>
                  <a:pt x="370839" y="92709"/>
                </a:lnTo>
                <a:lnTo>
                  <a:pt x="359410" y="95249"/>
                </a:lnTo>
                <a:lnTo>
                  <a:pt x="397510" y="95249"/>
                </a:lnTo>
                <a:lnTo>
                  <a:pt x="462279" y="87629"/>
                </a:lnTo>
                <a:lnTo>
                  <a:pt x="513079" y="74929"/>
                </a:lnTo>
                <a:lnTo>
                  <a:pt x="552450" y="58419"/>
                </a:lnTo>
                <a:lnTo>
                  <a:pt x="581660" y="40639"/>
                </a:lnTo>
                <a:lnTo>
                  <a:pt x="591819" y="31749"/>
                </a:lnTo>
                <a:close/>
              </a:path>
            </a:pathLst>
          </a:custGeom>
          <a:solidFill>
            <a:srgbClr val="7E7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20109" y="6049009"/>
            <a:ext cx="189230" cy="63500"/>
          </a:xfrm>
          <a:custGeom>
            <a:avLst/>
            <a:gdLst/>
            <a:ahLst/>
            <a:cxnLst/>
            <a:rect l="l" t="t" r="r" b="b"/>
            <a:pathLst>
              <a:path w="189229" h="63500">
                <a:moveTo>
                  <a:pt x="189229" y="0"/>
                </a:moveTo>
                <a:lnTo>
                  <a:pt x="139700" y="0"/>
                </a:lnTo>
                <a:lnTo>
                  <a:pt x="137160" y="1269"/>
                </a:lnTo>
                <a:lnTo>
                  <a:pt x="128269" y="6349"/>
                </a:lnTo>
                <a:lnTo>
                  <a:pt x="114300" y="15239"/>
                </a:lnTo>
                <a:lnTo>
                  <a:pt x="97789" y="25399"/>
                </a:lnTo>
                <a:lnTo>
                  <a:pt x="76200" y="35559"/>
                </a:lnTo>
                <a:lnTo>
                  <a:pt x="53339" y="45719"/>
                </a:lnTo>
                <a:lnTo>
                  <a:pt x="0" y="63499"/>
                </a:lnTo>
                <a:lnTo>
                  <a:pt x="16510" y="63499"/>
                </a:lnTo>
                <a:lnTo>
                  <a:pt x="27939" y="60959"/>
                </a:lnTo>
                <a:lnTo>
                  <a:pt x="40639" y="59689"/>
                </a:lnTo>
                <a:lnTo>
                  <a:pt x="68579" y="54609"/>
                </a:lnTo>
                <a:lnTo>
                  <a:pt x="82550" y="50799"/>
                </a:lnTo>
                <a:lnTo>
                  <a:pt x="95250" y="48259"/>
                </a:lnTo>
                <a:lnTo>
                  <a:pt x="109219" y="45719"/>
                </a:lnTo>
                <a:lnTo>
                  <a:pt x="123189" y="40639"/>
                </a:lnTo>
                <a:lnTo>
                  <a:pt x="166369" y="22859"/>
                </a:lnTo>
                <a:lnTo>
                  <a:pt x="186689" y="6349"/>
                </a:lnTo>
                <a:lnTo>
                  <a:pt x="189229" y="0"/>
                </a:lnTo>
                <a:close/>
              </a:path>
            </a:pathLst>
          </a:custGeom>
          <a:solidFill>
            <a:srgbClr val="BEB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491738" y="6057902"/>
            <a:ext cx="596901" cy="534670"/>
          </a:xfrm>
          <a:custGeom>
            <a:avLst/>
            <a:gdLst/>
            <a:ahLst/>
            <a:cxnLst/>
            <a:rect l="l" t="t" r="r" b="b"/>
            <a:pathLst>
              <a:path w="596900" h="534670">
                <a:moveTo>
                  <a:pt x="0" y="0"/>
                </a:moveTo>
                <a:lnTo>
                  <a:pt x="0" y="311150"/>
                </a:lnTo>
                <a:lnTo>
                  <a:pt x="594360" y="534669"/>
                </a:lnTo>
                <a:lnTo>
                  <a:pt x="596900" y="138430"/>
                </a:lnTo>
                <a:lnTo>
                  <a:pt x="0" y="0"/>
                </a:lnTo>
                <a:close/>
              </a:path>
            </a:pathLst>
          </a:custGeom>
          <a:solidFill>
            <a:srgbClr val="7E7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985259" y="6228079"/>
            <a:ext cx="299720" cy="41910"/>
          </a:xfrm>
          <a:custGeom>
            <a:avLst/>
            <a:gdLst/>
            <a:ahLst/>
            <a:cxnLst/>
            <a:rect l="l" t="t" r="r" b="b"/>
            <a:pathLst>
              <a:path w="299720" h="41910">
                <a:moveTo>
                  <a:pt x="299719" y="0"/>
                </a:moveTo>
                <a:lnTo>
                  <a:pt x="0" y="22860"/>
                </a:lnTo>
                <a:lnTo>
                  <a:pt x="5079" y="41910"/>
                </a:lnTo>
                <a:lnTo>
                  <a:pt x="299719" y="25400"/>
                </a:lnTo>
                <a:lnTo>
                  <a:pt x="299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199129" y="6254750"/>
            <a:ext cx="71120" cy="80010"/>
          </a:xfrm>
          <a:custGeom>
            <a:avLst/>
            <a:gdLst/>
            <a:ahLst/>
            <a:cxnLst/>
            <a:rect l="l" t="t" r="r" b="b"/>
            <a:pathLst>
              <a:path w="71120" h="80010">
                <a:moveTo>
                  <a:pt x="35559" y="0"/>
                </a:moveTo>
                <a:lnTo>
                  <a:pt x="2539" y="24130"/>
                </a:lnTo>
                <a:lnTo>
                  <a:pt x="0" y="39369"/>
                </a:lnTo>
                <a:lnTo>
                  <a:pt x="1269" y="48259"/>
                </a:lnTo>
                <a:lnTo>
                  <a:pt x="27939" y="78740"/>
                </a:lnTo>
                <a:lnTo>
                  <a:pt x="35559" y="80009"/>
                </a:lnTo>
                <a:lnTo>
                  <a:pt x="41909" y="78740"/>
                </a:lnTo>
                <a:lnTo>
                  <a:pt x="49530" y="77469"/>
                </a:lnTo>
                <a:lnTo>
                  <a:pt x="71119" y="48259"/>
                </a:lnTo>
                <a:lnTo>
                  <a:pt x="71119" y="31750"/>
                </a:lnTo>
                <a:lnTo>
                  <a:pt x="41909" y="1269"/>
                </a:lnTo>
                <a:lnTo>
                  <a:pt x="355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210560" y="6266179"/>
            <a:ext cx="49530" cy="57150"/>
          </a:xfrm>
          <a:custGeom>
            <a:avLst/>
            <a:gdLst/>
            <a:ahLst/>
            <a:cxnLst/>
            <a:rect l="l" t="t" r="r" b="b"/>
            <a:pathLst>
              <a:path w="49529" h="57150">
                <a:moveTo>
                  <a:pt x="24129" y="0"/>
                </a:moveTo>
                <a:lnTo>
                  <a:pt x="15239" y="2540"/>
                </a:lnTo>
                <a:lnTo>
                  <a:pt x="6350" y="8890"/>
                </a:lnTo>
                <a:lnTo>
                  <a:pt x="1269" y="17780"/>
                </a:lnTo>
                <a:lnTo>
                  <a:pt x="0" y="27940"/>
                </a:lnTo>
                <a:lnTo>
                  <a:pt x="1269" y="39370"/>
                </a:lnTo>
                <a:lnTo>
                  <a:pt x="6350" y="48260"/>
                </a:lnTo>
                <a:lnTo>
                  <a:pt x="15239" y="54610"/>
                </a:lnTo>
                <a:lnTo>
                  <a:pt x="24129" y="57150"/>
                </a:lnTo>
                <a:lnTo>
                  <a:pt x="34289" y="54610"/>
                </a:lnTo>
                <a:lnTo>
                  <a:pt x="41910" y="48260"/>
                </a:lnTo>
                <a:lnTo>
                  <a:pt x="46989" y="39370"/>
                </a:lnTo>
                <a:lnTo>
                  <a:pt x="49529" y="27940"/>
                </a:lnTo>
                <a:lnTo>
                  <a:pt x="46989" y="17780"/>
                </a:lnTo>
                <a:lnTo>
                  <a:pt x="41910" y="8890"/>
                </a:lnTo>
                <a:lnTo>
                  <a:pt x="34289" y="2540"/>
                </a:lnTo>
                <a:lnTo>
                  <a:pt x="2412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666492" y="6348730"/>
            <a:ext cx="612140" cy="127001"/>
          </a:xfrm>
          <a:custGeom>
            <a:avLst/>
            <a:gdLst/>
            <a:ahLst/>
            <a:cxnLst/>
            <a:rect l="l" t="t" r="r" b="b"/>
            <a:pathLst>
              <a:path w="612139" h="127000">
                <a:moveTo>
                  <a:pt x="612139" y="0"/>
                </a:moveTo>
                <a:lnTo>
                  <a:pt x="3810" y="38100"/>
                </a:lnTo>
                <a:lnTo>
                  <a:pt x="0" y="127000"/>
                </a:lnTo>
                <a:lnTo>
                  <a:pt x="609600" y="93980"/>
                </a:lnTo>
                <a:lnTo>
                  <a:pt x="609600" y="82550"/>
                </a:lnTo>
                <a:lnTo>
                  <a:pt x="612139" y="0"/>
                </a:lnTo>
                <a:close/>
              </a:path>
            </a:pathLst>
          </a:custGeom>
          <a:solidFill>
            <a:srgbClr val="BEB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686809" y="6377940"/>
            <a:ext cx="598170" cy="101600"/>
          </a:xfrm>
          <a:custGeom>
            <a:avLst/>
            <a:gdLst/>
            <a:ahLst/>
            <a:cxnLst/>
            <a:rect l="l" t="t" r="r" b="b"/>
            <a:pathLst>
              <a:path w="598170" h="101600">
                <a:moveTo>
                  <a:pt x="598169" y="0"/>
                </a:moveTo>
                <a:lnTo>
                  <a:pt x="576579" y="58420"/>
                </a:lnTo>
                <a:lnTo>
                  <a:pt x="0" y="101600"/>
                </a:lnTo>
                <a:lnTo>
                  <a:pt x="595629" y="77470"/>
                </a:lnTo>
                <a:lnTo>
                  <a:pt x="5981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640331" y="5975984"/>
            <a:ext cx="1262379" cy="0"/>
          </a:xfrm>
          <a:custGeom>
            <a:avLst/>
            <a:gdLst/>
            <a:ahLst/>
            <a:cxnLst/>
            <a:rect l="l" t="t" r="r" b="b"/>
            <a:pathLst>
              <a:path w="1262379">
                <a:moveTo>
                  <a:pt x="0" y="0"/>
                </a:moveTo>
                <a:lnTo>
                  <a:pt x="1262380" y="0"/>
                </a:lnTo>
              </a:path>
            </a:pathLst>
          </a:custGeom>
          <a:ln w="495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928109" y="5873750"/>
            <a:ext cx="140970" cy="60960"/>
          </a:xfrm>
          <a:custGeom>
            <a:avLst/>
            <a:gdLst/>
            <a:ahLst/>
            <a:cxnLst/>
            <a:rect l="l" t="t" r="r" b="b"/>
            <a:pathLst>
              <a:path w="140970" h="60960">
                <a:moveTo>
                  <a:pt x="0" y="0"/>
                </a:moveTo>
                <a:lnTo>
                  <a:pt x="20319" y="44450"/>
                </a:lnTo>
                <a:lnTo>
                  <a:pt x="57150" y="59690"/>
                </a:lnTo>
                <a:lnTo>
                  <a:pt x="66039" y="60959"/>
                </a:lnTo>
                <a:lnTo>
                  <a:pt x="68579" y="60959"/>
                </a:lnTo>
                <a:lnTo>
                  <a:pt x="111760" y="53339"/>
                </a:lnTo>
                <a:lnTo>
                  <a:pt x="138429" y="24130"/>
                </a:lnTo>
                <a:lnTo>
                  <a:pt x="139700" y="15239"/>
                </a:lnTo>
                <a:lnTo>
                  <a:pt x="140969" y="8889"/>
                </a:lnTo>
                <a:lnTo>
                  <a:pt x="140969" y="63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724909" y="5872481"/>
            <a:ext cx="142240" cy="60960"/>
          </a:xfrm>
          <a:custGeom>
            <a:avLst/>
            <a:gdLst/>
            <a:ahLst/>
            <a:cxnLst/>
            <a:rect l="l" t="t" r="r" b="b"/>
            <a:pathLst>
              <a:path w="142239" h="60960">
                <a:moveTo>
                  <a:pt x="0" y="0"/>
                </a:moveTo>
                <a:lnTo>
                  <a:pt x="20319" y="44450"/>
                </a:lnTo>
                <a:lnTo>
                  <a:pt x="57150" y="59690"/>
                </a:lnTo>
                <a:lnTo>
                  <a:pt x="64769" y="60960"/>
                </a:lnTo>
                <a:lnTo>
                  <a:pt x="68579" y="60960"/>
                </a:lnTo>
                <a:lnTo>
                  <a:pt x="111760" y="53340"/>
                </a:lnTo>
                <a:lnTo>
                  <a:pt x="138429" y="25400"/>
                </a:lnTo>
                <a:lnTo>
                  <a:pt x="142239" y="10160"/>
                </a:lnTo>
                <a:lnTo>
                  <a:pt x="142239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949701" y="5888989"/>
            <a:ext cx="106681" cy="36831"/>
          </a:xfrm>
          <a:custGeom>
            <a:avLst/>
            <a:gdLst/>
            <a:ahLst/>
            <a:cxnLst/>
            <a:rect l="l" t="t" r="r" b="b"/>
            <a:pathLst>
              <a:path w="106679" h="36829">
                <a:moveTo>
                  <a:pt x="106679" y="0"/>
                </a:moveTo>
                <a:lnTo>
                  <a:pt x="0" y="0"/>
                </a:lnTo>
                <a:lnTo>
                  <a:pt x="0" y="5080"/>
                </a:lnTo>
                <a:lnTo>
                  <a:pt x="34289" y="34290"/>
                </a:lnTo>
                <a:lnTo>
                  <a:pt x="52070" y="36830"/>
                </a:lnTo>
                <a:lnTo>
                  <a:pt x="59689" y="36830"/>
                </a:lnTo>
                <a:lnTo>
                  <a:pt x="68579" y="35560"/>
                </a:lnTo>
                <a:lnTo>
                  <a:pt x="78739" y="34290"/>
                </a:lnTo>
                <a:lnTo>
                  <a:pt x="88900" y="29210"/>
                </a:lnTo>
                <a:lnTo>
                  <a:pt x="97789" y="22860"/>
                </a:lnTo>
                <a:lnTo>
                  <a:pt x="102870" y="13970"/>
                </a:lnTo>
                <a:lnTo>
                  <a:pt x="106679" y="0"/>
                </a:lnTo>
                <a:close/>
              </a:path>
            </a:pathLst>
          </a:custGeom>
          <a:solidFill>
            <a:srgbClr val="CC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745228" y="5888989"/>
            <a:ext cx="106681" cy="36831"/>
          </a:xfrm>
          <a:custGeom>
            <a:avLst/>
            <a:gdLst/>
            <a:ahLst/>
            <a:cxnLst/>
            <a:rect l="l" t="t" r="r" b="b"/>
            <a:pathLst>
              <a:path w="106679" h="36829">
                <a:moveTo>
                  <a:pt x="106680" y="0"/>
                </a:moveTo>
                <a:lnTo>
                  <a:pt x="0" y="0"/>
                </a:lnTo>
                <a:lnTo>
                  <a:pt x="0" y="5080"/>
                </a:lnTo>
                <a:lnTo>
                  <a:pt x="34290" y="34290"/>
                </a:lnTo>
                <a:lnTo>
                  <a:pt x="52070" y="36830"/>
                </a:lnTo>
                <a:lnTo>
                  <a:pt x="59690" y="36830"/>
                </a:lnTo>
                <a:lnTo>
                  <a:pt x="68580" y="35560"/>
                </a:lnTo>
                <a:lnTo>
                  <a:pt x="78740" y="34290"/>
                </a:lnTo>
                <a:lnTo>
                  <a:pt x="87630" y="29210"/>
                </a:lnTo>
                <a:lnTo>
                  <a:pt x="97790" y="22860"/>
                </a:lnTo>
                <a:lnTo>
                  <a:pt x="102870" y="13970"/>
                </a:lnTo>
                <a:lnTo>
                  <a:pt x="106680" y="0"/>
                </a:lnTo>
                <a:close/>
              </a:path>
            </a:pathLst>
          </a:custGeom>
          <a:solidFill>
            <a:srgbClr val="CC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917951" y="5883909"/>
            <a:ext cx="78741" cy="49530"/>
          </a:xfrm>
          <a:custGeom>
            <a:avLst/>
            <a:gdLst/>
            <a:ahLst/>
            <a:cxnLst/>
            <a:rect l="l" t="t" r="r" b="b"/>
            <a:pathLst>
              <a:path w="78739" h="49529">
                <a:moveTo>
                  <a:pt x="21589" y="0"/>
                </a:moveTo>
                <a:lnTo>
                  <a:pt x="0" y="2539"/>
                </a:lnTo>
                <a:lnTo>
                  <a:pt x="2539" y="15239"/>
                </a:lnTo>
                <a:lnTo>
                  <a:pt x="7620" y="25400"/>
                </a:lnTo>
                <a:lnTo>
                  <a:pt x="13970" y="33019"/>
                </a:lnTo>
                <a:lnTo>
                  <a:pt x="21589" y="39369"/>
                </a:lnTo>
                <a:lnTo>
                  <a:pt x="27939" y="44450"/>
                </a:lnTo>
                <a:lnTo>
                  <a:pt x="33020" y="45719"/>
                </a:lnTo>
                <a:lnTo>
                  <a:pt x="36829" y="48259"/>
                </a:lnTo>
                <a:lnTo>
                  <a:pt x="38100" y="48259"/>
                </a:lnTo>
                <a:lnTo>
                  <a:pt x="78739" y="49529"/>
                </a:lnTo>
                <a:lnTo>
                  <a:pt x="59689" y="44450"/>
                </a:lnTo>
                <a:lnTo>
                  <a:pt x="29210" y="19050"/>
                </a:lnTo>
                <a:lnTo>
                  <a:pt x="22860" y="5079"/>
                </a:lnTo>
                <a:lnTo>
                  <a:pt x="21589" y="1269"/>
                </a:lnTo>
                <a:lnTo>
                  <a:pt x="215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713478" y="5882640"/>
            <a:ext cx="78741" cy="50800"/>
          </a:xfrm>
          <a:custGeom>
            <a:avLst/>
            <a:gdLst/>
            <a:ahLst/>
            <a:cxnLst/>
            <a:rect l="l" t="t" r="r" b="b"/>
            <a:pathLst>
              <a:path w="78739" h="50800">
                <a:moveTo>
                  <a:pt x="21590" y="0"/>
                </a:moveTo>
                <a:lnTo>
                  <a:pt x="0" y="3810"/>
                </a:lnTo>
                <a:lnTo>
                  <a:pt x="2540" y="16510"/>
                </a:lnTo>
                <a:lnTo>
                  <a:pt x="7620" y="25400"/>
                </a:lnTo>
                <a:lnTo>
                  <a:pt x="13970" y="34290"/>
                </a:lnTo>
                <a:lnTo>
                  <a:pt x="21590" y="39370"/>
                </a:lnTo>
                <a:lnTo>
                  <a:pt x="26670" y="44450"/>
                </a:lnTo>
                <a:lnTo>
                  <a:pt x="33020" y="45720"/>
                </a:lnTo>
                <a:lnTo>
                  <a:pt x="36830" y="48260"/>
                </a:lnTo>
                <a:lnTo>
                  <a:pt x="38100" y="48260"/>
                </a:lnTo>
                <a:lnTo>
                  <a:pt x="78740" y="50800"/>
                </a:lnTo>
                <a:lnTo>
                  <a:pt x="59690" y="45720"/>
                </a:lnTo>
                <a:lnTo>
                  <a:pt x="45720" y="36830"/>
                </a:lnTo>
                <a:lnTo>
                  <a:pt x="35560" y="27940"/>
                </a:lnTo>
                <a:lnTo>
                  <a:pt x="29210" y="20320"/>
                </a:lnTo>
                <a:lnTo>
                  <a:pt x="24130" y="11430"/>
                </a:lnTo>
                <a:lnTo>
                  <a:pt x="21590" y="6350"/>
                </a:lnTo>
                <a:lnTo>
                  <a:pt x="215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925570" y="5888990"/>
            <a:ext cx="40640" cy="39370"/>
          </a:xfrm>
          <a:custGeom>
            <a:avLst/>
            <a:gdLst/>
            <a:ahLst/>
            <a:cxnLst/>
            <a:rect l="l" t="t" r="r" b="b"/>
            <a:pathLst>
              <a:path w="40639" h="39370">
                <a:moveTo>
                  <a:pt x="15239" y="0"/>
                </a:moveTo>
                <a:lnTo>
                  <a:pt x="0" y="0"/>
                </a:lnTo>
                <a:lnTo>
                  <a:pt x="0" y="1270"/>
                </a:lnTo>
                <a:lnTo>
                  <a:pt x="1269" y="5080"/>
                </a:lnTo>
                <a:lnTo>
                  <a:pt x="5079" y="11430"/>
                </a:lnTo>
                <a:lnTo>
                  <a:pt x="7619" y="17780"/>
                </a:lnTo>
                <a:lnTo>
                  <a:pt x="12700" y="24130"/>
                </a:lnTo>
                <a:lnTo>
                  <a:pt x="20319" y="30480"/>
                </a:lnTo>
                <a:lnTo>
                  <a:pt x="29209" y="35560"/>
                </a:lnTo>
                <a:lnTo>
                  <a:pt x="40639" y="39370"/>
                </a:lnTo>
                <a:lnTo>
                  <a:pt x="36829" y="36830"/>
                </a:lnTo>
                <a:lnTo>
                  <a:pt x="27939" y="29210"/>
                </a:lnTo>
                <a:lnTo>
                  <a:pt x="19050" y="17780"/>
                </a:lnTo>
                <a:lnTo>
                  <a:pt x="15239" y="0"/>
                </a:lnTo>
                <a:close/>
              </a:path>
            </a:pathLst>
          </a:custGeom>
          <a:solidFill>
            <a:srgbClr val="7E7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723640" y="5888990"/>
            <a:ext cx="40640" cy="39370"/>
          </a:xfrm>
          <a:custGeom>
            <a:avLst/>
            <a:gdLst/>
            <a:ahLst/>
            <a:cxnLst/>
            <a:rect l="l" t="t" r="r" b="b"/>
            <a:pathLst>
              <a:path w="40639" h="39370">
                <a:moveTo>
                  <a:pt x="15239" y="0"/>
                </a:moveTo>
                <a:lnTo>
                  <a:pt x="0" y="0"/>
                </a:lnTo>
                <a:lnTo>
                  <a:pt x="0" y="1270"/>
                </a:lnTo>
                <a:lnTo>
                  <a:pt x="1270" y="5080"/>
                </a:lnTo>
                <a:lnTo>
                  <a:pt x="2539" y="11430"/>
                </a:lnTo>
                <a:lnTo>
                  <a:pt x="40639" y="39370"/>
                </a:lnTo>
                <a:lnTo>
                  <a:pt x="35560" y="36830"/>
                </a:lnTo>
                <a:lnTo>
                  <a:pt x="26670" y="29210"/>
                </a:lnTo>
                <a:lnTo>
                  <a:pt x="17780" y="17780"/>
                </a:lnTo>
                <a:lnTo>
                  <a:pt x="15239" y="0"/>
                </a:lnTo>
                <a:close/>
              </a:path>
            </a:pathLst>
          </a:custGeom>
          <a:solidFill>
            <a:srgbClr val="7E7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218179" y="6379209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10" h="41910">
                <a:moveTo>
                  <a:pt x="20319" y="0"/>
                </a:moveTo>
                <a:lnTo>
                  <a:pt x="12700" y="2539"/>
                </a:lnTo>
                <a:lnTo>
                  <a:pt x="6350" y="6349"/>
                </a:lnTo>
                <a:lnTo>
                  <a:pt x="2539" y="12699"/>
                </a:lnTo>
                <a:lnTo>
                  <a:pt x="0" y="21589"/>
                </a:lnTo>
                <a:lnTo>
                  <a:pt x="2539" y="29209"/>
                </a:lnTo>
                <a:lnTo>
                  <a:pt x="6350" y="35559"/>
                </a:lnTo>
                <a:lnTo>
                  <a:pt x="12700" y="39369"/>
                </a:lnTo>
                <a:lnTo>
                  <a:pt x="20319" y="41909"/>
                </a:lnTo>
                <a:lnTo>
                  <a:pt x="27939" y="39369"/>
                </a:lnTo>
                <a:lnTo>
                  <a:pt x="35559" y="35559"/>
                </a:lnTo>
                <a:lnTo>
                  <a:pt x="39369" y="29209"/>
                </a:lnTo>
                <a:lnTo>
                  <a:pt x="41909" y="21589"/>
                </a:lnTo>
                <a:lnTo>
                  <a:pt x="39369" y="12699"/>
                </a:lnTo>
                <a:lnTo>
                  <a:pt x="35559" y="6349"/>
                </a:lnTo>
                <a:lnTo>
                  <a:pt x="27939" y="2539"/>
                </a:lnTo>
                <a:lnTo>
                  <a:pt x="203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285490" y="6375400"/>
            <a:ext cx="41910" cy="40640"/>
          </a:xfrm>
          <a:custGeom>
            <a:avLst/>
            <a:gdLst/>
            <a:ahLst/>
            <a:cxnLst/>
            <a:rect l="l" t="t" r="r" b="b"/>
            <a:pathLst>
              <a:path w="41910" h="40639">
                <a:moveTo>
                  <a:pt x="20320" y="0"/>
                </a:moveTo>
                <a:lnTo>
                  <a:pt x="12700" y="2540"/>
                </a:lnTo>
                <a:lnTo>
                  <a:pt x="6350" y="6350"/>
                </a:lnTo>
                <a:lnTo>
                  <a:pt x="2539" y="11430"/>
                </a:lnTo>
                <a:lnTo>
                  <a:pt x="0" y="20319"/>
                </a:lnTo>
                <a:lnTo>
                  <a:pt x="2539" y="27940"/>
                </a:lnTo>
                <a:lnTo>
                  <a:pt x="6350" y="35559"/>
                </a:lnTo>
                <a:lnTo>
                  <a:pt x="12700" y="39369"/>
                </a:lnTo>
                <a:lnTo>
                  <a:pt x="20320" y="40640"/>
                </a:lnTo>
                <a:lnTo>
                  <a:pt x="27939" y="39369"/>
                </a:lnTo>
                <a:lnTo>
                  <a:pt x="35560" y="35559"/>
                </a:lnTo>
                <a:lnTo>
                  <a:pt x="39370" y="27940"/>
                </a:lnTo>
                <a:lnTo>
                  <a:pt x="41910" y="20319"/>
                </a:lnTo>
                <a:lnTo>
                  <a:pt x="39370" y="11430"/>
                </a:lnTo>
                <a:lnTo>
                  <a:pt x="35560" y="6350"/>
                </a:lnTo>
                <a:lnTo>
                  <a:pt x="27939" y="2540"/>
                </a:lnTo>
                <a:lnTo>
                  <a:pt x="203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352800" y="6371592"/>
            <a:ext cx="41910" cy="40640"/>
          </a:xfrm>
          <a:custGeom>
            <a:avLst/>
            <a:gdLst/>
            <a:ahLst/>
            <a:cxnLst/>
            <a:rect l="l" t="t" r="r" b="b"/>
            <a:pathLst>
              <a:path w="41910" h="40639">
                <a:moveTo>
                  <a:pt x="20320" y="0"/>
                </a:moveTo>
                <a:lnTo>
                  <a:pt x="12700" y="1270"/>
                </a:lnTo>
                <a:lnTo>
                  <a:pt x="5079" y="6350"/>
                </a:lnTo>
                <a:lnTo>
                  <a:pt x="1270" y="11430"/>
                </a:lnTo>
                <a:lnTo>
                  <a:pt x="0" y="20320"/>
                </a:lnTo>
                <a:lnTo>
                  <a:pt x="1270" y="27940"/>
                </a:lnTo>
                <a:lnTo>
                  <a:pt x="5079" y="35560"/>
                </a:lnTo>
                <a:lnTo>
                  <a:pt x="12700" y="39370"/>
                </a:lnTo>
                <a:lnTo>
                  <a:pt x="20320" y="40640"/>
                </a:lnTo>
                <a:lnTo>
                  <a:pt x="29210" y="39370"/>
                </a:lnTo>
                <a:lnTo>
                  <a:pt x="35560" y="35560"/>
                </a:lnTo>
                <a:lnTo>
                  <a:pt x="39370" y="27940"/>
                </a:lnTo>
                <a:lnTo>
                  <a:pt x="41910" y="20320"/>
                </a:lnTo>
                <a:lnTo>
                  <a:pt x="39370" y="11430"/>
                </a:lnTo>
                <a:lnTo>
                  <a:pt x="35560" y="6350"/>
                </a:lnTo>
                <a:lnTo>
                  <a:pt x="29210" y="1270"/>
                </a:lnTo>
                <a:lnTo>
                  <a:pt x="203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420109" y="6366509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10" h="41910">
                <a:moveTo>
                  <a:pt x="21589" y="0"/>
                </a:moveTo>
                <a:lnTo>
                  <a:pt x="12700" y="1269"/>
                </a:lnTo>
                <a:lnTo>
                  <a:pt x="6350" y="6349"/>
                </a:lnTo>
                <a:lnTo>
                  <a:pt x="1269" y="12699"/>
                </a:lnTo>
                <a:lnTo>
                  <a:pt x="0" y="20319"/>
                </a:lnTo>
                <a:lnTo>
                  <a:pt x="1269" y="29209"/>
                </a:lnTo>
                <a:lnTo>
                  <a:pt x="6350" y="35559"/>
                </a:lnTo>
                <a:lnTo>
                  <a:pt x="12700" y="40639"/>
                </a:lnTo>
                <a:lnTo>
                  <a:pt x="21589" y="41909"/>
                </a:lnTo>
                <a:lnTo>
                  <a:pt x="29210" y="40639"/>
                </a:lnTo>
                <a:lnTo>
                  <a:pt x="35560" y="35559"/>
                </a:lnTo>
                <a:lnTo>
                  <a:pt x="40639" y="29209"/>
                </a:lnTo>
                <a:lnTo>
                  <a:pt x="41910" y="20319"/>
                </a:lnTo>
                <a:lnTo>
                  <a:pt x="40639" y="12699"/>
                </a:lnTo>
                <a:lnTo>
                  <a:pt x="35560" y="6349"/>
                </a:lnTo>
                <a:lnTo>
                  <a:pt x="29210" y="1269"/>
                </a:lnTo>
                <a:lnTo>
                  <a:pt x="215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218179" y="6442709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10" h="41910">
                <a:moveTo>
                  <a:pt x="20319" y="0"/>
                </a:moveTo>
                <a:lnTo>
                  <a:pt x="12700" y="2539"/>
                </a:lnTo>
                <a:lnTo>
                  <a:pt x="6350" y="6349"/>
                </a:lnTo>
                <a:lnTo>
                  <a:pt x="2539" y="12699"/>
                </a:lnTo>
                <a:lnTo>
                  <a:pt x="0" y="20319"/>
                </a:lnTo>
                <a:lnTo>
                  <a:pt x="2539" y="27939"/>
                </a:lnTo>
                <a:lnTo>
                  <a:pt x="6350" y="35559"/>
                </a:lnTo>
                <a:lnTo>
                  <a:pt x="12700" y="39369"/>
                </a:lnTo>
                <a:lnTo>
                  <a:pt x="20319" y="41909"/>
                </a:lnTo>
                <a:lnTo>
                  <a:pt x="27939" y="39369"/>
                </a:lnTo>
                <a:lnTo>
                  <a:pt x="35559" y="35559"/>
                </a:lnTo>
                <a:lnTo>
                  <a:pt x="39369" y="27939"/>
                </a:lnTo>
                <a:lnTo>
                  <a:pt x="41909" y="20319"/>
                </a:lnTo>
                <a:lnTo>
                  <a:pt x="39369" y="12699"/>
                </a:lnTo>
                <a:lnTo>
                  <a:pt x="35559" y="6349"/>
                </a:lnTo>
                <a:lnTo>
                  <a:pt x="27939" y="2539"/>
                </a:lnTo>
                <a:lnTo>
                  <a:pt x="203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285490" y="6437629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10" h="41910">
                <a:moveTo>
                  <a:pt x="20320" y="0"/>
                </a:moveTo>
                <a:lnTo>
                  <a:pt x="12700" y="2540"/>
                </a:lnTo>
                <a:lnTo>
                  <a:pt x="6350" y="6350"/>
                </a:lnTo>
                <a:lnTo>
                  <a:pt x="2539" y="12700"/>
                </a:lnTo>
                <a:lnTo>
                  <a:pt x="0" y="21590"/>
                </a:lnTo>
                <a:lnTo>
                  <a:pt x="2539" y="29210"/>
                </a:lnTo>
                <a:lnTo>
                  <a:pt x="6350" y="36830"/>
                </a:lnTo>
                <a:lnTo>
                  <a:pt x="12700" y="40640"/>
                </a:lnTo>
                <a:lnTo>
                  <a:pt x="20320" y="41910"/>
                </a:lnTo>
                <a:lnTo>
                  <a:pt x="27939" y="40640"/>
                </a:lnTo>
                <a:lnTo>
                  <a:pt x="35560" y="36830"/>
                </a:lnTo>
                <a:lnTo>
                  <a:pt x="39370" y="29210"/>
                </a:lnTo>
                <a:lnTo>
                  <a:pt x="41910" y="21590"/>
                </a:lnTo>
                <a:lnTo>
                  <a:pt x="39370" y="12700"/>
                </a:lnTo>
                <a:lnTo>
                  <a:pt x="35560" y="6350"/>
                </a:lnTo>
                <a:lnTo>
                  <a:pt x="27939" y="2540"/>
                </a:lnTo>
                <a:lnTo>
                  <a:pt x="203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352800" y="6433820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10" h="41910">
                <a:moveTo>
                  <a:pt x="20320" y="0"/>
                </a:moveTo>
                <a:lnTo>
                  <a:pt x="12700" y="2539"/>
                </a:lnTo>
                <a:lnTo>
                  <a:pt x="5079" y="6349"/>
                </a:lnTo>
                <a:lnTo>
                  <a:pt x="1270" y="12699"/>
                </a:lnTo>
                <a:lnTo>
                  <a:pt x="0" y="21589"/>
                </a:lnTo>
                <a:lnTo>
                  <a:pt x="1270" y="29209"/>
                </a:lnTo>
                <a:lnTo>
                  <a:pt x="5079" y="36829"/>
                </a:lnTo>
                <a:lnTo>
                  <a:pt x="12700" y="40639"/>
                </a:lnTo>
                <a:lnTo>
                  <a:pt x="20320" y="41909"/>
                </a:lnTo>
                <a:lnTo>
                  <a:pt x="29210" y="40639"/>
                </a:lnTo>
                <a:lnTo>
                  <a:pt x="35560" y="36829"/>
                </a:lnTo>
                <a:lnTo>
                  <a:pt x="39370" y="29209"/>
                </a:lnTo>
                <a:lnTo>
                  <a:pt x="41910" y="21589"/>
                </a:lnTo>
                <a:lnTo>
                  <a:pt x="39370" y="12699"/>
                </a:lnTo>
                <a:lnTo>
                  <a:pt x="35560" y="6349"/>
                </a:lnTo>
                <a:lnTo>
                  <a:pt x="29210" y="2539"/>
                </a:lnTo>
                <a:lnTo>
                  <a:pt x="203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420109" y="6430011"/>
            <a:ext cx="41910" cy="40640"/>
          </a:xfrm>
          <a:custGeom>
            <a:avLst/>
            <a:gdLst/>
            <a:ahLst/>
            <a:cxnLst/>
            <a:rect l="l" t="t" r="r" b="b"/>
            <a:pathLst>
              <a:path w="41910" h="40639">
                <a:moveTo>
                  <a:pt x="21589" y="0"/>
                </a:moveTo>
                <a:lnTo>
                  <a:pt x="12700" y="1269"/>
                </a:lnTo>
                <a:lnTo>
                  <a:pt x="6350" y="6349"/>
                </a:lnTo>
                <a:lnTo>
                  <a:pt x="1269" y="12699"/>
                </a:lnTo>
                <a:lnTo>
                  <a:pt x="0" y="20319"/>
                </a:lnTo>
                <a:lnTo>
                  <a:pt x="1269" y="29209"/>
                </a:lnTo>
                <a:lnTo>
                  <a:pt x="6350" y="35559"/>
                </a:lnTo>
                <a:lnTo>
                  <a:pt x="12700" y="39369"/>
                </a:lnTo>
                <a:lnTo>
                  <a:pt x="21589" y="40639"/>
                </a:lnTo>
                <a:lnTo>
                  <a:pt x="29210" y="39369"/>
                </a:lnTo>
                <a:lnTo>
                  <a:pt x="35560" y="35559"/>
                </a:lnTo>
                <a:lnTo>
                  <a:pt x="40639" y="29209"/>
                </a:lnTo>
                <a:lnTo>
                  <a:pt x="41910" y="20319"/>
                </a:lnTo>
                <a:lnTo>
                  <a:pt x="40639" y="12699"/>
                </a:lnTo>
                <a:lnTo>
                  <a:pt x="35560" y="6349"/>
                </a:lnTo>
                <a:lnTo>
                  <a:pt x="29210" y="1269"/>
                </a:lnTo>
                <a:lnTo>
                  <a:pt x="215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218179" y="6504942"/>
            <a:ext cx="41910" cy="43180"/>
          </a:xfrm>
          <a:custGeom>
            <a:avLst/>
            <a:gdLst/>
            <a:ahLst/>
            <a:cxnLst/>
            <a:rect l="l" t="t" r="r" b="b"/>
            <a:pathLst>
              <a:path w="41910" h="43179">
                <a:moveTo>
                  <a:pt x="20319" y="0"/>
                </a:moveTo>
                <a:lnTo>
                  <a:pt x="12700" y="2539"/>
                </a:lnTo>
                <a:lnTo>
                  <a:pt x="6350" y="6349"/>
                </a:lnTo>
                <a:lnTo>
                  <a:pt x="2539" y="13969"/>
                </a:lnTo>
                <a:lnTo>
                  <a:pt x="0" y="21589"/>
                </a:lnTo>
                <a:lnTo>
                  <a:pt x="2539" y="29209"/>
                </a:lnTo>
                <a:lnTo>
                  <a:pt x="6350" y="36829"/>
                </a:lnTo>
                <a:lnTo>
                  <a:pt x="12700" y="40639"/>
                </a:lnTo>
                <a:lnTo>
                  <a:pt x="20319" y="43179"/>
                </a:lnTo>
                <a:lnTo>
                  <a:pt x="27939" y="40639"/>
                </a:lnTo>
                <a:lnTo>
                  <a:pt x="35559" y="36829"/>
                </a:lnTo>
                <a:lnTo>
                  <a:pt x="39369" y="29209"/>
                </a:lnTo>
                <a:lnTo>
                  <a:pt x="41909" y="21589"/>
                </a:lnTo>
                <a:lnTo>
                  <a:pt x="39369" y="13969"/>
                </a:lnTo>
                <a:lnTo>
                  <a:pt x="35559" y="6349"/>
                </a:lnTo>
                <a:lnTo>
                  <a:pt x="27939" y="2539"/>
                </a:lnTo>
                <a:lnTo>
                  <a:pt x="203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285490" y="6501129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10" h="41909">
                <a:moveTo>
                  <a:pt x="20320" y="0"/>
                </a:moveTo>
                <a:lnTo>
                  <a:pt x="12700" y="2540"/>
                </a:lnTo>
                <a:lnTo>
                  <a:pt x="6350" y="6350"/>
                </a:lnTo>
                <a:lnTo>
                  <a:pt x="2539" y="12700"/>
                </a:lnTo>
                <a:lnTo>
                  <a:pt x="0" y="21590"/>
                </a:lnTo>
                <a:lnTo>
                  <a:pt x="2539" y="29210"/>
                </a:lnTo>
                <a:lnTo>
                  <a:pt x="6350" y="35560"/>
                </a:lnTo>
                <a:lnTo>
                  <a:pt x="12700" y="39370"/>
                </a:lnTo>
                <a:lnTo>
                  <a:pt x="20320" y="41910"/>
                </a:lnTo>
                <a:lnTo>
                  <a:pt x="27939" y="39370"/>
                </a:lnTo>
                <a:lnTo>
                  <a:pt x="35560" y="35560"/>
                </a:lnTo>
                <a:lnTo>
                  <a:pt x="39370" y="29210"/>
                </a:lnTo>
                <a:lnTo>
                  <a:pt x="41910" y="21590"/>
                </a:lnTo>
                <a:lnTo>
                  <a:pt x="39370" y="12700"/>
                </a:lnTo>
                <a:lnTo>
                  <a:pt x="35560" y="6350"/>
                </a:lnTo>
                <a:lnTo>
                  <a:pt x="27939" y="2540"/>
                </a:lnTo>
                <a:lnTo>
                  <a:pt x="203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352800" y="6497320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10" h="41909">
                <a:moveTo>
                  <a:pt x="20320" y="0"/>
                </a:moveTo>
                <a:lnTo>
                  <a:pt x="12700" y="2539"/>
                </a:lnTo>
                <a:lnTo>
                  <a:pt x="5079" y="6349"/>
                </a:lnTo>
                <a:lnTo>
                  <a:pt x="1270" y="12699"/>
                </a:lnTo>
                <a:lnTo>
                  <a:pt x="0" y="21589"/>
                </a:lnTo>
                <a:lnTo>
                  <a:pt x="1270" y="29209"/>
                </a:lnTo>
                <a:lnTo>
                  <a:pt x="5079" y="35559"/>
                </a:lnTo>
                <a:lnTo>
                  <a:pt x="12700" y="39369"/>
                </a:lnTo>
                <a:lnTo>
                  <a:pt x="20320" y="41909"/>
                </a:lnTo>
                <a:lnTo>
                  <a:pt x="29210" y="39369"/>
                </a:lnTo>
                <a:lnTo>
                  <a:pt x="35560" y="35559"/>
                </a:lnTo>
                <a:lnTo>
                  <a:pt x="39370" y="29209"/>
                </a:lnTo>
                <a:lnTo>
                  <a:pt x="41910" y="21589"/>
                </a:lnTo>
                <a:lnTo>
                  <a:pt x="39370" y="12699"/>
                </a:lnTo>
                <a:lnTo>
                  <a:pt x="35560" y="6349"/>
                </a:lnTo>
                <a:lnTo>
                  <a:pt x="29210" y="2539"/>
                </a:lnTo>
                <a:lnTo>
                  <a:pt x="203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420109" y="6493511"/>
            <a:ext cx="41910" cy="40640"/>
          </a:xfrm>
          <a:custGeom>
            <a:avLst/>
            <a:gdLst/>
            <a:ahLst/>
            <a:cxnLst/>
            <a:rect l="l" t="t" r="r" b="b"/>
            <a:pathLst>
              <a:path w="41910" h="40640">
                <a:moveTo>
                  <a:pt x="21589" y="0"/>
                </a:moveTo>
                <a:lnTo>
                  <a:pt x="12700" y="1269"/>
                </a:lnTo>
                <a:lnTo>
                  <a:pt x="6350" y="6349"/>
                </a:lnTo>
                <a:lnTo>
                  <a:pt x="1269" y="11429"/>
                </a:lnTo>
                <a:lnTo>
                  <a:pt x="0" y="20319"/>
                </a:lnTo>
                <a:lnTo>
                  <a:pt x="1269" y="27939"/>
                </a:lnTo>
                <a:lnTo>
                  <a:pt x="6350" y="35559"/>
                </a:lnTo>
                <a:lnTo>
                  <a:pt x="12700" y="39369"/>
                </a:lnTo>
                <a:lnTo>
                  <a:pt x="21589" y="40639"/>
                </a:lnTo>
                <a:lnTo>
                  <a:pt x="29210" y="39369"/>
                </a:lnTo>
                <a:lnTo>
                  <a:pt x="35560" y="35559"/>
                </a:lnTo>
                <a:lnTo>
                  <a:pt x="40639" y="27939"/>
                </a:lnTo>
                <a:lnTo>
                  <a:pt x="41910" y="20319"/>
                </a:lnTo>
                <a:lnTo>
                  <a:pt x="40639" y="11429"/>
                </a:lnTo>
                <a:lnTo>
                  <a:pt x="35560" y="6349"/>
                </a:lnTo>
                <a:lnTo>
                  <a:pt x="29210" y="1269"/>
                </a:lnTo>
                <a:lnTo>
                  <a:pt x="215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575560" y="6183629"/>
            <a:ext cx="449580" cy="130810"/>
          </a:xfrm>
          <a:custGeom>
            <a:avLst/>
            <a:gdLst/>
            <a:ahLst/>
            <a:cxnLst/>
            <a:rect l="l" t="t" r="r" b="b"/>
            <a:pathLst>
              <a:path w="449580" h="130810">
                <a:moveTo>
                  <a:pt x="0" y="0"/>
                </a:moveTo>
                <a:lnTo>
                  <a:pt x="449579" y="130810"/>
                </a:lnTo>
                <a:lnTo>
                  <a:pt x="449579" y="838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575560" y="6275070"/>
            <a:ext cx="449580" cy="132080"/>
          </a:xfrm>
          <a:custGeom>
            <a:avLst/>
            <a:gdLst/>
            <a:ahLst/>
            <a:cxnLst/>
            <a:rect l="l" t="t" r="r" b="b"/>
            <a:pathLst>
              <a:path w="449580" h="132079">
                <a:moveTo>
                  <a:pt x="0" y="0"/>
                </a:moveTo>
                <a:lnTo>
                  <a:pt x="449579" y="132079"/>
                </a:lnTo>
                <a:lnTo>
                  <a:pt x="449579" y="850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575560" y="6352541"/>
            <a:ext cx="449580" cy="147320"/>
          </a:xfrm>
          <a:custGeom>
            <a:avLst/>
            <a:gdLst/>
            <a:ahLst/>
            <a:cxnLst/>
            <a:rect l="l" t="t" r="r" b="b"/>
            <a:pathLst>
              <a:path w="449580" h="147320">
                <a:moveTo>
                  <a:pt x="0" y="0"/>
                </a:moveTo>
                <a:lnTo>
                  <a:pt x="449579" y="147320"/>
                </a:lnTo>
                <a:lnTo>
                  <a:pt x="449579" y="10033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177539" y="5584191"/>
            <a:ext cx="151130" cy="69850"/>
          </a:xfrm>
          <a:custGeom>
            <a:avLst/>
            <a:gdLst/>
            <a:ahLst/>
            <a:cxnLst/>
            <a:rect l="l" t="t" r="r" b="b"/>
            <a:pathLst>
              <a:path w="151129" h="69850">
                <a:moveTo>
                  <a:pt x="78739" y="0"/>
                </a:moveTo>
                <a:lnTo>
                  <a:pt x="0" y="25400"/>
                </a:lnTo>
                <a:lnTo>
                  <a:pt x="78739" y="69850"/>
                </a:lnTo>
                <a:lnTo>
                  <a:pt x="151130" y="57150"/>
                </a:lnTo>
                <a:lnTo>
                  <a:pt x="78739" y="0"/>
                </a:lnTo>
                <a:close/>
              </a:path>
            </a:pathLst>
          </a:custGeom>
          <a:solidFill>
            <a:srgbClr val="7E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177539" y="5060952"/>
            <a:ext cx="768350" cy="547370"/>
          </a:xfrm>
          <a:custGeom>
            <a:avLst/>
            <a:gdLst/>
            <a:ahLst/>
            <a:cxnLst/>
            <a:rect l="l" t="t" r="r" b="b"/>
            <a:pathLst>
              <a:path w="768350" h="547370">
                <a:moveTo>
                  <a:pt x="180339" y="148589"/>
                </a:moveTo>
                <a:lnTo>
                  <a:pt x="0" y="547369"/>
                </a:lnTo>
                <a:lnTo>
                  <a:pt x="93980" y="527050"/>
                </a:lnTo>
                <a:lnTo>
                  <a:pt x="254000" y="242569"/>
                </a:lnTo>
                <a:lnTo>
                  <a:pt x="298370" y="242569"/>
                </a:lnTo>
                <a:lnTo>
                  <a:pt x="248920" y="153669"/>
                </a:lnTo>
                <a:lnTo>
                  <a:pt x="180339" y="148589"/>
                </a:lnTo>
                <a:close/>
              </a:path>
              <a:path w="768350" h="547370">
                <a:moveTo>
                  <a:pt x="298370" y="242569"/>
                </a:moveTo>
                <a:lnTo>
                  <a:pt x="254000" y="242569"/>
                </a:lnTo>
                <a:lnTo>
                  <a:pt x="386080" y="405130"/>
                </a:lnTo>
                <a:lnTo>
                  <a:pt x="435610" y="414019"/>
                </a:lnTo>
                <a:lnTo>
                  <a:pt x="469542" y="356869"/>
                </a:lnTo>
                <a:lnTo>
                  <a:pt x="361950" y="356869"/>
                </a:lnTo>
                <a:lnTo>
                  <a:pt x="298370" y="242569"/>
                </a:lnTo>
                <a:close/>
              </a:path>
              <a:path w="768350" h="547370">
                <a:moveTo>
                  <a:pt x="450850" y="171450"/>
                </a:moveTo>
                <a:lnTo>
                  <a:pt x="361950" y="356869"/>
                </a:lnTo>
                <a:lnTo>
                  <a:pt x="469542" y="356869"/>
                </a:lnTo>
                <a:lnTo>
                  <a:pt x="532130" y="251460"/>
                </a:lnTo>
                <a:lnTo>
                  <a:pt x="628024" y="251460"/>
                </a:lnTo>
                <a:lnTo>
                  <a:pt x="634503" y="241300"/>
                </a:lnTo>
                <a:lnTo>
                  <a:pt x="567689" y="241300"/>
                </a:lnTo>
                <a:lnTo>
                  <a:pt x="513080" y="176530"/>
                </a:lnTo>
                <a:lnTo>
                  <a:pt x="450850" y="171450"/>
                </a:lnTo>
                <a:close/>
              </a:path>
              <a:path w="768350" h="547370">
                <a:moveTo>
                  <a:pt x="628024" y="251460"/>
                </a:moveTo>
                <a:lnTo>
                  <a:pt x="532130" y="251460"/>
                </a:lnTo>
                <a:lnTo>
                  <a:pt x="595630" y="302260"/>
                </a:lnTo>
                <a:lnTo>
                  <a:pt x="628024" y="251460"/>
                </a:lnTo>
                <a:close/>
              </a:path>
              <a:path w="768350" h="547370">
                <a:moveTo>
                  <a:pt x="768350" y="0"/>
                </a:moveTo>
                <a:lnTo>
                  <a:pt x="730250" y="0"/>
                </a:lnTo>
                <a:lnTo>
                  <a:pt x="567689" y="241300"/>
                </a:lnTo>
                <a:lnTo>
                  <a:pt x="634503" y="241300"/>
                </a:lnTo>
                <a:lnTo>
                  <a:pt x="763270" y="39369"/>
                </a:lnTo>
                <a:lnTo>
                  <a:pt x="768350" y="0"/>
                </a:lnTo>
                <a:close/>
              </a:path>
            </a:pathLst>
          </a:custGeom>
          <a:solidFill>
            <a:srgbClr val="3E9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404872" y="5318759"/>
            <a:ext cx="381000" cy="223519"/>
          </a:xfrm>
          <a:custGeom>
            <a:avLst/>
            <a:gdLst/>
            <a:ahLst/>
            <a:cxnLst/>
            <a:rect l="l" t="t" r="r" b="b"/>
            <a:pathLst>
              <a:path w="381000" h="223520">
                <a:moveTo>
                  <a:pt x="30479" y="24129"/>
                </a:moveTo>
                <a:lnTo>
                  <a:pt x="0" y="101600"/>
                </a:lnTo>
                <a:lnTo>
                  <a:pt x="83819" y="198119"/>
                </a:lnTo>
                <a:lnTo>
                  <a:pt x="208279" y="223519"/>
                </a:lnTo>
                <a:lnTo>
                  <a:pt x="241011" y="160019"/>
                </a:lnTo>
                <a:lnTo>
                  <a:pt x="149859" y="160019"/>
                </a:lnTo>
                <a:lnTo>
                  <a:pt x="30479" y="24129"/>
                </a:lnTo>
                <a:close/>
              </a:path>
              <a:path w="381000" h="223520">
                <a:moveTo>
                  <a:pt x="328929" y="0"/>
                </a:moveTo>
                <a:lnTo>
                  <a:pt x="316229" y="0"/>
                </a:lnTo>
                <a:lnTo>
                  <a:pt x="306069" y="6350"/>
                </a:lnTo>
                <a:lnTo>
                  <a:pt x="295909" y="16509"/>
                </a:lnTo>
                <a:lnTo>
                  <a:pt x="288289" y="27939"/>
                </a:lnTo>
                <a:lnTo>
                  <a:pt x="283209" y="36829"/>
                </a:lnTo>
                <a:lnTo>
                  <a:pt x="280669" y="39369"/>
                </a:lnTo>
                <a:lnTo>
                  <a:pt x="220979" y="138429"/>
                </a:lnTo>
                <a:lnTo>
                  <a:pt x="149859" y="160019"/>
                </a:lnTo>
                <a:lnTo>
                  <a:pt x="241011" y="160019"/>
                </a:lnTo>
                <a:lnTo>
                  <a:pt x="271779" y="100329"/>
                </a:lnTo>
                <a:lnTo>
                  <a:pt x="379729" y="100329"/>
                </a:lnTo>
                <a:lnTo>
                  <a:pt x="378459" y="93979"/>
                </a:lnTo>
                <a:lnTo>
                  <a:pt x="374650" y="76200"/>
                </a:lnTo>
                <a:lnTo>
                  <a:pt x="367029" y="55879"/>
                </a:lnTo>
                <a:lnTo>
                  <a:pt x="355600" y="30479"/>
                </a:lnTo>
                <a:lnTo>
                  <a:pt x="341629" y="8889"/>
                </a:lnTo>
                <a:lnTo>
                  <a:pt x="328929" y="0"/>
                </a:lnTo>
                <a:close/>
              </a:path>
              <a:path w="381000" h="223520">
                <a:moveTo>
                  <a:pt x="379729" y="100329"/>
                </a:moveTo>
                <a:lnTo>
                  <a:pt x="271779" y="100329"/>
                </a:lnTo>
                <a:lnTo>
                  <a:pt x="378459" y="125729"/>
                </a:lnTo>
                <a:lnTo>
                  <a:pt x="379729" y="121919"/>
                </a:lnTo>
                <a:lnTo>
                  <a:pt x="381000" y="115569"/>
                </a:lnTo>
                <a:lnTo>
                  <a:pt x="381000" y="106679"/>
                </a:lnTo>
                <a:lnTo>
                  <a:pt x="379729" y="100329"/>
                </a:lnTo>
                <a:close/>
              </a:path>
            </a:pathLst>
          </a:custGeom>
          <a:solidFill>
            <a:srgbClr val="5500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249931" y="5062222"/>
            <a:ext cx="717550" cy="581660"/>
          </a:xfrm>
          <a:custGeom>
            <a:avLst/>
            <a:gdLst/>
            <a:ahLst/>
            <a:cxnLst/>
            <a:rect l="l" t="t" r="r" b="b"/>
            <a:pathLst>
              <a:path w="717550" h="581660">
                <a:moveTo>
                  <a:pt x="176530" y="154939"/>
                </a:moveTo>
                <a:lnTo>
                  <a:pt x="0" y="534669"/>
                </a:lnTo>
                <a:lnTo>
                  <a:pt x="81280" y="581659"/>
                </a:lnTo>
                <a:lnTo>
                  <a:pt x="205740" y="307339"/>
                </a:lnTo>
                <a:lnTo>
                  <a:pt x="304725" y="307339"/>
                </a:lnTo>
                <a:lnTo>
                  <a:pt x="176530" y="154939"/>
                </a:lnTo>
                <a:close/>
              </a:path>
              <a:path w="717550" h="581660">
                <a:moveTo>
                  <a:pt x="304725" y="307339"/>
                </a:moveTo>
                <a:lnTo>
                  <a:pt x="205740" y="307339"/>
                </a:lnTo>
                <a:lnTo>
                  <a:pt x="363219" y="480059"/>
                </a:lnTo>
                <a:lnTo>
                  <a:pt x="421470" y="370839"/>
                </a:lnTo>
                <a:lnTo>
                  <a:pt x="358140" y="370839"/>
                </a:lnTo>
                <a:lnTo>
                  <a:pt x="304725" y="307339"/>
                </a:lnTo>
                <a:close/>
              </a:path>
              <a:path w="717550" h="581660">
                <a:moveTo>
                  <a:pt x="586930" y="289559"/>
                </a:moveTo>
                <a:lnTo>
                  <a:pt x="464819" y="289559"/>
                </a:lnTo>
                <a:lnTo>
                  <a:pt x="532130" y="382269"/>
                </a:lnTo>
                <a:lnTo>
                  <a:pt x="586930" y="289559"/>
                </a:lnTo>
                <a:close/>
              </a:path>
              <a:path w="717550" h="581660">
                <a:moveTo>
                  <a:pt x="440690" y="175259"/>
                </a:moveTo>
                <a:lnTo>
                  <a:pt x="358140" y="370839"/>
                </a:lnTo>
                <a:lnTo>
                  <a:pt x="421470" y="370839"/>
                </a:lnTo>
                <a:lnTo>
                  <a:pt x="464819" y="289559"/>
                </a:lnTo>
                <a:lnTo>
                  <a:pt x="586930" y="289559"/>
                </a:lnTo>
                <a:lnTo>
                  <a:pt x="595938" y="274319"/>
                </a:lnTo>
                <a:lnTo>
                  <a:pt x="528319" y="274319"/>
                </a:lnTo>
                <a:lnTo>
                  <a:pt x="440690" y="175259"/>
                </a:lnTo>
                <a:close/>
              </a:path>
              <a:path w="717550" h="581660">
                <a:moveTo>
                  <a:pt x="695959" y="0"/>
                </a:moveTo>
                <a:lnTo>
                  <a:pt x="528319" y="274319"/>
                </a:lnTo>
                <a:lnTo>
                  <a:pt x="595938" y="274319"/>
                </a:lnTo>
                <a:lnTo>
                  <a:pt x="717549" y="68579"/>
                </a:lnTo>
                <a:lnTo>
                  <a:pt x="695959" y="0"/>
                </a:lnTo>
                <a:close/>
              </a:path>
            </a:pathLst>
          </a:custGeom>
          <a:solidFill>
            <a:srgbClr val="D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912110" y="4744720"/>
            <a:ext cx="1319530" cy="1120140"/>
          </a:xfrm>
          <a:custGeom>
            <a:avLst/>
            <a:gdLst/>
            <a:ahLst/>
            <a:cxnLst/>
            <a:rect l="l" t="t" r="r" b="b"/>
            <a:pathLst>
              <a:path w="1319529" h="1120139">
                <a:moveTo>
                  <a:pt x="0" y="0"/>
                </a:moveTo>
                <a:lnTo>
                  <a:pt x="85089" y="1104899"/>
                </a:lnTo>
                <a:lnTo>
                  <a:pt x="1319529" y="1120139"/>
                </a:lnTo>
                <a:lnTo>
                  <a:pt x="1316715" y="1045209"/>
                </a:lnTo>
                <a:lnTo>
                  <a:pt x="168909" y="1045209"/>
                </a:lnTo>
                <a:lnTo>
                  <a:pt x="123189" y="74929"/>
                </a:lnTo>
                <a:lnTo>
                  <a:pt x="0" y="0"/>
                </a:lnTo>
                <a:close/>
              </a:path>
              <a:path w="1319529" h="1120139">
                <a:moveTo>
                  <a:pt x="1278889" y="38099"/>
                </a:moveTo>
                <a:lnTo>
                  <a:pt x="1209039" y="132079"/>
                </a:lnTo>
                <a:lnTo>
                  <a:pt x="1228089" y="1041399"/>
                </a:lnTo>
                <a:lnTo>
                  <a:pt x="168909" y="1045209"/>
                </a:lnTo>
                <a:lnTo>
                  <a:pt x="1316715" y="1045209"/>
                </a:lnTo>
                <a:lnTo>
                  <a:pt x="1278889" y="38099"/>
                </a:lnTo>
                <a:close/>
              </a:path>
            </a:pathLst>
          </a:custGeom>
          <a:solidFill>
            <a:srgbClr val="DCDC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912110" y="4744720"/>
            <a:ext cx="1278890" cy="132080"/>
          </a:xfrm>
          <a:custGeom>
            <a:avLst/>
            <a:gdLst/>
            <a:ahLst/>
            <a:cxnLst/>
            <a:rect l="l" t="t" r="r" b="b"/>
            <a:pathLst>
              <a:path w="1278889" h="132079">
                <a:moveTo>
                  <a:pt x="0" y="0"/>
                </a:moveTo>
                <a:lnTo>
                  <a:pt x="128269" y="78739"/>
                </a:lnTo>
                <a:lnTo>
                  <a:pt x="1209039" y="129539"/>
                </a:lnTo>
                <a:lnTo>
                  <a:pt x="1209039" y="132079"/>
                </a:lnTo>
                <a:lnTo>
                  <a:pt x="1278889" y="38099"/>
                </a:lnTo>
                <a:lnTo>
                  <a:pt x="1277619" y="29209"/>
                </a:lnTo>
                <a:lnTo>
                  <a:pt x="0" y="0"/>
                </a:lnTo>
                <a:close/>
              </a:path>
            </a:pathLst>
          </a:custGeom>
          <a:solidFill>
            <a:srgbClr val="DCDC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-112692"/>
            <a:ext cx="9418319" cy="1676066"/>
          </a:xfrm>
          <a:prstGeom prst="rect">
            <a:avLst/>
          </a:prstGeom>
        </p:spPr>
        <p:txBody>
          <a:bodyPr vert="horz" wrap="square" lIns="0" tIns="166336" rIns="0" bIns="0" rtlCol="0">
            <a:spAutoFit/>
          </a:bodyPr>
          <a:lstStyle/>
          <a:p>
            <a:pPr marL="5376066"/>
            <a:r>
              <a:rPr spc="-6" dirty="0"/>
              <a:t>The</a:t>
            </a:r>
            <a:r>
              <a:rPr spc="-80" dirty="0"/>
              <a:t> </a:t>
            </a:r>
            <a:r>
              <a:rPr lang="en-US" spc="-6" dirty="0" smtClean="0"/>
              <a:t>Counter Measure</a:t>
            </a:r>
            <a:endParaRPr spc="-6" dirty="0"/>
          </a:p>
        </p:txBody>
      </p:sp>
      <p:sp>
        <p:nvSpPr>
          <p:cNvPr id="51" name="object 51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53" name="object 53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88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200652" y="1633728"/>
            <a:ext cx="3880485" cy="39609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908" marR="293310" indent="-335211">
              <a:lnSpc>
                <a:spcPts val="2420"/>
              </a:lnSpc>
              <a:buFont typeface="Tahoma"/>
              <a:buChar char="•"/>
              <a:tabLst>
                <a:tab pos="347273" algn="l"/>
                <a:tab pos="347908" algn="l"/>
              </a:tabLst>
            </a:pPr>
            <a:r>
              <a:rPr sz="2400" spc="-10" dirty="0">
                <a:latin typeface="Arial"/>
                <a:cs typeface="Arial"/>
              </a:rPr>
              <a:t>The </a:t>
            </a:r>
            <a:r>
              <a:rPr sz="2400" spc="-6" dirty="0">
                <a:latin typeface="Arial"/>
                <a:cs typeface="Arial"/>
              </a:rPr>
              <a:t>micro-chip uses an  internal shield </a:t>
            </a:r>
            <a:r>
              <a:rPr sz="2400" spc="6" dirty="0">
                <a:latin typeface="Arial"/>
                <a:cs typeface="Arial"/>
              </a:rPr>
              <a:t>to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protect  itself against an X-Ray  </a:t>
            </a:r>
            <a:r>
              <a:rPr sz="2400" spc="-10" dirty="0">
                <a:latin typeface="Arial"/>
                <a:cs typeface="Arial"/>
              </a:rPr>
              <a:t>scanning</a:t>
            </a:r>
            <a:endParaRPr sz="2400" dirty="0">
              <a:latin typeface="Arial"/>
              <a:cs typeface="Arial"/>
            </a:endParaRPr>
          </a:p>
          <a:p>
            <a:pPr marL="347908" marR="5078" indent="-335211">
              <a:lnSpc>
                <a:spcPts val="2420"/>
              </a:lnSpc>
              <a:spcBef>
                <a:spcPts val="590"/>
              </a:spcBef>
              <a:buFont typeface="Tahoma"/>
              <a:buChar char="•"/>
              <a:tabLst>
                <a:tab pos="347273" algn="l"/>
                <a:tab pos="347908" algn="l"/>
              </a:tabLst>
            </a:pPr>
            <a:r>
              <a:rPr sz="2400" dirty="0">
                <a:latin typeface="Arial"/>
                <a:cs typeface="Arial"/>
              </a:rPr>
              <a:t>It </a:t>
            </a:r>
            <a:r>
              <a:rPr sz="2400" spc="-6" dirty="0">
                <a:latin typeface="Arial"/>
                <a:cs typeface="Arial"/>
              </a:rPr>
              <a:t>guarantees the </a:t>
            </a:r>
            <a:r>
              <a:rPr sz="2400" dirty="0">
                <a:latin typeface="Arial"/>
                <a:cs typeface="Arial"/>
              </a:rPr>
              <a:t>same  </a:t>
            </a:r>
            <a:r>
              <a:rPr sz="2400" spc="-10" dirty="0">
                <a:latin typeface="Arial"/>
                <a:cs typeface="Arial"/>
              </a:rPr>
              <a:t>delay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6" dirty="0">
                <a:latin typeface="Arial"/>
                <a:cs typeface="Arial"/>
              </a:rPr>
              <a:t>both branches of  an alternative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statement</a:t>
            </a:r>
            <a:endParaRPr sz="2400" dirty="0">
              <a:latin typeface="Arial"/>
              <a:cs typeface="Arial"/>
            </a:endParaRPr>
          </a:p>
          <a:p>
            <a:pPr marL="347908" marR="174589" indent="-335211">
              <a:lnSpc>
                <a:spcPts val="2420"/>
              </a:lnSpc>
              <a:spcBef>
                <a:spcPts val="590"/>
              </a:spcBef>
              <a:buFont typeface="Tahoma"/>
              <a:buChar char="•"/>
              <a:tabLst>
                <a:tab pos="347273" algn="l"/>
                <a:tab pos="347908" algn="l"/>
              </a:tabLst>
            </a:pPr>
            <a:r>
              <a:rPr sz="2400" dirty="0">
                <a:latin typeface="Arial"/>
                <a:cs typeface="Arial"/>
              </a:rPr>
              <a:t>It </a:t>
            </a:r>
            <a:r>
              <a:rPr sz="2400" spc="-6" dirty="0">
                <a:latin typeface="Arial"/>
                <a:cs typeface="Arial"/>
              </a:rPr>
              <a:t>guarantees the </a:t>
            </a:r>
            <a:r>
              <a:rPr sz="2400" dirty="0">
                <a:latin typeface="Arial"/>
                <a:cs typeface="Arial"/>
              </a:rPr>
              <a:t>same  </a:t>
            </a:r>
            <a:r>
              <a:rPr sz="2400" spc="-10" dirty="0">
                <a:latin typeface="Arial"/>
                <a:cs typeface="Arial"/>
              </a:rPr>
              <a:t>power </a:t>
            </a:r>
            <a:r>
              <a:rPr sz="2400" spc="-6" dirty="0">
                <a:latin typeface="Arial"/>
                <a:cs typeface="Arial"/>
              </a:rPr>
              <a:t>consumption in all  </a:t>
            </a:r>
            <a:r>
              <a:rPr sz="2400" spc="-6" dirty="0" smtClean="0">
                <a:latin typeface="Arial"/>
                <a:cs typeface="Arial"/>
              </a:rPr>
              <a:t>cases</a:t>
            </a:r>
            <a:endParaRPr lang="en-US" sz="2400" spc="-6" dirty="0" smtClean="0">
              <a:latin typeface="Arial"/>
              <a:cs typeface="Arial"/>
            </a:endParaRPr>
          </a:p>
          <a:p>
            <a:pPr marL="347908" marR="174589" indent="-335211">
              <a:lnSpc>
                <a:spcPts val="2420"/>
              </a:lnSpc>
              <a:spcBef>
                <a:spcPts val="590"/>
              </a:spcBef>
              <a:buFont typeface="Tahoma"/>
              <a:buChar char="•"/>
              <a:tabLst>
                <a:tab pos="347273" algn="l"/>
                <a:tab pos="347908" algn="l"/>
              </a:tabLst>
            </a:pPr>
            <a:r>
              <a:rPr lang="en-US" sz="2400" spc="-6" dirty="0" smtClean="0">
                <a:latin typeface="Arial"/>
                <a:cs typeface="Arial"/>
              </a:rPr>
              <a:t>Introduce lure (Random delay, fake processing)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5290" y="1731010"/>
            <a:ext cx="2754629" cy="2633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71850" y="2719071"/>
            <a:ext cx="1654810" cy="1249680"/>
          </a:xfrm>
          <a:custGeom>
            <a:avLst/>
            <a:gdLst/>
            <a:ahLst/>
            <a:cxnLst/>
            <a:rect l="l" t="t" r="r" b="b"/>
            <a:pathLst>
              <a:path w="1654810" h="1249679">
                <a:moveTo>
                  <a:pt x="1353820" y="0"/>
                </a:moveTo>
                <a:lnTo>
                  <a:pt x="0" y="92709"/>
                </a:lnTo>
                <a:lnTo>
                  <a:pt x="298450" y="1249679"/>
                </a:lnTo>
                <a:lnTo>
                  <a:pt x="1654810" y="869950"/>
                </a:lnTo>
                <a:lnTo>
                  <a:pt x="1353820" y="0"/>
                </a:lnTo>
                <a:close/>
              </a:path>
            </a:pathLst>
          </a:custGeom>
          <a:solidFill>
            <a:srgbClr val="00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72509" y="2677159"/>
            <a:ext cx="1245870" cy="1245871"/>
          </a:xfrm>
          <a:custGeom>
            <a:avLst/>
            <a:gdLst/>
            <a:ahLst/>
            <a:cxnLst/>
            <a:rect l="l" t="t" r="r" b="b"/>
            <a:pathLst>
              <a:path w="1245870" h="1245870">
                <a:moveTo>
                  <a:pt x="623569" y="0"/>
                </a:moveTo>
                <a:lnTo>
                  <a:pt x="528319" y="6350"/>
                </a:lnTo>
                <a:lnTo>
                  <a:pt x="467360" y="19050"/>
                </a:lnTo>
                <a:lnTo>
                  <a:pt x="408939" y="36829"/>
                </a:lnTo>
                <a:lnTo>
                  <a:pt x="381000" y="49529"/>
                </a:lnTo>
                <a:lnTo>
                  <a:pt x="353060" y="60960"/>
                </a:lnTo>
                <a:lnTo>
                  <a:pt x="300989" y="90169"/>
                </a:lnTo>
                <a:lnTo>
                  <a:pt x="250189" y="124460"/>
                </a:lnTo>
                <a:lnTo>
                  <a:pt x="204469" y="161289"/>
                </a:lnTo>
                <a:lnTo>
                  <a:pt x="162560" y="204469"/>
                </a:lnTo>
                <a:lnTo>
                  <a:pt x="124460" y="250189"/>
                </a:lnTo>
                <a:lnTo>
                  <a:pt x="105410" y="274319"/>
                </a:lnTo>
                <a:lnTo>
                  <a:pt x="74929" y="326389"/>
                </a:lnTo>
                <a:lnTo>
                  <a:pt x="38100" y="408939"/>
                </a:lnTo>
                <a:lnTo>
                  <a:pt x="19050" y="467360"/>
                </a:lnTo>
                <a:lnTo>
                  <a:pt x="6350" y="528319"/>
                </a:lnTo>
                <a:lnTo>
                  <a:pt x="1269" y="591819"/>
                </a:lnTo>
                <a:lnTo>
                  <a:pt x="0" y="623569"/>
                </a:lnTo>
                <a:lnTo>
                  <a:pt x="1269" y="656589"/>
                </a:lnTo>
                <a:lnTo>
                  <a:pt x="6350" y="717550"/>
                </a:lnTo>
                <a:lnTo>
                  <a:pt x="12700" y="748029"/>
                </a:lnTo>
                <a:lnTo>
                  <a:pt x="19050" y="779779"/>
                </a:lnTo>
                <a:lnTo>
                  <a:pt x="38100" y="838200"/>
                </a:lnTo>
                <a:lnTo>
                  <a:pt x="60960" y="892810"/>
                </a:lnTo>
                <a:lnTo>
                  <a:pt x="105410" y="971550"/>
                </a:lnTo>
                <a:lnTo>
                  <a:pt x="124460" y="995679"/>
                </a:lnTo>
                <a:lnTo>
                  <a:pt x="142239" y="1019810"/>
                </a:lnTo>
                <a:lnTo>
                  <a:pt x="182879" y="1062989"/>
                </a:lnTo>
                <a:lnTo>
                  <a:pt x="226060" y="1103629"/>
                </a:lnTo>
                <a:lnTo>
                  <a:pt x="275589" y="1139189"/>
                </a:lnTo>
                <a:lnTo>
                  <a:pt x="326389" y="1170939"/>
                </a:lnTo>
                <a:lnTo>
                  <a:pt x="408939" y="1207769"/>
                </a:lnTo>
                <a:lnTo>
                  <a:pt x="467360" y="1226819"/>
                </a:lnTo>
                <a:lnTo>
                  <a:pt x="528319" y="1239519"/>
                </a:lnTo>
                <a:lnTo>
                  <a:pt x="590550" y="1244600"/>
                </a:lnTo>
                <a:lnTo>
                  <a:pt x="623569" y="1245869"/>
                </a:lnTo>
                <a:lnTo>
                  <a:pt x="655319" y="1244600"/>
                </a:lnTo>
                <a:lnTo>
                  <a:pt x="717550" y="1239519"/>
                </a:lnTo>
                <a:lnTo>
                  <a:pt x="778510" y="1226819"/>
                </a:lnTo>
                <a:lnTo>
                  <a:pt x="836929" y="1207769"/>
                </a:lnTo>
                <a:lnTo>
                  <a:pt x="892810" y="1184910"/>
                </a:lnTo>
                <a:lnTo>
                  <a:pt x="946150" y="1155700"/>
                </a:lnTo>
                <a:lnTo>
                  <a:pt x="995679" y="1121410"/>
                </a:lnTo>
                <a:lnTo>
                  <a:pt x="1042669" y="1084579"/>
                </a:lnTo>
                <a:lnTo>
                  <a:pt x="1103629" y="1019810"/>
                </a:lnTo>
                <a:lnTo>
                  <a:pt x="1121410" y="995679"/>
                </a:lnTo>
                <a:lnTo>
                  <a:pt x="1140460" y="971550"/>
                </a:lnTo>
                <a:lnTo>
                  <a:pt x="1170939" y="920750"/>
                </a:lnTo>
                <a:lnTo>
                  <a:pt x="1196339" y="866139"/>
                </a:lnTo>
                <a:lnTo>
                  <a:pt x="1217929" y="808989"/>
                </a:lnTo>
                <a:lnTo>
                  <a:pt x="1233169" y="748029"/>
                </a:lnTo>
                <a:lnTo>
                  <a:pt x="1239519" y="717550"/>
                </a:lnTo>
                <a:lnTo>
                  <a:pt x="1244600" y="656589"/>
                </a:lnTo>
                <a:lnTo>
                  <a:pt x="1245869" y="623569"/>
                </a:lnTo>
                <a:lnTo>
                  <a:pt x="1244600" y="591819"/>
                </a:lnTo>
                <a:lnTo>
                  <a:pt x="1239519" y="528319"/>
                </a:lnTo>
                <a:lnTo>
                  <a:pt x="1226819" y="467360"/>
                </a:lnTo>
                <a:lnTo>
                  <a:pt x="1207769" y="408939"/>
                </a:lnTo>
                <a:lnTo>
                  <a:pt x="1184910" y="353060"/>
                </a:lnTo>
                <a:lnTo>
                  <a:pt x="1155700" y="299719"/>
                </a:lnTo>
                <a:lnTo>
                  <a:pt x="1121410" y="250189"/>
                </a:lnTo>
                <a:lnTo>
                  <a:pt x="1103629" y="227329"/>
                </a:lnTo>
                <a:lnTo>
                  <a:pt x="1042669" y="161289"/>
                </a:lnTo>
                <a:lnTo>
                  <a:pt x="995679" y="124460"/>
                </a:lnTo>
                <a:lnTo>
                  <a:pt x="946150" y="90169"/>
                </a:lnTo>
                <a:lnTo>
                  <a:pt x="892810" y="60960"/>
                </a:lnTo>
                <a:lnTo>
                  <a:pt x="864869" y="49529"/>
                </a:lnTo>
                <a:lnTo>
                  <a:pt x="836929" y="36829"/>
                </a:lnTo>
                <a:lnTo>
                  <a:pt x="808989" y="27939"/>
                </a:lnTo>
                <a:lnTo>
                  <a:pt x="778510" y="19050"/>
                </a:lnTo>
                <a:lnTo>
                  <a:pt x="717550" y="6350"/>
                </a:lnTo>
                <a:lnTo>
                  <a:pt x="655319" y="1269"/>
                </a:lnTo>
                <a:lnTo>
                  <a:pt x="6235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01720" y="2706370"/>
            <a:ext cx="1187450" cy="1187450"/>
          </a:xfrm>
          <a:custGeom>
            <a:avLst/>
            <a:gdLst/>
            <a:ahLst/>
            <a:cxnLst/>
            <a:rect l="l" t="t" r="r" b="b"/>
            <a:pathLst>
              <a:path w="1187450" h="1187450">
                <a:moveTo>
                  <a:pt x="624839" y="0"/>
                </a:moveTo>
                <a:lnTo>
                  <a:pt x="563879" y="0"/>
                </a:lnTo>
                <a:lnTo>
                  <a:pt x="533400" y="2539"/>
                </a:lnTo>
                <a:lnTo>
                  <a:pt x="474979" y="11429"/>
                </a:lnTo>
                <a:lnTo>
                  <a:pt x="417829" y="25400"/>
                </a:lnTo>
                <a:lnTo>
                  <a:pt x="336550" y="58419"/>
                </a:lnTo>
                <a:lnTo>
                  <a:pt x="285750" y="85089"/>
                </a:lnTo>
                <a:lnTo>
                  <a:pt x="215900" y="135889"/>
                </a:lnTo>
                <a:lnTo>
                  <a:pt x="173989" y="173989"/>
                </a:lnTo>
                <a:lnTo>
                  <a:pt x="135889" y="215900"/>
                </a:lnTo>
                <a:lnTo>
                  <a:pt x="101600" y="261619"/>
                </a:lnTo>
                <a:lnTo>
                  <a:pt x="71119" y="311150"/>
                </a:lnTo>
                <a:lnTo>
                  <a:pt x="45719" y="361950"/>
                </a:lnTo>
                <a:lnTo>
                  <a:pt x="17779" y="445769"/>
                </a:lnTo>
                <a:lnTo>
                  <a:pt x="6350" y="504189"/>
                </a:lnTo>
                <a:lnTo>
                  <a:pt x="0" y="563879"/>
                </a:lnTo>
                <a:lnTo>
                  <a:pt x="0" y="624839"/>
                </a:lnTo>
                <a:lnTo>
                  <a:pt x="6350" y="684529"/>
                </a:lnTo>
                <a:lnTo>
                  <a:pt x="17779" y="742950"/>
                </a:lnTo>
                <a:lnTo>
                  <a:pt x="35559" y="798829"/>
                </a:lnTo>
                <a:lnTo>
                  <a:pt x="58419" y="850900"/>
                </a:lnTo>
                <a:lnTo>
                  <a:pt x="85089" y="901700"/>
                </a:lnTo>
                <a:lnTo>
                  <a:pt x="118109" y="948689"/>
                </a:lnTo>
                <a:lnTo>
                  <a:pt x="153669" y="993139"/>
                </a:lnTo>
                <a:lnTo>
                  <a:pt x="194309" y="1032509"/>
                </a:lnTo>
                <a:lnTo>
                  <a:pt x="261619" y="1087119"/>
                </a:lnTo>
                <a:lnTo>
                  <a:pt x="311150" y="1116329"/>
                </a:lnTo>
                <a:lnTo>
                  <a:pt x="389889" y="1151889"/>
                </a:lnTo>
                <a:lnTo>
                  <a:pt x="445769" y="1168400"/>
                </a:lnTo>
                <a:lnTo>
                  <a:pt x="504189" y="1181100"/>
                </a:lnTo>
                <a:lnTo>
                  <a:pt x="533400" y="1183639"/>
                </a:lnTo>
                <a:lnTo>
                  <a:pt x="563879" y="1187450"/>
                </a:lnTo>
                <a:lnTo>
                  <a:pt x="624839" y="1187450"/>
                </a:lnTo>
                <a:lnTo>
                  <a:pt x="654050" y="1183639"/>
                </a:lnTo>
                <a:lnTo>
                  <a:pt x="684529" y="1181100"/>
                </a:lnTo>
                <a:lnTo>
                  <a:pt x="769619" y="1160779"/>
                </a:lnTo>
                <a:lnTo>
                  <a:pt x="850900" y="1129029"/>
                </a:lnTo>
                <a:lnTo>
                  <a:pt x="901700" y="1102359"/>
                </a:lnTo>
                <a:lnTo>
                  <a:pt x="971550" y="1051559"/>
                </a:lnTo>
                <a:lnTo>
                  <a:pt x="1013459" y="1013459"/>
                </a:lnTo>
                <a:lnTo>
                  <a:pt x="1051559" y="971550"/>
                </a:lnTo>
                <a:lnTo>
                  <a:pt x="1085850" y="925829"/>
                </a:lnTo>
                <a:lnTo>
                  <a:pt x="1116329" y="876300"/>
                </a:lnTo>
                <a:lnTo>
                  <a:pt x="1140459" y="824229"/>
                </a:lnTo>
                <a:lnTo>
                  <a:pt x="1151889" y="798829"/>
                </a:lnTo>
                <a:lnTo>
                  <a:pt x="1168400" y="742950"/>
                </a:lnTo>
                <a:lnTo>
                  <a:pt x="1179829" y="684529"/>
                </a:lnTo>
                <a:lnTo>
                  <a:pt x="1186179" y="624839"/>
                </a:lnTo>
                <a:lnTo>
                  <a:pt x="1187450" y="594359"/>
                </a:lnTo>
                <a:lnTo>
                  <a:pt x="1186179" y="563879"/>
                </a:lnTo>
                <a:lnTo>
                  <a:pt x="1179829" y="504189"/>
                </a:lnTo>
                <a:lnTo>
                  <a:pt x="1168400" y="445769"/>
                </a:lnTo>
                <a:lnTo>
                  <a:pt x="1151889" y="389889"/>
                </a:lnTo>
                <a:lnTo>
                  <a:pt x="1129029" y="336550"/>
                </a:lnTo>
                <a:lnTo>
                  <a:pt x="1101089" y="285750"/>
                </a:lnTo>
                <a:lnTo>
                  <a:pt x="1069339" y="238759"/>
                </a:lnTo>
                <a:lnTo>
                  <a:pt x="1032509" y="194309"/>
                </a:lnTo>
                <a:lnTo>
                  <a:pt x="993139" y="154939"/>
                </a:lnTo>
                <a:lnTo>
                  <a:pt x="925829" y="100329"/>
                </a:lnTo>
                <a:lnTo>
                  <a:pt x="876300" y="71119"/>
                </a:lnTo>
                <a:lnTo>
                  <a:pt x="797559" y="35559"/>
                </a:lnTo>
                <a:lnTo>
                  <a:pt x="741679" y="17779"/>
                </a:lnTo>
                <a:lnTo>
                  <a:pt x="684529" y="6350"/>
                </a:lnTo>
                <a:lnTo>
                  <a:pt x="654050" y="2539"/>
                </a:lnTo>
                <a:lnTo>
                  <a:pt x="6248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55061" y="2758440"/>
            <a:ext cx="1083310" cy="1088391"/>
          </a:xfrm>
          <a:custGeom>
            <a:avLst/>
            <a:gdLst/>
            <a:ahLst/>
            <a:cxnLst/>
            <a:rect l="l" t="t" r="r" b="b"/>
            <a:pathLst>
              <a:path w="1083310" h="1088389">
                <a:moveTo>
                  <a:pt x="542289" y="0"/>
                </a:moveTo>
                <a:lnTo>
                  <a:pt x="486410" y="2539"/>
                </a:lnTo>
                <a:lnTo>
                  <a:pt x="433069" y="11430"/>
                </a:lnTo>
                <a:lnTo>
                  <a:pt x="381000" y="25400"/>
                </a:lnTo>
                <a:lnTo>
                  <a:pt x="331469" y="43180"/>
                </a:lnTo>
                <a:lnTo>
                  <a:pt x="284479" y="66039"/>
                </a:lnTo>
                <a:lnTo>
                  <a:pt x="238760" y="92710"/>
                </a:lnTo>
                <a:lnTo>
                  <a:pt x="198119" y="124460"/>
                </a:lnTo>
                <a:lnTo>
                  <a:pt x="160019" y="160020"/>
                </a:lnTo>
                <a:lnTo>
                  <a:pt x="124460" y="198120"/>
                </a:lnTo>
                <a:lnTo>
                  <a:pt x="92710" y="241300"/>
                </a:lnTo>
                <a:lnTo>
                  <a:pt x="66039" y="284480"/>
                </a:lnTo>
                <a:lnTo>
                  <a:pt x="43179" y="332739"/>
                </a:lnTo>
                <a:lnTo>
                  <a:pt x="25400" y="382270"/>
                </a:lnTo>
                <a:lnTo>
                  <a:pt x="11429" y="435610"/>
                </a:lnTo>
                <a:lnTo>
                  <a:pt x="2539" y="488950"/>
                </a:lnTo>
                <a:lnTo>
                  <a:pt x="0" y="544830"/>
                </a:lnTo>
                <a:lnTo>
                  <a:pt x="2539" y="600710"/>
                </a:lnTo>
                <a:lnTo>
                  <a:pt x="11429" y="654050"/>
                </a:lnTo>
                <a:lnTo>
                  <a:pt x="25400" y="706120"/>
                </a:lnTo>
                <a:lnTo>
                  <a:pt x="43179" y="755650"/>
                </a:lnTo>
                <a:lnTo>
                  <a:pt x="66039" y="803910"/>
                </a:lnTo>
                <a:lnTo>
                  <a:pt x="92710" y="848360"/>
                </a:lnTo>
                <a:lnTo>
                  <a:pt x="124460" y="890270"/>
                </a:lnTo>
                <a:lnTo>
                  <a:pt x="160019" y="928370"/>
                </a:lnTo>
                <a:lnTo>
                  <a:pt x="198119" y="963930"/>
                </a:lnTo>
                <a:lnTo>
                  <a:pt x="238760" y="995680"/>
                </a:lnTo>
                <a:lnTo>
                  <a:pt x="284479" y="1022350"/>
                </a:lnTo>
                <a:lnTo>
                  <a:pt x="331469" y="1045210"/>
                </a:lnTo>
                <a:lnTo>
                  <a:pt x="381000" y="1062989"/>
                </a:lnTo>
                <a:lnTo>
                  <a:pt x="433069" y="1076960"/>
                </a:lnTo>
                <a:lnTo>
                  <a:pt x="486410" y="1085850"/>
                </a:lnTo>
                <a:lnTo>
                  <a:pt x="542289" y="1088389"/>
                </a:lnTo>
                <a:lnTo>
                  <a:pt x="596900" y="1085850"/>
                </a:lnTo>
                <a:lnTo>
                  <a:pt x="651510" y="1076960"/>
                </a:lnTo>
                <a:lnTo>
                  <a:pt x="703579" y="1062989"/>
                </a:lnTo>
                <a:lnTo>
                  <a:pt x="753110" y="1045210"/>
                </a:lnTo>
                <a:lnTo>
                  <a:pt x="800100" y="1022350"/>
                </a:lnTo>
                <a:lnTo>
                  <a:pt x="844550" y="995680"/>
                </a:lnTo>
                <a:lnTo>
                  <a:pt x="886460" y="963930"/>
                </a:lnTo>
                <a:lnTo>
                  <a:pt x="924560" y="928370"/>
                </a:lnTo>
                <a:lnTo>
                  <a:pt x="960119" y="890270"/>
                </a:lnTo>
                <a:lnTo>
                  <a:pt x="990600" y="848360"/>
                </a:lnTo>
                <a:lnTo>
                  <a:pt x="1018539" y="803910"/>
                </a:lnTo>
                <a:lnTo>
                  <a:pt x="1041400" y="755650"/>
                </a:lnTo>
                <a:lnTo>
                  <a:pt x="1059179" y="706120"/>
                </a:lnTo>
                <a:lnTo>
                  <a:pt x="1073150" y="654050"/>
                </a:lnTo>
                <a:lnTo>
                  <a:pt x="1080769" y="600710"/>
                </a:lnTo>
                <a:lnTo>
                  <a:pt x="1083310" y="544830"/>
                </a:lnTo>
                <a:lnTo>
                  <a:pt x="1080769" y="488950"/>
                </a:lnTo>
                <a:lnTo>
                  <a:pt x="1073150" y="435610"/>
                </a:lnTo>
                <a:lnTo>
                  <a:pt x="1059179" y="382270"/>
                </a:lnTo>
                <a:lnTo>
                  <a:pt x="1041400" y="332739"/>
                </a:lnTo>
                <a:lnTo>
                  <a:pt x="1018539" y="284480"/>
                </a:lnTo>
                <a:lnTo>
                  <a:pt x="990600" y="241300"/>
                </a:lnTo>
                <a:lnTo>
                  <a:pt x="960119" y="198120"/>
                </a:lnTo>
                <a:lnTo>
                  <a:pt x="924560" y="160020"/>
                </a:lnTo>
                <a:lnTo>
                  <a:pt x="886460" y="124460"/>
                </a:lnTo>
                <a:lnTo>
                  <a:pt x="844550" y="92710"/>
                </a:lnTo>
                <a:lnTo>
                  <a:pt x="800100" y="66039"/>
                </a:lnTo>
                <a:lnTo>
                  <a:pt x="753110" y="43180"/>
                </a:lnTo>
                <a:lnTo>
                  <a:pt x="703579" y="25400"/>
                </a:lnTo>
                <a:lnTo>
                  <a:pt x="651510" y="11430"/>
                </a:lnTo>
                <a:lnTo>
                  <a:pt x="596900" y="2539"/>
                </a:lnTo>
                <a:lnTo>
                  <a:pt x="5422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85541" y="2787650"/>
            <a:ext cx="1024890" cy="1028700"/>
          </a:xfrm>
          <a:custGeom>
            <a:avLst/>
            <a:gdLst/>
            <a:ahLst/>
            <a:cxnLst/>
            <a:rect l="l" t="t" r="r" b="b"/>
            <a:pathLst>
              <a:path w="1024889" h="1028700">
                <a:moveTo>
                  <a:pt x="511810" y="0"/>
                </a:moveTo>
                <a:lnTo>
                  <a:pt x="459739" y="2539"/>
                </a:lnTo>
                <a:lnTo>
                  <a:pt x="408939" y="10160"/>
                </a:lnTo>
                <a:lnTo>
                  <a:pt x="359410" y="22860"/>
                </a:lnTo>
                <a:lnTo>
                  <a:pt x="312420" y="40639"/>
                </a:lnTo>
                <a:lnTo>
                  <a:pt x="267970" y="62229"/>
                </a:lnTo>
                <a:lnTo>
                  <a:pt x="226060" y="87629"/>
                </a:lnTo>
                <a:lnTo>
                  <a:pt x="185420" y="116839"/>
                </a:lnTo>
                <a:lnTo>
                  <a:pt x="149860" y="149860"/>
                </a:lnTo>
                <a:lnTo>
                  <a:pt x="116839" y="186689"/>
                </a:lnTo>
                <a:lnTo>
                  <a:pt x="87630" y="227329"/>
                </a:lnTo>
                <a:lnTo>
                  <a:pt x="62230" y="269239"/>
                </a:lnTo>
                <a:lnTo>
                  <a:pt x="39370" y="314960"/>
                </a:lnTo>
                <a:lnTo>
                  <a:pt x="22860" y="361950"/>
                </a:lnTo>
                <a:lnTo>
                  <a:pt x="10160" y="411479"/>
                </a:lnTo>
                <a:lnTo>
                  <a:pt x="2539" y="462279"/>
                </a:lnTo>
                <a:lnTo>
                  <a:pt x="0" y="514350"/>
                </a:lnTo>
                <a:lnTo>
                  <a:pt x="2539" y="567689"/>
                </a:lnTo>
                <a:lnTo>
                  <a:pt x="10160" y="618489"/>
                </a:lnTo>
                <a:lnTo>
                  <a:pt x="22860" y="668020"/>
                </a:lnTo>
                <a:lnTo>
                  <a:pt x="39370" y="715010"/>
                </a:lnTo>
                <a:lnTo>
                  <a:pt x="62230" y="759460"/>
                </a:lnTo>
                <a:lnTo>
                  <a:pt x="87630" y="802639"/>
                </a:lnTo>
                <a:lnTo>
                  <a:pt x="116839" y="842010"/>
                </a:lnTo>
                <a:lnTo>
                  <a:pt x="149860" y="878839"/>
                </a:lnTo>
                <a:lnTo>
                  <a:pt x="185420" y="911860"/>
                </a:lnTo>
                <a:lnTo>
                  <a:pt x="226060" y="941070"/>
                </a:lnTo>
                <a:lnTo>
                  <a:pt x="267970" y="966470"/>
                </a:lnTo>
                <a:lnTo>
                  <a:pt x="312420" y="988060"/>
                </a:lnTo>
                <a:lnTo>
                  <a:pt x="359410" y="1005839"/>
                </a:lnTo>
                <a:lnTo>
                  <a:pt x="408939" y="1018539"/>
                </a:lnTo>
                <a:lnTo>
                  <a:pt x="459739" y="1026160"/>
                </a:lnTo>
                <a:lnTo>
                  <a:pt x="511810" y="1028700"/>
                </a:lnTo>
                <a:lnTo>
                  <a:pt x="565150" y="1026160"/>
                </a:lnTo>
                <a:lnTo>
                  <a:pt x="615950" y="1018539"/>
                </a:lnTo>
                <a:lnTo>
                  <a:pt x="664210" y="1005839"/>
                </a:lnTo>
                <a:lnTo>
                  <a:pt x="711200" y="988060"/>
                </a:lnTo>
                <a:lnTo>
                  <a:pt x="755650" y="966470"/>
                </a:lnTo>
                <a:lnTo>
                  <a:pt x="798830" y="941070"/>
                </a:lnTo>
                <a:lnTo>
                  <a:pt x="838200" y="911860"/>
                </a:lnTo>
                <a:lnTo>
                  <a:pt x="873760" y="878839"/>
                </a:lnTo>
                <a:lnTo>
                  <a:pt x="906780" y="842010"/>
                </a:lnTo>
                <a:lnTo>
                  <a:pt x="937260" y="802639"/>
                </a:lnTo>
                <a:lnTo>
                  <a:pt x="962660" y="759460"/>
                </a:lnTo>
                <a:lnTo>
                  <a:pt x="984250" y="715010"/>
                </a:lnTo>
                <a:lnTo>
                  <a:pt x="1000760" y="668020"/>
                </a:lnTo>
                <a:lnTo>
                  <a:pt x="1013460" y="618489"/>
                </a:lnTo>
                <a:lnTo>
                  <a:pt x="1022350" y="567689"/>
                </a:lnTo>
                <a:lnTo>
                  <a:pt x="1024889" y="514350"/>
                </a:lnTo>
                <a:lnTo>
                  <a:pt x="1022350" y="462279"/>
                </a:lnTo>
                <a:lnTo>
                  <a:pt x="1013460" y="411479"/>
                </a:lnTo>
                <a:lnTo>
                  <a:pt x="1000760" y="361950"/>
                </a:lnTo>
                <a:lnTo>
                  <a:pt x="984250" y="314960"/>
                </a:lnTo>
                <a:lnTo>
                  <a:pt x="962660" y="269239"/>
                </a:lnTo>
                <a:lnTo>
                  <a:pt x="937260" y="227329"/>
                </a:lnTo>
                <a:lnTo>
                  <a:pt x="906780" y="186689"/>
                </a:lnTo>
                <a:lnTo>
                  <a:pt x="873760" y="149860"/>
                </a:lnTo>
                <a:lnTo>
                  <a:pt x="838200" y="116839"/>
                </a:lnTo>
                <a:lnTo>
                  <a:pt x="798830" y="87629"/>
                </a:lnTo>
                <a:lnTo>
                  <a:pt x="755650" y="62229"/>
                </a:lnTo>
                <a:lnTo>
                  <a:pt x="711200" y="40639"/>
                </a:lnTo>
                <a:lnTo>
                  <a:pt x="664210" y="22860"/>
                </a:lnTo>
                <a:lnTo>
                  <a:pt x="615950" y="10160"/>
                </a:lnTo>
                <a:lnTo>
                  <a:pt x="565150" y="2539"/>
                </a:lnTo>
                <a:lnTo>
                  <a:pt x="511810" y="0"/>
                </a:lnTo>
                <a:close/>
              </a:path>
            </a:pathLst>
          </a:custGeom>
          <a:solidFill>
            <a:srgbClr val="FF99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96715" y="2827022"/>
            <a:ext cx="0" cy="95250"/>
          </a:xfrm>
          <a:custGeom>
            <a:avLst/>
            <a:gdLst/>
            <a:ahLst/>
            <a:cxnLst/>
            <a:rect l="l" t="t" r="r" b="b"/>
            <a:pathLst>
              <a:path h="95250">
                <a:moveTo>
                  <a:pt x="0" y="0"/>
                </a:moveTo>
                <a:lnTo>
                  <a:pt x="0" y="95250"/>
                </a:lnTo>
              </a:path>
            </a:pathLst>
          </a:custGeom>
          <a:ln w="317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95445" y="3679190"/>
            <a:ext cx="0" cy="96520"/>
          </a:xfrm>
          <a:custGeom>
            <a:avLst/>
            <a:gdLst/>
            <a:ahLst/>
            <a:cxnLst/>
            <a:rect l="l" t="t" r="r" b="b"/>
            <a:pathLst>
              <a:path h="96520">
                <a:moveTo>
                  <a:pt x="0" y="0"/>
                </a:moveTo>
                <a:lnTo>
                  <a:pt x="0" y="96520"/>
                </a:lnTo>
              </a:path>
            </a:pathLst>
          </a:custGeom>
          <a:ln w="317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27450" y="3300729"/>
            <a:ext cx="96520" cy="0"/>
          </a:xfrm>
          <a:custGeom>
            <a:avLst/>
            <a:gdLst/>
            <a:ahLst/>
            <a:cxnLst/>
            <a:rect l="l" t="t" r="r" b="b"/>
            <a:pathLst>
              <a:path w="96520">
                <a:moveTo>
                  <a:pt x="0" y="0"/>
                </a:moveTo>
                <a:lnTo>
                  <a:pt x="96520" y="0"/>
                </a:lnTo>
              </a:path>
            </a:pathLst>
          </a:custGeom>
          <a:ln w="330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0730" y="3300729"/>
            <a:ext cx="95250" cy="0"/>
          </a:xfrm>
          <a:custGeom>
            <a:avLst/>
            <a:gdLst/>
            <a:ahLst/>
            <a:cxnLst/>
            <a:rect l="l" t="t" r="r" b="b"/>
            <a:pathLst>
              <a:path w="95250">
                <a:moveTo>
                  <a:pt x="0" y="0"/>
                </a:moveTo>
                <a:lnTo>
                  <a:pt x="95250" y="0"/>
                </a:lnTo>
              </a:path>
            </a:pathLst>
          </a:custGeom>
          <a:ln w="330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77690" y="2889250"/>
            <a:ext cx="77470" cy="97790"/>
          </a:xfrm>
          <a:custGeom>
            <a:avLst/>
            <a:gdLst/>
            <a:ahLst/>
            <a:cxnLst/>
            <a:rect l="l" t="t" r="r" b="b"/>
            <a:pathLst>
              <a:path w="77470" h="97789">
                <a:moveTo>
                  <a:pt x="49530" y="0"/>
                </a:moveTo>
                <a:lnTo>
                  <a:pt x="0" y="81279"/>
                </a:lnTo>
                <a:lnTo>
                  <a:pt x="26670" y="97789"/>
                </a:lnTo>
                <a:lnTo>
                  <a:pt x="77470" y="15239"/>
                </a:lnTo>
                <a:lnTo>
                  <a:pt x="495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17392" y="3058160"/>
            <a:ext cx="100330" cy="74930"/>
          </a:xfrm>
          <a:custGeom>
            <a:avLst/>
            <a:gdLst/>
            <a:ahLst/>
            <a:cxnLst/>
            <a:rect l="l" t="t" r="r" b="b"/>
            <a:pathLst>
              <a:path w="100329" h="74930">
                <a:moveTo>
                  <a:pt x="85089" y="0"/>
                </a:moveTo>
                <a:lnTo>
                  <a:pt x="0" y="46989"/>
                </a:lnTo>
                <a:lnTo>
                  <a:pt x="15239" y="74929"/>
                </a:lnTo>
                <a:lnTo>
                  <a:pt x="100330" y="29210"/>
                </a:lnTo>
                <a:lnTo>
                  <a:pt x="850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34459" y="2889250"/>
            <a:ext cx="77470" cy="97790"/>
          </a:xfrm>
          <a:custGeom>
            <a:avLst/>
            <a:gdLst/>
            <a:ahLst/>
            <a:cxnLst/>
            <a:rect l="l" t="t" r="r" b="b"/>
            <a:pathLst>
              <a:path w="77470" h="97789">
                <a:moveTo>
                  <a:pt x="29210" y="0"/>
                </a:moveTo>
                <a:lnTo>
                  <a:pt x="0" y="15239"/>
                </a:lnTo>
                <a:lnTo>
                  <a:pt x="49529" y="97789"/>
                </a:lnTo>
                <a:lnTo>
                  <a:pt x="77469" y="82550"/>
                </a:lnTo>
                <a:lnTo>
                  <a:pt x="292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73171" y="3061972"/>
            <a:ext cx="100330" cy="73660"/>
          </a:xfrm>
          <a:custGeom>
            <a:avLst/>
            <a:gdLst/>
            <a:ahLst/>
            <a:cxnLst/>
            <a:rect l="l" t="t" r="r" b="b"/>
            <a:pathLst>
              <a:path w="100329" h="73660">
                <a:moveTo>
                  <a:pt x="15239" y="0"/>
                </a:moveTo>
                <a:lnTo>
                  <a:pt x="0" y="27939"/>
                </a:lnTo>
                <a:lnTo>
                  <a:pt x="85089" y="73659"/>
                </a:lnTo>
                <a:lnTo>
                  <a:pt x="100329" y="45719"/>
                </a:lnTo>
                <a:lnTo>
                  <a:pt x="15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77690" y="3608070"/>
            <a:ext cx="77470" cy="100330"/>
          </a:xfrm>
          <a:custGeom>
            <a:avLst/>
            <a:gdLst/>
            <a:ahLst/>
            <a:cxnLst/>
            <a:rect l="l" t="t" r="r" b="b"/>
            <a:pathLst>
              <a:path w="77470" h="100329">
                <a:moveTo>
                  <a:pt x="26670" y="0"/>
                </a:moveTo>
                <a:lnTo>
                  <a:pt x="0" y="17779"/>
                </a:lnTo>
                <a:lnTo>
                  <a:pt x="49530" y="100329"/>
                </a:lnTo>
                <a:lnTo>
                  <a:pt x="77470" y="82550"/>
                </a:lnTo>
                <a:lnTo>
                  <a:pt x="266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17392" y="3463290"/>
            <a:ext cx="100330" cy="74930"/>
          </a:xfrm>
          <a:custGeom>
            <a:avLst/>
            <a:gdLst/>
            <a:ahLst/>
            <a:cxnLst/>
            <a:rect l="l" t="t" r="r" b="b"/>
            <a:pathLst>
              <a:path w="100329" h="74929">
                <a:moveTo>
                  <a:pt x="15239" y="0"/>
                </a:moveTo>
                <a:lnTo>
                  <a:pt x="0" y="27939"/>
                </a:lnTo>
                <a:lnTo>
                  <a:pt x="85089" y="74930"/>
                </a:lnTo>
                <a:lnTo>
                  <a:pt x="100330" y="46989"/>
                </a:lnTo>
                <a:lnTo>
                  <a:pt x="15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34459" y="3608070"/>
            <a:ext cx="77470" cy="100330"/>
          </a:xfrm>
          <a:custGeom>
            <a:avLst/>
            <a:gdLst/>
            <a:ahLst/>
            <a:cxnLst/>
            <a:rect l="l" t="t" r="r" b="b"/>
            <a:pathLst>
              <a:path w="77470" h="100329">
                <a:moveTo>
                  <a:pt x="49529" y="0"/>
                </a:moveTo>
                <a:lnTo>
                  <a:pt x="0" y="82550"/>
                </a:lnTo>
                <a:lnTo>
                  <a:pt x="29210" y="100329"/>
                </a:lnTo>
                <a:lnTo>
                  <a:pt x="77469" y="17779"/>
                </a:lnTo>
                <a:lnTo>
                  <a:pt x="49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773171" y="3460752"/>
            <a:ext cx="100330" cy="73660"/>
          </a:xfrm>
          <a:custGeom>
            <a:avLst/>
            <a:gdLst/>
            <a:ahLst/>
            <a:cxnLst/>
            <a:rect l="l" t="t" r="r" b="b"/>
            <a:pathLst>
              <a:path w="100329" h="73660">
                <a:moveTo>
                  <a:pt x="85089" y="0"/>
                </a:moveTo>
                <a:lnTo>
                  <a:pt x="0" y="44450"/>
                </a:lnTo>
                <a:lnTo>
                  <a:pt x="15239" y="73660"/>
                </a:lnTo>
                <a:lnTo>
                  <a:pt x="100329" y="27939"/>
                </a:lnTo>
                <a:lnTo>
                  <a:pt x="850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958590" y="2927352"/>
            <a:ext cx="669290" cy="447040"/>
          </a:xfrm>
          <a:custGeom>
            <a:avLst/>
            <a:gdLst/>
            <a:ahLst/>
            <a:cxnLst/>
            <a:rect l="l" t="t" r="r" b="b"/>
            <a:pathLst>
              <a:path w="669289" h="447039">
                <a:moveTo>
                  <a:pt x="24130" y="0"/>
                </a:moveTo>
                <a:lnTo>
                  <a:pt x="0" y="87629"/>
                </a:lnTo>
                <a:lnTo>
                  <a:pt x="201930" y="447039"/>
                </a:lnTo>
                <a:lnTo>
                  <a:pt x="623570" y="342900"/>
                </a:lnTo>
                <a:lnTo>
                  <a:pt x="649802" y="298450"/>
                </a:lnTo>
                <a:lnTo>
                  <a:pt x="266700" y="298450"/>
                </a:lnTo>
                <a:lnTo>
                  <a:pt x="111760" y="22860"/>
                </a:lnTo>
                <a:lnTo>
                  <a:pt x="24130" y="0"/>
                </a:lnTo>
                <a:close/>
              </a:path>
              <a:path w="669289" h="447039">
                <a:moveTo>
                  <a:pt x="590550" y="218439"/>
                </a:moveTo>
                <a:lnTo>
                  <a:pt x="266700" y="298450"/>
                </a:lnTo>
                <a:lnTo>
                  <a:pt x="649802" y="298450"/>
                </a:lnTo>
                <a:lnTo>
                  <a:pt x="669289" y="265429"/>
                </a:lnTo>
                <a:lnTo>
                  <a:pt x="590550" y="2184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991611" y="2965452"/>
            <a:ext cx="593090" cy="372110"/>
          </a:xfrm>
          <a:custGeom>
            <a:avLst/>
            <a:gdLst/>
            <a:ahLst/>
            <a:cxnLst/>
            <a:rect l="l" t="t" r="r" b="b"/>
            <a:pathLst>
              <a:path w="593089" h="372110">
                <a:moveTo>
                  <a:pt x="12700" y="0"/>
                </a:moveTo>
                <a:lnTo>
                  <a:pt x="0" y="44450"/>
                </a:lnTo>
                <a:lnTo>
                  <a:pt x="186689" y="372110"/>
                </a:lnTo>
                <a:lnTo>
                  <a:pt x="482312" y="298450"/>
                </a:lnTo>
                <a:lnTo>
                  <a:pt x="217169" y="298450"/>
                </a:lnTo>
                <a:lnTo>
                  <a:pt x="55879" y="12700"/>
                </a:lnTo>
                <a:lnTo>
                  <a:pt x="12700" y="0"/>
                </a:lnTo>
                <a:close/>
              </a:path>
              <a:path w="593089" h="372110">
                <a:moveTo>
                  <a:pt x="553719" y="214629"/>
                </a:moveTo>
                <a:lnTo>
                  <a:pt x="217169" y="298450"/>
                </a:lnTo>
                <a:lnTo>
                  <a:pt x="482312" y="298450"/>
                </a:lnTo>
                <a:lnTo>
                  <a:pt x="568960" y="276860"/>
                </a:lnTo>
                <a:lnTo>
                  <a:pt x="593089" y="237489"/>
                </a:lnTo>
                <a:lnTo>
                  <a:pt x="553719" y="21462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14473" y="3112770"/>
            <a:ext cx="281939" cy="621030"/>
          </a:xfrm>
          <a:custGeom>
            <a:avLst/>
            <a:gdLst/>
            <a:ahLst/>
            <a:cxnLst/>
            <a:rect l="l" t="t" r="r" b="b"/>
            <a:pathLst>
              <a:path w="281939" h="621029">
                <a:moveTo>
                  <a:pt x="190500" y="0"/>
                </a:moveTo>
                <a:lnTo>
                  <a:pt x="0" y="593089"/>
                </a:lnTo>
                <a:lnTo>
                  <a:pt x="92709" y="621029"/>
                </a:lnTo>
                <a:lnTo>
                  <a:pt x="281939" y="30479"/>
                </a:lnTo>
                <a:lnTo>
                  <a:pt x="1905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55111" y="3153410"/>
            <a:ext cx="200660" cy="541020"/>
          </a:xfrm>
          <a:custGeom>
            <a:avLst/>
            <a:gdLst/>
            <a:ahLst/>
            <a:cxnLst/>
            <a:rect l="l" t="t" r="r" b="b"/>
            <a:pathLst>
              <a:path w="200660" h="541020">
                <a:moveTo>
                  <a:pt x="170179" y="0"/>
                </a:moveTo>
                <a:lnTo>
                  <a:pt x="0" y="530860"/>
                </a:lnTo>
                <a:lnTo>
                  <a:pt x="30479" y="541019"/>
                </a:lnTo>
                <a:lnTo>
                  <a:pt x="200660" y="10160"/>
                </a:lnTo>
                <a:lnTo>
                  <a:pt x="17017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52039" y="4269740"/>
            <a:ext cx="1930400" cy="2048510"/>
          </a:xfrm>
          <a:custGeom>
            <a:avLst/>
            <a:gdLst/>
            <a:ahLst/>
            <a:cxnLst/>
            <a:rect l="l" t="t" r="r" b="b"/>
            <a:pathLst>
              <a:path w="1930400" h="2048510">
                <a:moveTo>
                  <a:pt x="840740" y="0"/>
                </a:moveTo>
                <a:lnTo>
                  <a:pt x="0" y="422910"/>
                </a:lnTo>
                <a:lnTo>
                  <a:pt x="342900" y="2048510"/>
                </a:lnTo>
                <a:lnTo>
                  <a:pt x="1930400" y="1224280"/>
                </a:lnTo>
                <a:lnTo>
                  <a:pt x="840740" y="0"/>
                </a:lnTo>
                <a:close/>
              </a:path>
            </a:pathLst>
          </a:custGeom>
          <a:solidFill>
            <a:srgbClr val="C8D8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357122" y="4630422"/>
            <a:ext cx="1214120" cy="1504950"/>
          </a:xfrm>
          <a:custGeom>
            <a:avLst/>
            <a:gdLst/>
            <a:ahLst/>
            <a:cxnLst/>
            <a:rect l="l" t="t" r="r" b="b"/>
            <a:pathLst>
              <a:path w="1214120" h="1504950">
                <a:moveTo>
                  <a:pt x="480060" y="0"/>
                </a:moveTo>
                <a:lnTo>
                  <a:pt x="382269" y="632459"/>
                </a:lnTo>
                <a:lnTo>
                  <a:pt x="0" y="1250949"/>
                </a:lnTo>
                <a:lnTo>
                  <a:pt x="755650" y="1504949"/>
                </a:lnTo>
                <a:lnTo>
                  <a:pt x="1159509" y="801369"/>
                </a:lnTo>
                <a:lnTo>
                  <a:pt x="1214120" y="173989"/>
                </a:lnTo>
                <a:lnTo>
                  <a:pt x="480060" y="0"/>
                </a:lnTo>
                <a:close/>
              </a:path>
            </a:pathLst>
          </a:custGeom>
          <a:solidFill>
            <a:srgbClr val="DFD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609852" y="5414010"/>
            <a:ext cx="618490" cy="481330"/>
          </a:xfrm>
          <a:custGeom>
            <a:avLst/>
            <a:gdLst/>
            <a:ahLst/>
            <a:cxnLst/>
            <a:rect l="l" t="t" r="r" b="b"/>
            <a:pathLst>
              <a:path w="618489" h="481329">
                <a:moveTo>
                  <a:pt x="40639" y="298450"/>
                </a:moveTo>
                <a:lnTo>
                  <a:pt x="0" y="342900"/>
                </a:lnTo>
                <a:lnTo>
                  <a:pt x="382269" y="481329"/>
                </a:lnTo>
                <a:lnTo>
                  <a:pt x="466323" y="334009"/>
                </a:lnTo>
                <a:lnTo>
                  <a:pt x="302260" y="334009"/>
                </a:lnTo>
                <a:lnTo>
                  <a:pt x="40639" y="298450"/>
                </a:lnTo>
                <a:close/>
              </a:path>
              <a:path w="618489" h="481329">
                <a:moveTo>
                  <a:pt x="76200" y="209550"/>
                </a:moveTo>
                <a:lnTo>
                  <a:pt x="302260" y="334009"/>
                </a:lnTo>
                <a:lnTo>
                  <a:pt x="466323" y="334009"/>
                </a:lnTo>
                <a:lnTo>
                  <a:pt x="514872" y="248919"/>
                </a:lnTo>
                <a:lnTo>
                  <a:pt x="422910" y="248919"/>
                </a:lnTo>
                <a:lnTo>
                  <a:pt x="76200" y="209550"/>
                </a:lnTo>
                <a:close/>
              </a:path>
              <a:path w="618489" h="481329">
                <a:moveTo>
                  <a:pt x="129539" y="106679"/>
                </a:moveTo>
                <a:lnTo>
                  <a:pt x="422910" y="248919"/>
                </a:lnTo>
                <a:lnTo>
                  <a:pt x="514872" y="248919"/>
                </a:lnTo>
                <a:lnTo>
                  <a:pt x="588781" y="119379"/>
                </a:lnTo>
                <a:lnTo>
                  <a:pt x="516889" y="119379"/>
                </a:lnTo>
                <a:lnTo>
                  <a:pt x="129539" y="106679"/>
                </a:lnTo>
                <a:close/>
              </a:path>
              <a:path w="618489" h="481329">
                <a:moveTo>
                  <a:pt x="200660" y="0"/>
                </a:moveTo>
                <a:lnTo>
                  <a:pt x="516889" y="119379"/>
                </a:lnTo>
                <a:lnTo>
                  <a:pt x="588781" y="119379"/>
                </a:lnTo>
                <a:lnTo>
                  <a:pt x="618489" y="67309"/>
                </a:lnTo>
                <a:lnTo>
                  <a:pt x="2006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895602" y="4831080"/>
            <a:ext cx="537210" cy="396240"/>
          </a:xfrm>
          <a:custGeom>
            <a:avLst/>
            <a:gdLst/>
            <a:ahLst/>
            <a:cxnLst/>
            <a:rect l="l" t="t" r="r" b="b"/>
            <a:pathLst>
              <a:path w="537210" h="396239">
                <a:moveTo>
                  <a:pt x="52069" y="0"/>
                </a:moveTo>
                <a:lnTo>
                  <a:pt x="0" y="252730"/>
                </a:lnTo>
                <a:lnTo>
                  <a:pt x="461010" y="396240"/>
                </a:lnTo>
                <a:lnTo>
                  <a:pt x="537210" y="106680"/>
                </a:lnTo>
                <a:lnTo>
                  <a:pt x="52069" y="0"/>
                </a:lnTo>
                <a:close/>
              </a:path>
            </a:pathLst>
          </a:custGeom>
          <a:solidFill>
            <a:srgbClr val="A2A2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931160" y="4884422"/>
            <a:ext cx="416559" cy="266700"/>
          </a:xfrm>
          <a:custGeom>
            <a:avLst/>
            <a:gdLst/>
            <a:ahLst/>
            <a:cxnLst/>
            <a:rect l="l" t="t" r="r" b="b"/>
            <a:pathLst>
              <a:path w="416560" h="266700">
                <a:moveTo>
                  <a:pt x="397933" y="213359"/>
                </a:moveTo>
                <a:lnTo>
                  <a:pt x="275589" y="213359"/>
                </a:lnTo>
                <a:lnTo>
                  <a:pt x="386079" y="266699"/>
                </a:lnTo>
                <a:lnTo>
                  <a:pt x="397933" y="213359"/>
                </a:lnTo>
                <a:close/>
              </a:path>
              <a:path w="416560" h="266700">
                <a:moveTo>
                  <a:pt x="407811" y="168909"/>
                </a:moveTo>
                <a:lnTo>
                  <a:pt x="124459" y="168909"/>
                </a:lnTo>
                <a:lnTo>
                  <a:pt x="140969" y="218439"/>
                </a:lnTo>
                <a:lnTo>
                  <a:pt x="275589" y="213359"/>
                </a:lnTo>
                <a:lnTo>
                  <a:pt x="397933" y="213359"/>
                </a:lnTo>
                <a:lnTo>
                  <a:pt x="407811" y="168909"/>
                </a:lnTo>
                <a:close/>
              </a:path>
              <a:path w="416560" h="266700">
                <a:moveTo>
                  <a:pt x="30479" y="0"/>
                </a:moveTo>
                <a:lnTo>
                  <a:pt x="0" y="195579"/>
                </a:lnTo>
                <a:lnTo>
                  <a:pt x="124459" y="168909"/>
                </a:lnTo>
                <a:lnTo>
                  <a:pt x="407811" y="168909"/>
                </a:lnTo>
                <a:lnTo>
                  <a:pt x="412891" y="146049"/>
                </a:lnTo>
                <a:lnTo>
                  <a:pt x="320039" y="146049"/>
                </a:lnTo>
                <a:lnTo>
                  <a:pt x="297043" y="129539"/>
                </a:lnTo>
                <a:lnTo>
                  <a:pt x="204469" y="129539"/>
                </a:lnTo>
                <a:lnTo>
                  <a:pt x="190539" y="80009"/>
                </a:lnTo>
                <a:lnTo>
                  <a:pt x="101600" y="80009"/>
                </a:lnTo>
                <a:lnTo>
                  <a:pt x="30479" y="0"/>
                </a:lnTo>
                <a:close/>
              </a:path>
              <a:path w="416560" h="266700">
                <a:moveTo>
                  <a:pt x="416560" y="129539"/>
                </a:moveTo>
                <a:lnTo>
                  <a:pt x="320039" y="146049"/>
                </a:lnTo>
                <a:lnTo>
                  <a:pt x="412891" y="146049"/>
                </a:lnTo>
                <a:lnTo>
                  <a:pt x="416560" y="129539"/>
                </a:lnTo>
                <a:close/>
              </a:path>
              <a:path w="416560" h="266700">
                <a:moveTo>
                  <a:pt x="270509" y="110489"/>
                </a:moveTo>
                <a:lnTo>
                  <a:pt x="204469" y="129539"/>
                </a:lnTo>
                <a:lnTo>
                  <a:pt x="297043" y="129539"/>
                </a:lnTo>
                <a:lnTo>
                  <a:pt x="270509" y="110489"/>
                </a:lnTo>
                <a:close/>
              </a:path>
              <a:path w="416560" h="266700">
                <a:moveTo>
                  <a:pt x="181609" y="48259"/>
                </a:moveTo>
                <a:lnTo>
                  <a:pt x="101600" y="80009"/>
                </a:lnTo>
                <a:lnTo>
                  <a:pt x="190539" y="80009"/>
                </a:lnTo>
                <a:lnTo>
                  <a:pt x="181609" y="48259"/>
                </a:lnTo>
                <a:close/>
              </a:path>
            </a:pathLst>
          </a:custGeom>
          <a:solidFill>
            <a:srgbClr val="FF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07589" y="4635500"/>
            <a:ext cx="502920" cy="1268730"/>
          </a:xfrm>
          <a:custGeom>
            <a:avLst/>
            <a:gdLst/>
            <a:ahLst/>
            <a:cxnLst/>
            <a:rect l="l" t="t" r="r" b="b"/>
            <a:pathLst>
              <a:path w="502919" h="1268729">
                <a:moveTo>
                  <a:pt x="502920" y="0"/>
                </a:moveTo>
                <a:lnTo>
                  <a:pt x="355600" y="599439"/>
                </a:lnTo>
                <a:lnTo>
                  <a:pt x="0" y="1268730"/>
                </a:lnTo>
                <a:lnTo>
                  <a:pt x="440690" y="609600"/>
                </a:lnTo>
                <a:lnTo>
                  <a:pt x="5029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334259" y="4603753"/>
            <a:ext cx="1413510" cy="1728469"/>
          </a:xfrm>
          <a:custGeom>
            <a:avLst/>
            <a:gdLst/>
            <a:ahLst/>
            <a:cxnLst/>
            <a:rect l="l" t="t" r="r" b="b"/>
            <a:pathLst>
              <a:path w="1413510" h="1728470">
                <a:moveTo>
                  <a:pt x="40639" y="1465580"/>
                </a:moveTo>
                <a:lnTo>
                  <a:pt x="822959" y="1728470"/>
                </a:lnTo>
                <a:lnTo>
                  <a:pt x="860745" y="1648460"/>
                </a:lnTo>
                <a:lnTo>
                  <a:pt x="746759" y="1648460"/>
                </a:lnTo>
                <a:lnTo>
                  <a:pt x="40639" y="1465580"/>
                </a:lnTo>
                <a:close/>
              </a:path>
              <a:path w="1413510" h="1728470">
                <a:moveTo>
                  <a:pt x="0" y="1309370"/>
                </a:moveTo>
                <a:lnTo>
                  <a:pt x="26669" y="1407160"/>
                </a:lnTo>
                <a:lnTo>
                  <a:pt x="746759" y="1648460"/>
                </a:lnTo>
                <a:lnTo>
                  <a:pt x="860745" y="1648460"/>
                </a:lnTo>
                <a:lnTo>
                  <a:pt x="909327" y="1545590"/>
                </a:lnTo>
                <a:lnTo>
                  <a:pt x="796289" y="1545590"/>
                </a:lnTo>
                <a:lnTo>
                  <a:pt x="0" y="1309370"/>
                </a:lnTo>
                <a:close/>
              </a:path>
              <a:path w="1413510" h="1728470">
                <a:moveTo>
                  <a:pt x="506729" y="97789"/>
                </a:moveTo>
                <a:lnTo>
                  <a:pt x="1228089" y="288289"/>
                </a:lnTo>
                <a:lnTo>
                  <a:pt x="1165860" y="565150"/>
                </a:lnTo>
                <a:lnTo>
                  <a:pt x="1137919" y="833119"/>
                </a:lnTo>
                <a:lnTo>
                  <a:pt x="796289" y="1545590"/>
                </a:lnTo>
                <a:lnTo>
                  <a:pt x="909327" y="1545590"/>
                </a:lnTo>
                <a:lnTo>
                  <a:pt x="1223010" y="881380"/>
                </a:lnTo>
                <a:lnTo>
                  <a:pt x="1258569" y="595630"/>
                </a:lnTo>
                <a:lnTo>
                  <a:pt x="1398112" y="227330"/>
                </a:lnTo>
                <a:lnTo>
                  <a:pt x="1276350" y="227330"/>
                </a:lnTo>
                <a:lnTo>
                  <a:pt x="506729" y="97789"/>
                </a:lnTo>
                <a:close/>
              </a:path>
              <a:path w="1413510" h="1728470">
                <a:moveTo>
                  <a:pt x="525779" y="0"/>
                </a:moveTo>
                <a:lnTo>
                  <a:pt x="1276350" y="227330"/>
                </a:lnTo>
                <a:lnTo>
                  <a:pt x="1398112" y="227330"/>
                </a:lnTo>
                <a:lnTo>
                  <a:pt x="1413510" y="186689"/>
                </a:lnTo>
                <a:lnTo>
                  <a:pt x="5257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801620" y="4795522"/>
            <a:ext cx="586740" cy="497840"/>
          </a:xfrm>
          <a:custGeom>
            <a:avLst/>
            <a:gdLst/>
            <a:ahLst/>
            <a:cxnLst/>
            <a:rect l="l" t="t" r="r" b="b"/>
            <a:pathLst>
              <a:path w="586739" h="497839">
                <a:moveTo>
                  <a:pt x="101600" y="0"/>
                </a:moveTo>
                <a:lnTo>
                  <a:pt x="0" y="346709"/>
                </a:lnTo>
                <a:lnTo>
                  <a:pt x="581659" y="497839"/>
                </a:lnTo>
                <a:lnTo>
                  <a:pt x="586740" y="453389"/>
                </a:lnTo>
                <a:lnTo>
                  <a:pt x="62230" y="298449"/>
                </a:lnTo>
                <a:lnTo>
                  <a:pt x="133350" y="3809"/>
                </a:lnTo>
                <a:lnTo>
                  <a:pt x="1016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876549" y="4786629"/>
            <a:ext cx="588010" cy="542290"/>
          </a:xfrm>
          <a:custGeom>
            <a:avLst/>
            <a:gdLst/>
            <a:ahLst/>
            <a:cxnLst/>
            <a:rect l="l" t="t" r="r" b="b"/>
            <a:pathLst>
              <a:path w="588010" h="542289">
                <a:moveTo>
                  <a:pt x="0" y="0"/>
                </a:moveTo>
                <a:lnTo>
                  <a:pt x="520700" y="151130"/>
                </a:lnTo>
                <a:lnTo>
                  <a:pt x="506729" y="542290"/>
                </a:lnTo>
                <a:lnTo>
                  <a:pt x="588010" y="1333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512060" y="5485129"/>
            <a:ext cx="819150" cy="556260"/>
          </a:xfrm>
          <a:custGeom>
            <a:avLst/>
            <a:gdLst/>
            <a:ahLst/>
            <a:cxnLst/>
            <a:rect l="l" t="t" r="r" b="b"/>
            <a:pathLst>
              <a:path w="819150" h="556260">
                <a:moveTo>
                  <a:pt x="0" y="339090"/>
                </a:moveTo>
                <a:lnTo>
                  <a:pt x="543559" y="556260"/>
                </a:lnTo>
                <a:lnTo>
                  <a:pt x="571874" y="499110"/>
                </a:lnTo>
                <a:lnTo>
                  <a:pt x="524509" y="499110"/>
                </a:lnTo>
                <a:lnTo>
                  <a:pt x="0" y="339090"/>
                </a:lnTo>
                <a:close/>
              </a:path>
              <a:path w="819150" h="556260">
                <a:moveTo>
                  <a:pt x="819150" y="0"/>
                </a:moveTo>
                <a:lnTo>
                  <a:pt x="524509" y="499110"/>
                </a:lnTo>
                <a:lnTo>
                  <a:pt x="571874" y="499110"/>
                </a:lnTo>
                <a:lnTo>
                  <a:pt x="8191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503170" y="5316222"/>
            <a:ext cx="840740" cy="623570"/>
          </a:xfrm>
          <a:custGeom>
            <a:avLst/>
            <a:gdLst/>
            <a:ahLst/>
            <a:cxnLst/>
            <a:rect l="l" t="t" r="r" b="b"/>
            <a:pathLst>
              <a:path w="840739" h="623570">
                <a:moveTo>
                  <a:pt x="280669" y="0"/>
                </a:moveTo>
                <a:lnTo>
                  <a:pt x="0" y="467359"/>
                </a:lnTo>
                <a:lnTo>
                  <a:pt x="511810" y="623569"/>
                </a:lnTo>
                <a:lnTo>
                  <a:pt x="58419" y="435609"/>
                </a:lnTo>
                <a:lnTo>
                  <a:pt x="298450" y="57149"/>
                </a:lnTo>
                <a:lnTo>
                  <a:pt x="520700" y="57149"/>
                </a:lnTo>
                <a:lnTo>
                  <a:pt x="280669" y="0"/>
                </a:lnTo>
                <a:close/>
              </a:path>
              <a:path w="840739" h="623570">
                <a:moveTo>
                  <a:pt x="520700" y="57149"/>
                </a:moveTo>
                <a:lnTo>
                  <a:pt x="298450" y="57149"/>
                </a:lnTo>
                <a:lnTo>
                  <a:pt x="773430" y="151129"/>
                </a:lnTo>
                <a:lnTo>
                  <a:pt x="565150" y="547369"/>
                </a:lnTo>
                <a:lnTo>
                  <a:pt x="840740" y="133349"/>
                </a:lnTo>
                <a:lnTo>
                  <a:pt x="520700" y="571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655572" y="5543550"/>
            <a:ext cx="505459" cy="151130"/>
          </a:xfrm>
          <a:custGeom>
            <a:avLst/>
            <a:gdLst/>
            <a:ahLst/>
            <a:cxnLst/>
            <a:rect l="l" t="t" r="r" b="b"/>
            <a:pathLst>
              <a:path w="505460" h="151129">
                <a:moveTo>
                  <a:pt x="25400" y="0"/>
                </a:moveTo>
                <a:lnTo>
                  <a:pt x="0" y="34289"/>
                </a:lnTo>
                <a:lnTo>
                  <a:pt x="505460" y="151130"/>
                </a:lnTo>
                <a:lnTo>
                  <a:pt x="25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716531" y="5449570"/>
            <a:ext cx="454659" cy="88900"/>
          </a:xfrm>
          <a:custGeom>
            <a:avLst/>
            <a:gdLst/>
            <a:ahLst/>
            <a:cxnLst/>
            <a:rect l="l" t="t" r="r" b="b"/>
            <a:pathLst>
              <a:path w="454660" h="88900">
                <a:moveTo>
                  <a:pt x="13969" y="0"/>
                </a:moveTo>
                <a:lnTo>
                  <a:pt x="0" y="31749"/>
                </a:lnTo>
                <a:lnTo>
                  <a:pt x="454659" y="88899"/>
                </a:lnTo>
                <a:lnTo>
                  <a:pt x="139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600960" y="5641342"/>
            <a:ext cx="377190" cy="124460"/>
          </a:xfrm>
          <a:custGeom>
            <a:avLst/>
            <a:gdLst/>
            <a:ahLst/>
            <a:cxnLst/>
            <a:rect l="l" t="t" r="r" b="b"/>
            <a:pathLst>
              <a:path w="377189" h="124460">
                <a:moveTo>
                  <a:pt x="19050" y="0"/>
                </a:moveTo>
                <a:lnTo>
                  <a:pt x="0" y="39370"/>
                </a:lnTo>
                <a:lnTo>
                  <a:pt x="377189" y="124460"/>
                </a:lnTo>
                <a:lnTo>
                  <a:pt x="190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663191" y="5369559"/>
            <a:ext cx="267969" cy="440690"/>
          </a:xfrm>
          <a:custGeom>
            <a:avLst/>
            <a:gdLst/>
            <a:ahLst/>
            <a:cxnLst/>
            <a:rect l="l" t="t" r="r" b="b"/>
            <a:pathLst>
              <a:path w="267969" h="440689">
                <a:moveTo>
                  <a:pt x="267970" y="0"/>
                </a:moveTo>
                <a:lnTo>
                  <a:pt x="218440" y="12700"/>
                </a:lnTo>
                <a:lnTo>
                  <a:pt x="0" y="440689"/>
                </a:lnTo>
                <a:lnTo>
                  <a:pt x="2679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828290" y="5396231"/>
            <a:ext cx="222251" cy="383540"/>
          </a:xfrm>
          <a:custGeom>
            <a:avLst/>
            <a:gdLst/>
            <a:ahLst/>
            <a:cxnLst/>
            <a:rect l="l" t="t" r="r" b="b"/>
            <a:pathLst>
              <a:path w="222250" h="383539">
                <a:moveTo>
                  <a:pt x="177800" y="0"/>
                </a:moveTo>
                <a:lnTo>
                  <a:pt x="0" y="383540"/>
                </a:lnTo>
                <a:lnTo>
                  <a:pt x="222250" y="5080"/>
                </a:lnTo>
                <a:lnTo>
                  <a:pt x="177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006089" y="5422899"/>
            <a:ext cx="168910" cy="276860"/>
          </a:xfrm>
          <a:custGeom>
            <a:avLst/>
            <a:gdLst/>
            <a:ahLst/>
            <a:cxnLst/>
            <a:rect l="l" t="t" r="r" b="b"/>
            <a:pathLst>
              <a:path w="168910" h="276860">
                <a:moveTo>
                  <a:pt x="129540" y="0"/>
                </a:moveTo>
                <a:lnTo>
                  <a:pt x="0" y="276860"/>
                </a:lnTo>
                <a:lnTo>
                  <a:pt x="168910" y="8889"/>
                </a:lnTo>
                <a:lnTo>
                  <a:pt x="1295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899410" y="4911092"/>
            <a:ext cx="426720" cy="195580"/>
          </a:xfrm>
          <a:custGeom>
            <a:avLst/>
            <a:gdLst/>
            <a:ahLst/>
            <a:cxnLst/>
            <a:rect l="l" t="t" r="r" b="b"/>
            <a:pathLst>
              <a:path w="426720" h="195579">
                <a:moveTo>
                  <a:pt x="120801" y="83820"/>
                </a:moveTo>
                <a:lnTo>
                  <a:pt x="83819" y="83820"/>
                </a:lnTo>
                <a:lnTo>
                  <a:pt x="66039" y="182880"/>
                </a:lnTo>
                <a:lnTo>
                  <a:pt x="120650" y="195580"/>
                </a:lnTo>
                <a:lnTo>
                  <a:pt x="153290" y="142240"/>
                </a:lnTo>
                <a:lnTo>
                  <a:pt x="111759" y="142240"/>
                </a:lnTo>
                <a:lnTo>
                  <a:pt x="120801" y="83820"/>
                </a:lnTo>
                <a:close/>
              </a:path>
              <a:path w="426720" h="195579">
                <a:moveTo>
                  <a:pt x="320309" y="138430"/>
                </a:moveTo>
                <a:lnTo>
                  <a:pt x="279400" y="138430"/>
                </a:lnTo>
                <a:lnTo>
                  <a:pt x="320039" y="172720"/>
                </a:lnTo>
                <a:lnTo>
                  <a:pt x="426719" y="172720"/>
                </a:lnTo>
                <a:lnTo>
                  <a:pt x="416559" y="147320"/>
                </a:lnTo>
                <a:lnTo>
                  <a:pt x="328929" y="147320"/>
                </a:lnTo>
                <a:lnTo>
                  <a:pt x="320309" y="138430"/>
                </a:lnTo>
                <a:close/>
              </a:path>
              <a:path w="426720" h="195579">
                <a:moveTo>
                  <a:pt x="204742" y="110490"/>
                </a:moveTo>
                <a:lnTo>
                  <a:pt x="172719" y="110490"/>
                </a:lnTo>
                <a:lnTo>
                  <a:pt x="186689" y="168910"/>
                </a:lnTo>
                <a:lnTo>
                  <a:pt x="227329" y="168910"/>
                </a:lnTo>
                <a:lnTo>
                  <a:pt x="279400" y="138430"/>
                </a:lnTo>
                <a:lnTo>
                  <a:pt x="320309" y="138430"/>
                </a:lnTo>
                <a:lnTo>
                  <a:pt x="315383" y="133350"/>
                </a:lnTo>
                <a:lnTo>
                  <a:pt x="200659" y="133350"/>
                </a:lnTo>
                <a:lnTo>
                  <a:pt x="204742" y="110490"/>
                </a:lnTo>
                <a:close/>
              </a:path>
              <a:path w="426720" h="195579">
                <a:moveTo>
                  <a:pt x="57150" y="0"/>
                </a:moveTo>
                <a:lnTo>
                  <a:pt x="0" y="124460"/>
                </a:lnTo>
                <a:lnTo>
                  <a:pt x="31750" y="147320"/>
                </a:lnTo>
                <a:lnTo>
                  <a:pt x="83819" y="83820"/>
                </a:lnTo>
                <a:lnTo>
                  <a:pt x="120801" y="83820"/>
                </a:lnTo>
                <a:lnTo>
                  <a:pt x="124928" y="57150"/>
                </a:lnTo>
                <a:lnTo>
                  <a:pt x="62229" y="57150"/>
                </a:lnTo>
                <a:lnTo>
                  <a:pt x="57150" y="0"/>
                </a:lnTo>
                <a:close/>
              </a:path>
              <a:path w="426720" h="195579">
                <a:moveTo>
                  <a:pt x="408939" y="128270"/>
                </a:moveTo>
                <a:lnTo>
                  <a:pt x="328929" y="147320"/>
                </a:lnTo>
                <a:lnTo>
                  <a:pt x="416559" y="147320"/>
                </a:lnTo>
                <a:lnTo>
                  <a:pt x="408939" y="128270"/>
                </a:lnTo>
                <a:close/>
              </a:path>
              <a:path w="426720" h="195579">
                <a:moveTo>
                  <a:pt x="177800" y="44450"/>
                </a:moveTo>
                <a:lnTo>
                  <a:pt x="111759" y="142240"/>
                </a:lnTo>
                <a:lnTo>
                  <a:pt x="153290" y="142240"/>
                </a:lnTo>
                <a:lnTo>
                  <a:pt x="172719" y="110490"/>
                </a:lnTo>
                <a:lnTo>
                  <a:pt x="204742" y="110490"/>
                </a:lnTo>
                <a:lnTo>
                  <a:pt x="213359" y="62230"/>
                </a:lnTo>
                <a:lnTo>
                  <a:pt x="177800" y="44450"/>
                </a:lnTo>
                <a:close/>
              </a:path>
              <a:path w="426720" h="195579">
                <a:moveTo>
                  <a:pt x="288289" y="105410"/>
                </a:moveTo>
                <a:lnTo>
                  <a:pt x="200659" y="133350"/>
                </a:lnTo>
                <a:lnTo>
                  <a:pt x="315383" y="133350"/>
                </a:lnTo>
                <a:lnTo>
                  <a:pt x="288289" y="105410"/>
                </a:lnTo>
                <a:close/>
              </a:path>
              <a:path w="426720" h="195579">
                <a:moveTo>
                  <a:pt x="97789" y="17780"/>
                </a:moveTo>
                <a:lnTo>
                  <a:pt x="62229" y="57150"/>
                </a:lnTo>
                <a:lnTo>
                  <a:pt x="124928" y="57150"/>
                </a:lnTo>
                <a:lnTo>
                  <a:pt x="128269" y="35560"/>
                </a:lnTo>
                <a:lnTo>
                  <a:pt x="97789" y="17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317240" y="4403090"/>
            <a:ext cx="1000760" cy="1024890"/>
          </a:xfrm>
          <a:custGeom>
            <a:avLst/>
            <a:gdLst/>
            <a:ahLst/>
            <a:cxnLst/>
            <a:rect l="l" t="t" r="r" b="b"/>
            <a:pathLst>
              <a:path w="1000760" h="1024889">
                <a:moveTo>
                  <a:pt x="842327" y="543560"/>
                </a:moveTo>
                <a:lnTo>
                  <a:pt x="787400" y="543560"/>
                </a:lnTo>
                <a:lnTo>
                  <a:pt x="920750" y="668020"/>
                </a:lnTo>
                <a:lnTo>
                  <a:pt x="990600" y="1024890"/>
                </a:lnTo>
                <a:lnTo>
                  <a:pt x="1000760" y="735330"/>
                </a:lnTo>
                <a:lnTo>
                  <a:pt x="885189" y="570230"/>
                </a:lnTo>
                <a:lnTo>
                  <a:pt x="917193" y="547370"/>
                </a:lnTo>
                <a:lnTo>
                  <a:pt x="849630" y="547370"/>
                </a:lnTo>
                <a:lnTo>
                  <a:pt x="842327" y="543560"/>
                </a:lnTo>
                <a:close/>
              </a:path>
              <a:path w="1000760" h="1024889">
                <a:moveTo>
                  <a:pt x="791210" y="516890"/>
                </a:moveTo>
                <a:lnTo>
                  <a:pt x="728980" y="534670"/>
                </a:lnTo>
                <a:lnTo>
                  <a:pt x="711200" y="574040"/>
                </a:lnTo>
                <a:lnTo>
                  <a:pt x="787400" y="543560"/>
                </a:lnTo>
                <a:lnTo>
                  <a:pt x="842327" y="543560"/>
                </a:lnTo>
                <a:lnTo>
                  <a:pt x="791210" y="516890"/>
                </a:lnTo>
                <a:close/>
              </a:path>
              <a:path w="1000760" h="1024889">
                <a:moveTo>
                  <a:pt x="741739" y="293370"/>
                </a:moveTo>
                <a:lnTo>
                  <a:pt x="657860" y="293370"/>
                </a:lnTo>
                <a:lnTo>
                  <a:pt x="773430" y="328930"/>
                </a:lnTo>
                <a:lnTo>
                  <a:pt x="871220" y="485140"/>
                </a:lnTo>
                <a:lnTo>
                  <a:pt x="849630" y="547370"/>
                </a:lnTo>
                <a:lnTo>
                  <a:pt x="917193" y="547370"/>
                </a:lnTo>
                <a:lnTo>
                  <a:pt x="929639" y="538480"/>
                </a:lnTo>
                <a:lnTo>
                  <a:pt x="876300" y="365760"/>
                </a:lnTo>
                <a:lnTo>
                  <a:pt x="741739" y="293370"/>
                </a:lnTo>
                <a:close/>
              </a:path>
              <a:path w="1000760" h="1024889">
                <a:moveTo>
                  <a:pt x="614045" y="129540"/>
                </a:moveTo>
                <a:lnTo>
                  <a:pt x="467360" y="129540"/>
                </a:lnTo>
                <a:lnTo>
                  <a:pt x="609600" y="177800"/>
                </a:lnTo>
                <a:lnTo>
                  <a:pt x="618489" y="257810"/>
                </a:lnTo>
                <a:lnTo>
                  <a:pt x="485139" y="307340"/>
                </a:lnTo>
                <a:lnTo>
                  <a:pt x="485139" y="351790"/>
                </a:lnTo>
                <a:lnTo>
                  <a:pt x="600710" y="347980"/>
                </a:lnTo>
                <a:lnTo>
                  <a:pt x="657860" y="293370"/>
                </a:lnTo>
                <a:lnTo>
                  <a:pt x="741739" y="293370"/>
                </a:lnTo>
                <a:lnTo>
                  <a:pt x="675639" y="257810"/>
                </a:lnTo>
                <a:lnTo>
                  <a:pt x="680720" y="186690"/>
                </a:lnTo>
                <a:lnTo>
                  <a:pt x="614045" y="129540"/>
                </a:lnTo>
                <a:close/>
              </a:path>
              <a:path w="1000760" h="1024889">
                <a:moveTo>
                  <a:pt x="342900" y="0"/>
                </a:moveTo>
                <a:lnTo>
                  <a:pt x="186689" y="106680"/>
                </a:lnTo>
                <a:lnTo>
                  <a:pt x="39370" y="154940"/>
                </a:lnTo>
                <a:lnTo>
                  <a:pt x="0" y="307340"/>
                </a:lnTo>
                <a:lnTo>
                  <a:pt x="30480" y="321310"/>
                </a:lnTo>
                <a:lnTo>
                  <a:pt x="83820" y="186690"/>
                </a:lnTo>
                <a:lnTo>
                  <a:pt x="160020" y="142240"/>
                </a:lnTo>
                <a:lnTo>
                  <a:pt x="212612" y="142240"/>
                </a:lnTo>
                <a:lnTo>
                  <a:pt x="218439" y="124460"/>
                </a:lnTo>
                <a:lnTo>
                  <a:pt x="279400" y="67310"/>
                </a:lnTo>
                <a:lnTo>
                  <a:pt x="369570" y="35560"/>
                </a:lnTo>
                <a:lnTo>
                  <a:pt x="435610" y="35560"/>
                </a:lnTo>
                <a:lnTo>
                  <a:pt x="435610" y="22860"/>
                </a:lnTo>
                <a:lnTo>
                  <a:pt x="342900" y="0"/>
                </a:lnTo>
                <a:close/>
              </a:path>
              <a:path w="1000760" h="1024889">
                <a:moveTo>
                  <a:pt x="212612" y="142240"/>
                </a:moveTo>
                <a:lnTo>
                  <a:pt x="160020" y="142240"/>
                </a:lnTo>
                <a:lnTo>
                  <a:pt x="133350" y="257810"/>
                </a:lnTo>
                <a:lnTo>
                  <a:pt x="168910" y="275590"/>
                </a:lnTo>
                <a:lnTo>
                  <a:pt x="212612" y="142240"/>
                </a:lnTo>
                <a:close/>
              </a:path>
              <a:path w="1000760" h="1024889">
                <a:moveTo>
                  <a:pt x="435610" y="35560"/>
                </a:moveTo>
                <a:lnTo>
                  <a:pt x="369570" y="35560"/>
                </a:lnTo>
                <a:lnTo>
                  <a:pt x="405130" y="102870"/>
                </a:lnTo>
                <a:lnTo>
                  <a:pt x="350520" y="218440"/>
                </a:lnTo>
                <a:lnTo>
                  <a:pt x="394970" y="222250"/>
                </a:lnTo>
                <a:lnTo>
                  <a:pt x="467360" y="129540"/>
                </a:lnTo>
                <a:lnTo>
                  <a:pt x="614045" y="129540"/>
                </a:lnTo>
                <a:lnTo>
                  <a:pt x="587375" y="106680"/>
                </a:lnTo>
                <a:lnTo>
                  <a:pt x="435610" y="106680"/>
                </a:lnTo>
                <a:lnTo>
                  <a:pt x="435610" y="35560"/>
                </a:lnTo>
                <a:close/>
              </a:path>
              <a:path w="1000760" h="1024889">
                <a:moveTo>
                  <a:pt x="582930" y="102870"/>
                </a:moveTo>
                <a:lnTo>
                  <a:pt x="435610" y="106680"/>
                </a:lnTo>
                <a:lnTo>
                  <a:pt x="587375" y="106680"/>
                </a:lnTo>
                <a:lnTo>
                  <a:pt x="582930" y="1028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464559" y="4509770"/>
            <a:ext cx="110490" cy="173990"/>
          </a:xfrm>
          <a:custGeom>
            <a:avLst/>
            <a:gdLst/>
            <a:ahLst/>
            <a:cxnLst/>
            <a:rect l="l" t="t" r="r" b="b"/>
            <a:pathLst>
              <a:path w="110489" h="173989">
                <a:moveTo>
                  <a:pt x="48260" y="0"/>
                </a:moveTo>
                <a:lnTo>
                  <a:pt x="35560" y="40639"/>
                </a:lnTo>
                <a:lnTo>
                  <a:pt x="71119" y="90169"/>
                </a:lnTo>
                <a:lnTo>
                  <a:pt x="66039" y="125729"/>
                </a:lnTo>
                <a:lnTo>
                  <a:pt x="0" y="142239"/>
                </a:lnTo>
                <a:lnTo>
                  <a:pt x="21589" y="173989"/>
                </a:lnTo>
                <a:lnTo>
                  <a:pt x="92710" y="142239"/>
                </a:lnTo>
                <a:lnTo>
                  <a:pt x="110489" y="71119"/>
                </a:lnTo>
                <a:lnTo>
                  <a:pt x="482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028440" y="4946650"/>
            <a:ext cx="154940" cy="67310"/>
          </a:xfrm>
          <a:custGeom>
            <a:avLst/>
            <a:gdLst/>
            <a:ahLst/>
            <a:cxnLst/>
            <a:rect l="l" t="t" r="r" b="b"/>
            <a:pathLst>
              <a:path w="154939" h="67310">
                <a:moveTo>
                  <a:pt x="26670" y="3810"/>
                </a:moveTo>
                <a:lnTo>
                  <a:pt x="0" y="35560"/>
                </a:lnTo>
                <a:lnTo>
                  <a:pt x="49530" y="67310"/>
                </a:lnTo>
                <a:lnTo>
                  <a:pt x="154939" y="53339"/>
                </a:lnTo>
                <a:lnTo>
                  <a:pt x="154214" y="48260"/>
                </a:lnTo>
                <a:lnTo>
                  <a:pt x="71120" y="48260"/>
                </a:lnTo>
                <a:lnTo>
                  <a:pt x="26670" y="3810"/>
                </a:lnTo>
                <a:close/>
              </a:path>
              <a:path w="154939" h="67310">
                <a:moveTo>
                  <a:pt x="147320" y="0"/>
                </a:moveTo>
                <a:lnTo>
                  <a:pt x="71120" y="48260"/>
                </a:lnTo>
                <a:lnTo>
                  <a:pt x="154214" y="48260"/>
                </a:lnTo>
                <a:lnTo>
                  <a:pt x="1473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250439" y="4403091"/>
            <a:ext cx="364490" cy="280670"/>
          </a:xfrm>
          <a:custGeom>
            <a:avLst/>
            <a:gdLst/>
            <a:ahLst/>
            <a:cxnLst/>
            <a:rect l="l" t="t" r="r" b="b"/>
            <a:pathLst>
              <a:path w="364489" h="280670">
                <a:moveTo>
                  <a:pt x="0" y="0"/>
                </a:moveTo>
                <a:lnTo>
                  <a:pt x="92710" y="191770"/>
                </a:lnTo>
                <a:lnTo>
                  <a:pt x="364490" y="2806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983738" y="4635500"/>
            <a:ext cx="581660" cy="163830"/>
          </a:xfrm>
          <a:custGeom>
            <a:avLst/>
            <a:gdLst/>
            <a:ahLst/>
            <a:cxnLst/>
            <a:rect l="l" t="t" r="r" b="b"/>
            <a:pathLst>
              <a:path w="581660" h="163829">
                <a:moveTo>
                  <a:pt x="0" y="0"/>
                </a:moveTo>
                <a:lnTo>
                  <a:pt x="213360" y="163830"/>
                </a:lnTo>
                <a:lnTo>
                  <a:pt x="581660" y="1600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161541" y="4900929"/>
            <a:ext cx="439419" cy="138430"/>
          </a:xfrm>
          <a:custGeom>
            <a:avLst/>
            <a:gdLst/>
            <a:ahLst/>
            <a:cxnLst/>
            <a:rect l="l" t="t" r="r" b="b"/>
            <a:pathLst>
              <a:path w="439419" h="138429">
                <a:moveTo>
                  <a:pt x="439420" y="0"/>
                </a:moveTo>
                <a:lnTo>
                  <a:pt x="0" y="107950"/>
                </a:lnTo>
                <a:lnTo>
                  <a:pt x="213360" y="138430"/>
                </a:lnTo>
                <a:lnTo>
                  <a:pt x="4394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547620" y="4367531"/>
            <a:ext cx="111760" cy="236221"/>
          </a:xfrm>
          <a:custGeom>
            <a:avLst/>
            <a:gdLst/>
            <a:ahLst/>
            <a:cxnLst/>
            <a:rect l="l" t="t" r="r" b="b"/>
            <a:pathLst>
              <a:path w="111760" h="236220">
                <a:moveTo>
                  <a:pt x="0" y="0"/>
                </a:moveTo>
                <a:lnTo>
                  <a:pt x="5080" y="115570"/>
                </a:lnTo>
                <a:lnTo>
                  <a:pt x="111760" y="2362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95669"/>
            <a:ext cx="9418319" cy="12800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689690" marR="5078" indent="-651376">
              <a:lnSpc>
                <a:spcPts val="4910"/>
              </a:lnSpc>
            </a:pPr>
            <a:r>
              <a:rPr spc="-6" dirty="0"/>
              <a:t>Software</a:t>
            </a:r>
            <a:r>
              <a:rPr spc="-69" dirty="0"/>
              <a:t> </a:t>
            </a:r>
            <a:r>
              <a:rPr spc="-6" dirty="0"/>
              <a:t>attacks  and</a:t>
            </a:r>
            <a:r>
              <a:rPr spc="-95" dirty="0"/>
              <a:t> </a:t>
            </a:r>
            <a:r>
              <a:rPr spc="-6" dirty="0"/>
              <a:t>shields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89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277361" y="1803402"/>
            <a:ext cx="164465" cy="37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2400" dirty="0">
                <a:latin typeface="Tahoma"/>
                <a:cs typeface="Tahoma"/>
              </a:rPr>
              <a:t>•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77361" y="1839468"/>
            <a:ext cx="3858895" cy="43601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6638" marR="169509">
              <a:lnSpc>
                <a:spcPts val="2670"/>
              </a:lnSpc>
            </a:pPr>
            <a:r>
              <a:rPr sz="2400" spc="-6" dirty="0">
                <a:latin typeface="Arial"/>
                <a:cs typeface="Arial"/>
              </a:rPr>
              <a:t>Data are protected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using  cryptography</a:t>
            </a:r>
            <a:endParaRPr sz="2400" dirty="0">
              <a:latin typeface="Arial"/>
              <a:cs typeface="Arial"/>
            </a:endParaRPr>
          </a:p>
          <a:p>
            <a:pPr marL="746605" indent="-276803">
              <a:spcBef>
                <a:spcPts val="274"/>
              </a:spcBef>
              <a:buFont typeface="Tahoma"/>
              <a:buChar char="–"/>
              <a:tabLst>
                <a:tab pos="745971" algn="l"/>
                <a:tab pos="746605" algn="l"/>
              </a:tabLst>
            </a:pPr>
            <a:r>
              <a:rPr sz="2000" spc="-20" dirty="0">
                <a:latin typeface="Arial"/>
                <a:cs typeface="Arial"/>
              </a:rPr>
              <a:t>Various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spc="-6" dirty="0">
                <a:latin typeface="Arial"/>
                <a:cs typeface="Arial"/>
              </a:rPr>
              <a:t>techniques</a:t>
            </a:r>
            <a:endParaRPr sz="2000" dirty="0">
              <a:latin typeface="Arial"/>
              <a:cs typeface="Arial"/>
            </a:endParaRPr>
          </a:p>
          <a:p>
            <a:pPr marL="1155461" lvl="1" indent="-228552">
              <a:spcBef>
                <a:spcPts val="300"/>
              </a:spcBef>
              <a:buFont typeface="Tahoma"/>
              <a:buChar char="•"/>
              <a:tabLst>
                <a:tab pos="1155461" algn="l"/>
              </a:tabLst>
            </a:pPr>
            <a:r>
              <a:rPr spc="-6" dirty="0">
                <a:latin typeface="Arial"/>
                <a:cs typeface="Arial"/>
              </a:rPr>
              <a:t>DES, </a:t>
            </a:r>
            <a:r>
              <a:rPr spc="-10" dirty="0">
                <a:latin typeface="Arial"/>
                <a:cs typeface="Arial"/>
              </a:rPr>
              <a:t>DES3,</a:t>
            </a:r>
            <a:r>
              <a:rPr spc="-155" dirty="0">
                <a:latin typeface="Arial"/>
                <a:cs typeface="Arial"/>
              </a:rPr>
              <a:t> </a:t>
            </a:r>
            <a:r>
              <a:rPr spc="-6" dirty="0">
                <a:latin typeface="Arial"/>
                <a:cs typeface="Arial"/>
              </a:rPr>
              <a:t>AES</a:t>
            </a:r>
            <a:endParaRPr dirty="0">
              <a:latin typeface="Arial"/>
              <a:cs typeface="Arial"/>
            </a:endParaRPr>
          </a:p>
          <a:p>
            <a:pPr marL="1155461" lvl="1" indent="-228552">
              <a:spcBef>
                <a:spcPts val="290"/>
              </a:spcBef>
              <a:buFont typeface="Tahoma"/>
              <a:buChar char="•"/>
              <a:tabLst>
                <a:tab pos="1155461" algn="l"/>
              </a:tabLst>
            </a:pPr>
            <a:r>
              <a:rPr spc="-10" dirty="0" smtClean="0">
                <a:latin typeface="Arial"/>
                <a:cs typeface="Arial"/>
              </a:rPr>
              <a:t>RSA</a:t>
            </a:r>
            <a:r>
              <a:rPr lang="en-US" spc="-10" dirty="0" smtClean="0">
                <a:latin typeface="Arial"/>
                <a:cs typeface="Arial"/>
              </a:rPr>
              <a:t>, ECC</a:t>
            </a:r>
            <a:endParaRPr dirty="0">
              <a:latin typeface="Arial"/>
              <a:cs typeface="Arial"/>
            </a:endParaRPr>
          </a:p>
          <a:p>
            <a:pPr marL="1155461" lvl="1" indent="-228552">
              <a:spcBef>
                <a:spcPts val="300"/>
              </a:spcBef>
              <a:buFont typeface="Tahoma"/>
              <a:buChar char="•"/>
              <a:tabLst>
                <a:tab pos="1155461" algn="l"/>
              </a:tabLst>
            </a:pPr>
            <a:r>
              <a:rPr spc="-6" dirty="0">
                <a:latin typeface="Arial"/>
                <a:cs typeface="Arial"/>
              </a:rPr>
              <a:t>SHA</a:t>
            </a:r>
            <a:endParaRPr dirty="0">
              <a:latin typeface="Arial"/>
              <a:cs typeface="Arial"/>
            </a:endParaRPr>
          </a:p>
          <a:p>
            <a:pPr marL="346638" indent="-333941">
              <a:spcBef>
                <a:spcPts val="390"/>
              </a:spcBef>
              <a:buFont typeface="Tahoma"/>
              <a:buChar char="•"/>
              <a:tabLst>
                <a:tab pos="346004" algn="l"/>
                <a:tab pos="346638" algn="l"/>
              </a:tabLst>
            </a:pPr>
            <a:r>
              <a:rPr sz="2400" spc="-6" dirty="0">
                <a:latin typeface="Arial"/>
                <a:cs typeface="Arial"/>
              </a:rPr>
              <a:t>Cryptography </a:t>
            </a:r>
            <a:r>
              <a:rPr sz="2400" spc="-10" dirty="0">
                <a:latin typeface="Arial"/>
                <a:cs typeface="Arial"/>
              </a:rPr>
              <a:t>is based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6" dirty="0">
                <a:latin typeface="Arial"/>
                <a:cs typeface="Arial"/>
              </a:rPr>
              <a:t>on</a:t>
            </a:r>
            <a:endParaRPr sz="2400" dirty="0">
              <a:latin typeface="Arial"/>
              <a:cs typeface="Arial"/>
            </a:endParaRPr>
          </a:p>
          <a:p>
            <a:pPr marL="812702" lvl="1" indent="-342900">
              <a:spcBef>
                <a:spcPts val="330"/>
              </a:spcBef>
              <a:buFont typeface="Arial" panose="020B0604020202020204" pitchFamily="34" charset="0"/>
              <a:buChar char="•"/>
              <a:tabLst>
                <a:tab pos="745971" algn="l"/>
                <a:tab pos="746605" algn="l"/>
              </a:tabLst>
            </a:pPr>
            <a:r>
              <a:rPr sz="2000" dirty="0">
                <a:latin typeface="Arial"/>
                <a:cs typeface="Arial"/>
              </a:rPr>
              <a:t>A public</a:t>
            </a:r>
            <a:r>
              <a:rPr sz="2000" spc="-180" dirty="0">
                <a:latin typeface="Arial"/>
                <a:cs typeface="Arial"/>
              </a:rPr>
              <a:t> </a:t>
            </a:r>
            <a:r>
              <a:rPr sz="2000" spc="-6" dirty="0">
                <a:latin typeface="Arial"/>
                <a:cs typeface="Arial"/>
              </a:rPr>
              <a:t>algorithm</a:t>
            </a:r>
            <a:endParaRPr sz="2000" dirty="0">
              <a:latin typeface="Arial"/>
              <a:cs typeface="Arial"/>
            </a:endParaRPr>
          </a:p>
          <a:p>
            <a:pPr marL="812702" lvl="1" indent="-342900">
              <a:spcBef>
                <a:spcPts val="330"/>
              </a:spcBef>
              <a:buFont typeface="Arial" panose="020B0604020202020204" pitchFamily="34" charset="0"/>
              <a:buChar char="•"/>
              <a:tabLst>
                <a:tab pos="745971" algn="l"/>
                <a:tab pos="746605" algn="l"/>
              </a:tabLst>
            </a:pPr>
            <a:r>
              <a:rPr sz="2000" dirty="0">
                <a:latin typeface="Arial"/>
                <a:cs typeface="Arial"/>
              </a:rPr>
              <a:t>A</a:t>
            </a:r>
            <a:r>
              <a:rPr sz="2000" spc="-209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key</a:t>
            </a:r>
          </a:p>
          <a:p>
            <a:pPr marL="1155461" lvl="2" indent="-228552">
              <a:spcBef>
                <a:spcPts val="290"/>
              </a:spcBef>
              <a:buFont typeface="Tahoma"/>
              <a:buChar char="•"/>
              <a:tabLst>
                <a:tab pos="1155461" algn="l"/>
              </a:tabLst>
            </a:pPr>
            <a:r>
              <a:rPr lang="en-US" spc="-6" dirty="0" smtClean="0">
                <a:latin typeface="Arial"/>
                <a:cs typeface="Arial"/>
              </a:rPr>
              <a:t>Secret </a:t>
            </a:r>
            <a:r>
              <a:rPr dirty="0" smtClean="0">
                <a:latin typeface="Arial"/>
                <a:cs typeface="Arial"/>
              </a:rPr>
              <a:t>(</a:t>
            </a:r>
            <a:r>
              <a:rPr dirty="0">
                <a:latin typeface="Arial"/>
                <a:cs typeface="Arial"/>
              </a:rPr>
              <a:t>DES, </a:t>
            </a:r>
            <a:r>
              <a:rPr spc="-6" dirty="0">
                <a:latin typeface="Arial"/>
                <a:cs typeface="Arial"/>
              </a:rPr>
              <a:t>DES3,</a:t>
            </a:r>
            <a:r>
              <a:rPr spc="-170" dirty="0">
                <a:latin typeface="Arial"/>
                <a:cs typeface="Arial"/>
              </a:rPr>
              <a:t> </a:t>
            </a:r>
            <a:r>
              <a:rPr spc="-6" dirty="0">
                <a:latin typeface="Arial"/>
                <a:cs typeface="Arial"/>
              </a:rPr>
              <a:t>AES)</a:t>
            </a:r>
            <a:endParaRPr dirty="0">
              <a:latin typeface="Arial"/>
              <a:cs typeface="Arial"/>
            </a:endParaRPr>
          </a:p>
          <a:p>
            <a:pPr marL="1155461" lvl="2" indent="-228552">
              <a:spcBef>
                <a:spcPts val="300"/>
              </a:spcBef>
              <a:buFont typeface="Tahoma"/>
              <a:buChar char="•"/>
              <a:tabLst>
                <a:tab pos="1155461" algn="l"/>
              </a:tabLst>
            </a:pPr>
            <a:r>
              <a:rPr lang="en-US" spc="-10" dirty="0" smtClean="0">
                <a:latin typeface="Arial"/>
                <a:cs typeface="Arial"/>
              </a:rPr>
              <a:t>Private/</a:t>
            </a:r>
            <a:r>
              <a:rPr spc="-10" dirty="0" smtClean="0">
                <a:latin typeface="Arial"/>
                <a:cs typeface="Arial"/>
              </a:rPr>
              <a:t>Public</a:t>
            </a:r>
            <a:r>
              <a:rPr spc="-55" dirty="0" smtClean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(</a:t>
            </a:r>
            <a:r>
              <a:rPr spc="-10" dirty="0" smtClean="0">
                <a:latin typeface="Arial"/>
                <a:cs typeface="Arial"/>
              </a:rPr>
              <a:t>RSA</a:t>
            </a:r>
            <a:r>
              <a:rPr lang="en-US" spc="-10" dirty="0" smtClean="0">
                <a:latin typeface="Arial"/>
                <a:cs typeface="Arial"/>
              </a:rPr>
              <a:t>,ECC</a:t>
            </a:r>
            <a:r>
              <a:rPr spc="-10" dirty="0" smtClean="0">
                <a:latin typeface="Arial"/>
                <a:cs typeface="Arial"/>
              </a:rPr>
              <a:t>)</a:t>
            </a:r>
            <a:endParaRPr lang="fr-FR" spc="-10" dirty="0" smtClean="0">
              <a:latin typeface="Arial"/>
              <a:cs typeface="Arial"/>
            </a:endParaRPr>
          </a:p>
          <a:p>
            <a:pPr marL="469804" lvl="1">
              <a:spcBef>
                <a:spcPts val="300"/>
              </a:spcBef>
              <a:tabLst>
                <a:tab pos="1155461" algn="l"/>
              </a:tabLst>
            </a:pPr>
            <a:endParaRPr lang="fr-FR" spc="-10" dirty="0" smtClean="0">
              <a:latin typeface="Arial"/>
              <a:cs typeface="Arial"/>
            </a:endParaRPr>
          </a:p>
          <a:p>
            <a:pPr marL="698356" lvl="1" indent="-228552">
              <a:spcBef>
                <a:spcPts val="300"/>
              </a:spcBef>
              <a:buFont typeface="Tahoma"/>
              <a:buChar char="•"/>
              <a:tabLst>
                <a:tab pos="1155461" algn="l"/>
              </a:tabLst>
            </a:pPr>
            <a:endParaRPr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6552" y="1785622"/>
            <a:ext cx="2244090" cy="25171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31011" y="5566411"/>
            <a:ext cx="2209800" cy="368299"/>
          </a:xfrm>
          <a:custGeom>
            <a:avLst/>
            <a:gdLst/>
            <a:ahLst/>
            <a:cxnLst/>
            <a:rect l="l" t="t" r="r" b="b"/>
            <a:pathLst>
              <a:path w="2209800" h="368300">
                <a:moveTo>
                  <a:pt x="947419" y="0"/>
                </a:moveTo>
                <a:lnTo>
                  <a:pt x="0" y="118109"/>
                </a:lnTo>
                <a:lnTo>
                  <a:pt x="1355089" y="368299"/>
                </a:lnTo>
                <a:lnTo>
                  <a:pt x="2209800" y="157479"/>
                </a:lnTo>
                <a:lnTo>
                  <a:pt x="947419" y="0"/>
                </a:lnTo>
                <a:close/>
              </a:path>
            </a:pathLst>
          </a:custGeom>
          <a:solidFill>
            <a:srgbClr val="B9D8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87502" y="3992879"/>
            <a:ext cx="2419350" cy="18046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ed Rectangle 65"/>
          <p:cNvSpPr/>
          <p:nvPr/>
        </p:nvSpPr>
        <p:spPr>
          <a:xfrm>
            <a:off x="1536700" y="2025650"/>
            <a:ext cx="7696200" cy="472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04428">
              <a:lnSpc>
                <a:spcPts val="1505"/>
              </a:lnSpc>
            </a:pPr>
            <a:fld id="{81D60167-4931-47E6-BA6A-407CBD079E47}" type="slidenum">
              <a:rPr lang="uk-UA" smtClean="0"/>
              <a:pPr marL="204428">
                <a:lnSpc>
                  <a:spcPts val="1505"/>
                </a:lnSpc>
              </a:pPr>
              <a:t>9</a:t>
            </a:fld>
            <a:endParaRPr lang="uk-UA" dirty="0"/>
          </a:p>
        </p:txBody>
      </p:sp>
      <p:sp>
        <p:nvSpPr>
          <p:cNvPr id="9" name="Rectangle 8"/>
          <p:cNvSpPr/>
          <p:nvPr/>
        </p:nvSpPr>
        <p:spPr>
          <a:xfrm>
            <a:off x="4203700" y="3625850"/>
            <a:ext cx="1371600" cy="16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CPU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6642100" y="2559050"/>
            <a:ext cx="18288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ROM</a:t>
            </a:r>
          </a:p>
          <a:p>
            <a:pPr algn="ctr"/>
            <a:r>
              <a:rPr lang="en-US" sz="1600" dirty="0" smtClean="0"/>
              <a:t>(Operating System)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6642100" y="3930650"/>
            <a:ext cx="18288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RAM</a:t>
            </a:r>
          </a:p>
          <a:p>
            <a:pPr algn="ctr"/>
            <a:r>
              <a:rPr lang="en-US" sz="1600" dirty="0" smtClean="0"/>
              <a:t>(temp / transient storage)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6642100" y="5302250"/>
            <a:ext cx="18288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NVM / EEPROM / FLASH</a:t>
            </a:r>
          </a:p>
          <a:p>
            <a:pPr algn="ctr"/>
            <a:r>
              <a:rPr lang="en-US" sz="1600" dirty="0" smtClean="0"/>
              <a:t>(application storage)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1765300" y="4083050"/>
            <a:ext cx="13716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UART</a:t>
            </a:r>
          </a:p>
          <a:p>
            <a:pPr algn="ctr"/>
            <a:r>
              <a:rPr lang="en-US" sz="1600" dirty="0" smtClean="0"/>
              <a:t>(I/O System)</a:t>
            </a:r>
            <a:endParaRPr lang="en-US" sz="16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546100" y="3778250"/>
            <a:ext cx="3581400" cy="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6100" y="5073650"/>
            <a:ext cx="3581400" cy="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46100" y="4235450"/>
            <a:ext cx="1143000" cy="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46100" y="4616450"/>
            <a:ext cx="1143000" cy="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9" idx="3"/>
            <a:endCxn id="10" idx="1"/>
          </p:cNvCxnSpPr>
          <p:nvPr/>
        </p:nvCxnSpPr>
        <p:spPr>
          <a:xfrm flipV="1">
            <a:off x="5575300" y="3054350"/>
            <a:ext cx="1066800" cy="137160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9" idx="3"/>
            <a:endCxn id="12" idx="1"/>
          </p:cNvCxnSpPr>
          <p:nvPr/>
        </p:nvCxnSpPr>
        <p:spPr>
          <a:xfrm>
            <a:off x="5575300" y="4425950"/>
            <a:ext cx="1066800" cy="1371600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/>
          <p:cNvCxnSpPr>
            <a:stCxn id="9" idx="3"/>
            <a:endCxn id="11" idx="1"/>
          </p:cNvCxnSpPr>
          <p:nvPr/>
        </p:nvCxnSpPr>
        <p:spPr>
          <a:xfrm>
            <a:off x="5575300" y="4425950"/>
            <a:ext cx="1066800" cy="12700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-63500" y="3561318"/>
            <a:ext cx="662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reset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-63500" y="4018518"/>
            <a:ext cx="52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CLK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-63500" y="4399518"/>
            <a:ext cx="48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I/O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-63500" y="484505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VCC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203700" y="2254250"/>
            <a:ext cx="1066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Crypto</a:t>
            </a:r>
            <a:endParaRPr lang="en-US" sz="1600" dirty="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4660900" y="3168650"/>
            <a:ext cx="0" cy="38100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98700" y="5835650"/>
            <a:ext cx="3377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CPU : 8/16/32 Bits from 3.57Mhz to 24Mhz</a:t>
            </a:r>
          </a:p>
          <a:p>
            <a:r>
              <a:rPr lang="en-US" sz="1200" dirty="0" smtClean="0"/>
              <a:t>RAM : 1KB to 24KB</a:t>
            </a:r>
          </a:p>
          <a:p>
            <a:r>
              <a:rPr lang="en-US" sz="1200" dirty="0" smtClean="0"/>
              <a:t>NVM : few KB of EEPROM to 128MB of NAND Flash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464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46700" y="175028"/>
            <a:ext cx="3579495" cy="1277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5078" indent="154908">
              <a:lnSpc>
                <a:spcPts val="4900"/>
              </a:lnSpc>
            </a:pPr>
            <a:r>
              <a:rPr dirty="0"/>
              <a:t>Symmetric  E</a:t>
            </a:r>
            <a:r>
              <a:rPr spc="-6" dirty="0"/>
              <a:t>n</a:t>
            </a:r>
            <a:r>
              <a:rPr dirty="0"/>
              <a:t>c</a:t>
            </a:r>
            <a:r>
              <a:rPr spc="-6" dirty="0"/>
              <a:t>iphering</a:t>
            </a:r>
          </a:p>
        </p:txBody>
      </p:sp>
      <p:sp>
        <p:nvSpPr>
          <p:cNvPr id="52" name="object 52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54" name="object 54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90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6277609" y="5091431"/>
            <a:ext cx="1054100" cy="1035050"/>
          </a:xfrm>
          <a:custGeom>
            <a:avLst/>
            <a:gdLst/>
            <a:ahLst/>
            <a:cxnLst/>
            <a:rect l="l" t="t" r="r" b="b"/>
            <a:pathLst>
              <a:path w="1054100" h="1035050">
                <a:moveTo>
                  <a:pt x="989330" y="0"/>
                </a:moveTo>
                <a:lnTo>
                  <a:pt x="952499" y="26670"/>
                </a:lnTo>
                <a:lnTo>
                  <a:pt x="937260" y="96520"/>
                </a:lnTo>
                <a:lnTo>
                  <a:pt x="937260" y="118110"/>
                </a:lnTo>
                <a:lnTo>
                  <a:pt x="941069" y="165100"/>
                </a:lnTo>
                <a:lnTo>
                  <a:pt x="941069" y="166370"/>
                </a:lnTo>
                <a:lnTo>
                  <a:pt x="1054099" y="911860"/>
                </a:lnTo>
                <a:lnTo>
                  <a:pt x="1054099" y="961390"/>
                </a:lnTo>
                <a:lnTo>
                  <a:pt x="1047749" y="990600"/>
                </a:lnTo>
                <a:lnTo>
                  <a:pt x="1033780" y="1016000"/>
                </a:lnTo>
                <a:lnTo>
                  <a:pt x="1014730" y="1031240"/>
                </a:lnTo>
                <a:lnTo>
                  <a:pt x="994410" y="1035050"/>
                </a:lnTo>
                <a:lnTo>
                  <a:pt x="979169" y="1028700"/>
                </a:lnTo>
                <a:lnTo>
                  <a:pt x="961389" y="1014730"/>
                </a:lnTo>
                <a:lnTo>
                  <a:pt x="947419" y="986790"/>
                </a:lnTo>
                <a:lnTo>
                  <a:pt x="943610" y="948690"/>
                </a:lnTo>
                <a:lnTo>
                  <a:pt x="943610" y="938530"/>
                </a:lnTo>
                <a:lnTo>
                  <a:pt x="1024889" y="938530"/>
                </a:lnTo>
                <a:lnTo>
                  <a:pt x="1024889" y="916940"/>
                </a:lnTo>
                <a:lnTo>
                  <a:pt x="1019810" y="890270"/>
                </a:lnTo>
                <a:lnTo>
                  <a:pt x="1005839" y="867410"/>
                </a:lnTo>
                <a:lnTo>
                  <a:pt x="981710" y="858520"/>
                </a:lnTo>
                <a:lnTo>
                  <a:pt x="980439" y="858520"/>
                </a:lnTo>
                <a:lnTo>
                  <a:pt x="101600" y="858520"/>
                </a:lnTo>
                <a:lnTo>
                  <a:pt x="100329" y="858520"/>
                </a:lnTo>
                <a:lnTo>
                  <a:pt x="0" y="78740"/>
                </a:lnTo>
                <a:lnTo>
                  <a:pt x="0" y="48260"/>
                </a:lnTo>
                <a:lnTo>
                  <a:pt x="7619" y="20320"/>
                </a:lnTo>
                <a:lnTo>
                  <a:pt x="22860" y="7620"/>
                </a:lnTo>
                <a:lnTo>
                  <a:pt x="45719" y="0"/>
                </a:lnTo>
                <a:lnTo>
                  <a:pt x="98933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214868" y="5091431"/>
            <a:ext cx="106681" cy="166370"/>
          </a:xfrm>
          <a:custGeom>
            <a:avLst/>
            <a:gdLst/>
            <a:ahLst/>
            <a:cxnLst/>
            <a:rect l="l" t="t" r="r" b="b"/>
            <a:pathLst>
              <a:path w="106679" h="166370">
                <a:moveTo>
                  <a:pt x="59689" y="0"/>
                </a:moveTo>
                <a:lnTo>
                  <a:pt x="52070" y="0"/>
                </a:lnTo>
                <a:lnTo>
                  <a:pt x="38100" y="3810"/>
                </a:lnTo>
                <a:lnTo>
                  <a:pt x="30479" y="7620"/>
                </a:lnTo>
                <a:lnTo>
                  <a:pt x="15239" y="26670"/>
                </a:lnTo>
                <a:lnTo>
                  <a:pt x="5079" y="59690"/>
                </a:lnTo>
                <a:lnTo>
                  <a:pt x="0" y="96520"/>
                </a:lnTo>
                <a:lnTo>
                  <a:pt x="27939" y="96520"/>
                </a:lnTo>
                <a:lnTo>
                  <a:pt x="27939" y="111760"/>
                </a:lnTo>
                <a:lnTo>
                  <a:pt x="30479" y="129540"/>
                </a:lnTo>
                <a:lnTo>
                  <a:pt x="39370" y="152400"/>
                </a:lnTo>
                <a:lnTo>
                  <a:pt x="50800" y="163830"/>
                </a:lnTo>
                <a:lnTo>
                  <a:pt x="55879" y="166370"/>
                </a:lnTo>
                <a:lnTo>
                  <a:pt x="57150" y="166370"/>
                </a:lnTo>
                <a:lnTo>
                  <a:pt x="77470" y="160020"/>
                </a:lnTo>
                <a:lnTo>
                  <a:pt x="92709" y="142240"/>
                </a:lnTo>
                <a:lnTo>
                  <a:pt x="102870" y="114300"/>
                </a:lnTo>
                <a:lnTo>
                  <a:pt x="106679" y="93980"/>
                </a:lnTo>
                <a:lnTo>
                  <a:pt x="106679" y="67310"/>
                </a:lnTo>
                <a:lnTo>
                  <a:pt x="100329" y="45720"/>
                </a:lnTo>
                <a:lnTo>
                  <a:pt x="90170" y="21590"/>
                </a:lnTo>
                <a:lnTo>
                  <a:pt x="77470" y="7620"/>
                </a:lnTo>
                <a:lnTo>
                  <a:pt x="59689" y="0"/>
                </a:lnTo>
                <a:close/>
              </a:path>
            </a:pathLst>
          </a:custGeom>
          <a:solidFill>
            <a:srgbClr val="007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14868" y="5091431"/>
            <a:ext cx="106681" cy="166370"/>
          </a:xfrm>
          <a:custGeom>
            <a:avLst/>
            <a:gdLst/>
            <a:ahLst/>
            <a:cxnLst/>
            <a:rect l="l" t="t" r="r" b="b"/>
            <a:pathLst>
              <a:path w="106679" h="166370">
                <a:moveTo>
                  <a:pt x="59689" y="0"/>
                </a:moveTo>
                <a:lnTo>
                  <a:pt x="77470" y="7620"/>
                </a:lnTo>
                <a:lnTo>
                  <a:pt x="90170" y="21590"/>
                </a:lnTo>
                <a:lnTo>
                  <a:pt x="100329" y="45720"/>
                </a:lnTo>
                <a:lnTo>
                  <a:pt x="106679" y="67310"/>
                </a:lnTo>
                <a:lnTo>
                  <a:pt x="106679" y="93980"/>
                </a:lnTo>
                <a:lnTo>
                  <a:pt x="102870" y="114300"/>
                </a:lnTo>
                <a:lnTo>
                  <a:pt x="92709" y="142240"/>
                </a:lnTo>
                <a:lnTo>
                  <a:pt x="77470" y="160020"/>
                </a:lnTo>
                <a:lnTo>
                  <a:pt x="57150" y="166370"/>
                </a:lnTo>
                <a:lnTo>
                  <a:pt x="55879" y="166370"/>
                </a:lnTo>
                <a:lnTo>
                  <a:pt x="50800" y="163830"/>
                </a:lnTo>
                <a:lnTo>
                  <a:pt x="39370" y="152400"/>
                </a:lnTo>
                <a:lnTo>
                  <a:pt x="30479" y="129540"/>
                </a:lnTo>
                <a:lnTo>
                  <a:pt x="27939" y="111760"/>
                </a:lnTo>
                <a:lnTo>
                  <a:pt x="27939" y="96520"/>
                </a:lnTo>
                <a:lnTo>
                  <a:pt x="0" y="96520"/>
                </a:lnTo>
                <a:lnTo>
                  <a:pt x="15239" y="26670"/>
                </a:lnTo>
                <a:lnTo>
                  <a:pt x="52070" y="0"/>
                </a:lnTo>
                <a:lnTo>
                  <a:pt x="5968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14868" y="5187952"/>
            <a:ext cx="55880" cy="69850"/>
          </a:xfrm>
          <a:custGeom>
            <a:avLst/>
            <a:gdLst/>
            <a:ahLst/>
            <a:cxnLst/>
            <a:rect l="l" t="t" r="r" b="b"/>
            <a:pathLst>
              <a:path w="55879" h="69850">
                <a:moveTo>
                  <a:pt x="27939" y="0"/>
                </a:moveTo>
                <a:lnTo>
                  <a:pt x="0" y="0"/>
                </a:lnTo>
                <a:lnTo>
                  <a:pt x="0" y="21589"/>
                </a:lnTo>
                <a:lnTo>
                  <a:pt x="3707" y="67310"/>
                </a:lnTo>
                <a:lnTo>
                  <a:pt x="3809" y="69850"/>
                </a:lnTo>
                <a:lnTo>
                  <a:pt x="55879" y="69850"/>
                </a:lnTo>
                <a:lnTo>
                  <a:pt x="50800" y="67310"/>
                </a:lnTo>
                <a:lnTo>
                  <a:pt x="39370" y="55880"/>
                </a:lnTo>
                <a:lnTo>
                  <a:pt x="30479" y="33019"/>
                </a:lnTo>
                <a:lnTo>
                  <a:pt x="27939" y="15239"/>
                </a:lnTo>
                <a:lnTo>
                  <a:pt x="279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14869" y="5187952"/>
            <a:ext cx="57150" cy="69850"/>
          </a:xfrm>
          <a:custGeom>
            <a:avLst/>
            <a:gdLst/>
            <a:ahLst/>
            <a:cxnLst/>
            <a:rect l="l" t="t" r="r" b="b"/>
            <a:pathLst>
              <a:path w="57150" h="69850">
                <a:moveTo>
                  <a:pt x="55879" y="69850"/>
                </a:moveTo>
                <a:lnTo>
                  <a:pt x="50800" y="67310"/>
                </a:lnTo>
                <a:lnTo>
                  <a:pt x="39370" y="55880"/>
                </a:lnTo>
                <a:lnTo>
                  <a:pt x="30479" y="33019"/>
                </a:lnTo>
                <a:lnTo>
                  <a:pt x="27939" y="15239"/>
                </a:lnTo>
                <a:lnTo>
                  <a:pt x="27939" y="0"/>
                </a:lnTo>
                <a:lnTo>
                  <a:pt x="0" y="0"/>
                </a:lnTo>
                <a:lnTo>
                  <a:pt x="0" y="21589"/>
                </a:lnTo>
                <a:lnTo>
                  <a:pt x="3809" y="68580"/>
                </a:lnTo>
                <a:lnTo>
                  <a:pt x="3809" y="69850"/>
                </a:lnTo>
                <a:lnTo>
                  <a:pt x="57150" y="69850"/>
                </a:lnTo>
                <a:lnTo>
                  <a:pt x="55879" y="698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21220" y="5949950"/>
            <a:ext cx="81280" cy="80010"/>
          </a:xfrm>
          <a:custGeom>
            <a:avLst/>
            <a:gdLst/>
            <a:ahLst/>
            <a:cxnLst/>
            <a:rect l="l" t="t" r="r" b="b"/>
            <a:pathLst>
              <a:path w="81279" h="80010">
                <a:moveTo>
                  <a:pt x="38100" y="0"/>
                </a:moveTo>
                <a:lnTo>
                  <a:pt x="20320" y="8890"/>
                </a:lnTo>
                <a:lnTo>
                  <a:pt x="5079" y="29209"/>
                </a:lnTo>
                <a:lnTo>
                  <a:pt x="0" y="64769"/>
                </a:lnTo>
                <a:lnTo>
                  <a:pt x="0" y="80009"/>
                </a:lnTo>
                <a:lnTo>
                  <a:pt x="81279" y="80009"/>
                </a:lnTo>
                <a:lnTo>
                  <a:pt x="81279" y="58419"/>
                </a:lnTo>
                <a:lnTo>
                  <a:pt x="76200" y="31750"/>
                </a:lnTo>
                <a:lnTo>
                  <a:pt x="62229" y="8890"/>
                </a:lnTo>
                <a:lnTo>
                  <a:pt x="38100" y="0"/>
                </a:lnTo>
                <a:close/>
              </a:path>
            </a:pathLst>
          </a:custGeom>
          <a:solidFill>
            <a:srgbClr val="007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221220" y="5949950"/>
            <a:ext cx="81280" cy="80010"/>
          </a:xfrm>
          <a:custGeom>
            <a:avLst/>
            <a:gdLst/>
            <a:ahLst/>
            <a:cxnLst/>
            <a:rect l="l" t="t" r="r" b="b"/>
            <a:pathLst>
              <a:path w="81279" h="80010">
                <a:moveTo>
                  <a:pt x="0" y="64769"/>
                </a:moveTo>
                <a:lnTo>
                  <a:pt x="5079" y="29209"/>
                </a:lnTo>
                <a:lnTo>
                  <a:pt x="20320" y="8890"/>
                </a:lnTo>
                <a:lnTo>
                  <a:pt x="38100" y="0"/>
                </a:lnTo>
                <a:lnTo>
                  <a:pt x="62229" y="8890"/>
                </a:lnTo>
                <a:lnTo>
                  <a:pt x="76200" y="31750"/>
                </a:lnTo>
                <a:lnTo>
                  <a:pt x="81279" y="58419"/>
                </a:lnTo>
                <a:lnTo>
                  <a:pt x="81279" y="80009"/>
                </a:lnTo>
                <a:lnTo>
                  <a:pt x="0" y="80009"/>
                </a:lnTo>
                <a:lnTo>
                  <a:pt x="0" y="6476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68722" y="5949950"/>
            <a:ext cx="1003300" cy="176530"/>
          </a:xfrm>
          <a:custGeom>
            <a:avLst/>
            <a:gdLst/>
            <a:ahLst/>
            <a:cxnLst/>
            <a:rect l="l" t="t" r="r" b="b"/>
            <a:pathLst>
              <a:path w="1003300" h="176529">
                <a:moveTo>
                  <a:pt x="990600" y="0"/>
                </a:moveTo>
                <a:lnTo>
                  <a:pt x="55879" y="0"/>
                </a:lnTo>
                <a:lnTo>
                  <a:pt x="41909" y="3809"/>
                </a:lnTo>
                <a:lnTo>
                  <a:pt x="30479" y="11430"/>
                </a:lnTo>
                <a:lnTo>
                  <a:pt x="17779" y="25400"/>
                </a:lnTo>
                <a:lnTo>
                  <a:pt x="5079" y="50800"/>
                </a:lnTo>
                <a:lnTo>
                  <a:pt x="0" y="86359"/>
                </a:lnTo>
                <a:lnTo>
                  <a:pt x="3809" y="121919"/>
                </a:lnTo>
                <a:lnTo>
                  <a:pt x="15239" y="151130"/>
                </a:lnTo>
                <a:lnTo>
                  <a:pt x="35559" y="170180"/>
                </a:lnTo>
                <a:lnTo>
                  <a:pt x="50800" y="176530"/>
                </a:lnTo>
                <a:lnTo>
                  <a:pt x="1003300" y="176530"/>
                </a:lnTo>
                <a:lnTo>
                  <a:pt x="988059" y="170180"/>
                </a:lnTo>
                <a:lnTo>
                  <a:pt x="970279" y="156209"/>
                </a:lnTo>
                <a:lnTo>
                  <a:pt x="956309" y="128269"/>
                </a:lnTo>
                <a:lnTo>
                  <a:pt x="952500" y="90169"/>
                </a:lnTo>
                <a:lnTo>
                  <a:pt x="952500" y="64769"/>
                </a:lnTo>
                <a:lnTo>
                  <a:pt x="957579" y="29209"/>
                </a:lnTo>
                <a:lnTo>
                  <a:pt x="972820" y="8890"/>
                </a:lnTo>
                <a:lnTo>
                  <a:pt x="9906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68722" y="5949950"/>
            <a:ext cx="1003300" cy="176530"/>
          </a:xfrm>
          <a:custGeom>
            <a:avLst/>
            <a:gdLst/>
            <a:ahLst/>
            <a:cxnLst/>
            <a:rect l="l" t="t" r="r" b="b"/>
            <a:pathLst>
              <a:path w="1003300" h="176529">
                <a:moveTo>
                  <a:pt x="50800" y="176530"/>
                </a:moveTo>
                <a:lnTo>
                  <a:pt x="1003300" y="176530"/>
                </a:lnTo>
                <a:lnTo>
                  <a:pt x="988059" y="170180"/>
                </a:lnTo>
                <a:lnTo>
                  <a:pt x="970279" y="156209"/>
                </a:lnTo>
                <a:lnTo>
                  <a:pt x="956309" y="128269"/>
                </a:lnTo>
                <a:lnTo>
                  <a:pt x="952500" y="90169"/>
                </a:lnTo>
                <a:lnTo>
                  <a:pt x="952500" y="64769"/>
                </a:lnTo>
                <a:lnTo>
                  <a:pt x="957579" y="29209"/>
                </a:lnTo>
                <a:lnTo>
                  <a:pt x="972820" y="8890"/>
                </a:lnTo>
                <a:lnTo>
                  <a:pt x="990600" y="0"/>
                </a:lnTo>
                <a:lnTo>
                  <a:pt x="989329" y="0"/>
                </a:lnTo>
                <a:lnTo>
                  <a:pt x="110489" y="0"/>
                </a:lnTo>
                <a:lnTo>
                  <a:pt x="109219" y="0"/>
                </a:lnTo>
                <a:lnTo>
                  <a:pt x="55879" y="0"/>
                </a:lnTo>
                <a:lnTo>
                  <a:pt x="41909" y="3809"/>
                </a:lnTo>
                <a:lnTo>
                  <a:pt x="30479" y="11430"/>
                </a:lnTo>
                <a:lnTo>
                  <a:pt x="17779" y="25400"/>
                </a:lnTo>
                <a:lnTo>
                  <a:pt x="5079" y="50800"/>
                </a:lnTo>
                <a:lnTo>
                  <a:pt x="0" y="86359"/>
                </a:lnTo>
                <a:lnTo>
                  <a:pt x="3809" y="121919"/>
                </a:lnTo>
                <a:lnTo>
                  <a:pt x="15239" y="151130"/>
                </a:lnTo>
                <a:lnTo>
                  <a:pt x="35559" y="170180"/>
                </a:lnTo>
                <a:lnTo>
                  <a:pt x="50800" y="17653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61200" y="2239010"/>
            <a:ext cx="144780" cy="152400"/>
          </a:xfrm>
          <a:custGeom>
            <a:avLst/>
            <a:gdLst/>
            <a:ahLst/>
            <a:cxnLst/>
            <a:rect l="l" t="t" r="r" b="b"/>
            <a:pathLst>
              <a:path w="144779" h="152400">
                <a:moveTo>
                  <a:pt x="29209" y="0"/>
                </a:moveTo>
                <a:lnTo>
                  <a:pt x="0" y="41910"/>
                </a:lnTo>
                <a:lnTo>
                  <a:pt x="104140" y="152400"/>
                </a:lnTo>
                <a:lnTo>
                  <a:pt x="144779" y="96519"/>
                </a:lnTo>
                <a:lnTo>
                  <a:pt x="29209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50609" y="1959612"/>
            <a:ext cx="1041400" cy="506730"/>
          </a:xfrm>
          <a:custGeom>
            <a:avLst/>
            <a:gdLst/>
            <a:ahLst/>
            <a:cxnLst/>
            <a:rect l="l" t="t" r="r" b="b"/>
            <a:pathLst>
              <a:path w="1041400" h="506730">
                <a:moveTo>
                  <a:pt x="1015015" y="405129"/>
                </a:moveTo>
                <a:lnTo>
                  <a:pt x="666749" y="405129"/>
                </a:lnTo>
                <a:lnTo>
                  <a:pt x="852169" y="506729"/>
                </a:lnTo>
                <a:lnTo>
                  <a:pt x="1022349" y="412750"/>
                </a:lnTo>
                <a:lnTo>
                  <a:pt x="1015015" y="405129"/>
                </a:lnTo>
                <a:close/>
              </a:path>
              <a:path w="1041400" h="506730">
                <a:moveTo>
                  <a:pt x="990568" y="379729"/>
                </a:moveTo>
                <a:lnTo>
                  <a:pt x="557530" y="379729"/>
                </a:lnTo>
                <a:lnTo>
                  <a:pt x="584199" y="454660"/>
                </a:lnTo>
                <a:lnTo>
                  <a:pt x="666749" y="405129"/>
                </a:lnTo>
                <a:lnTo>
                  <a:pt x="1015015" y="405129"/>
                </a:lnTo>
                <a:lnTo>
                  <a:pt x="990568" y="379729"/>
                </a:lnTo>
                <a:close/>
              </a:path>
              <a:path w="1041400" h="506730">
                <a:moveTo>
                  <a:pt x="407079" y="387350"/>
                </a:moveTo>
                <a:lnTo>
                  <a:pt x="199389" y="387350"/>
                </a:lnTo>
                <a:lnTo>
                  <a:pt x="280669" y="438150"/>
                </a:lnTo>
                <a:lnTo>
                  <a:pt x="407079" y="387350"/>
                </a:lnTo>
                <a:close/>
              </a:path>
              <a:path w="1041400" h="506730">
                <a:moveTo>
                  <a:pt x="550022" y="383539"/>
                </a:moveTo>
                <a:lnTo>
                  <a:pt x="416560" y="383539"/>
                </a:lnTo>
                <a:lnTo>
                  <a:pt x="472439" y="422910"/>
                </a:lnTo>
                <a:lnTo>
                  <a:pt x="550022" y="383539"/>
                </a:lnTo>
                <a:close/>
              </a:path>
              <a:path w="1041400" h="506730">
                <a:moveTo>
                  <a:pt x="535939" y="107950"/>
                </a:moveTo>
                <a:lnTo>
                  <a:pt x="529589" y="219710"/>
                </a:lnTo>
                <a:lnTo>
                  <a:pt x="20319" y="293369"/>
                </a:lnTo>
                <a:lnTo>
                  <a:pt x="0" y="336550"/>
                </a:lnTo>
                <a:lnTo>
                  <a:pt x="111760" y="412750"/>
                </a:lnTo>
                <a:lnTo>
                  <a:pt x="199389" y="387350"/>
                </a:lnTo>
                <a:lnTo>
                  <a:pt x="407079" y="387350"/>
                </a:lnTo>
                <a:lnTo>
                  <a:pt x="416560" y="383539"/>
                </a:lnTo>
                <a:lnTo>
                  <a:pt x="550022" y="383539"/>
                </a:lnTo>
                <a:lnTo>
                  <a:pt x="557530" y="379729"/>
                </a:lnTo>
                <a:lnTo>
                  <a:pt x="990568" y="379729"/>
                </a:lnTo>
                <a:lnTo>
                  <a:pt x="964898" y="353060"/>
                </a:lnTo>
                <a:lnTo>
                  <a:pt x="833119" y="353060"/>
                </a:lnTo>
                <a:lnTo>
                  <a:pt x="777239" y="304800"/>
                </a:lnTo>
                <a:lnTo>
                  <a:pt x="801369" y="219710"/>
                </a:lnTo>
                <a:lnTo>
                  <a:pt x="849630" y="172719"/>
                </a:lnTo>
                <a:lnTo>
                  <a:pt x="882649" y="167639"/>
                </a:lnTo>
                <a:lnTo>
                  <a:pt x="1040967" y="167639"/>
                </a:lnTo>
                <a:lnTo>
                  <a:pt x="1041399" y="147319"/>
                </a:lnTo>
                <a:lnTo>
                  <a:pt x="614680" y="147319"/>
                </a:lnTo>
                <a:lnTo>
                  <a:pt x="535939" y="107950"/>
                </a:lnTo>
                <a:close/>
              </a:path>
              <a:path w="1041400" h="506730">
                <a:moveTo>
                  <a:pt x="1040967" y="167639"/>
                </a:moveTo>
                <a:lnTo>
                  <a:pt x="882649" y="167639"/>
                </a:lnTo>
                <a:lnTo>
                  <a:pt x="906780" y="179069"/>
                </a:lnTo>
                <a:lnTo>
                  <a:pt x="928369" y="198119"/>
                </a:lnTo>
                <a:lnTo>
                  <a:pt x="955039" y="227329"/>
                </a:lnTo>
                <a:lnTo>
                  <a:pt x="934719" y="294639"/>
                </a:lnTo>
                <a:lnTo>
                  <a:pt x="1036319" y="386079"/>
                </a:lnTo>
                <a:lnTo>
                  <a:pt x="1040967" y="167639"/>
                </a:lnTo>
                <a:close/>
              </a:path>
              <a:path w="1041400" h="506730">
                <a:moveTo>
                  <a:pt x="924560" y="311150"/>
                </a:moveTo>
                <a:lnTo>
                  <a:pt x="833119" y="353060"/>
                </a:lnTo>
                <a:lnTo>
                  <a:pt x="964898" y="353060"/>
                </a:lnTo>
                <a:lnTo>
                  <a:pt x="924560" y="311150"/>
                </a:lnTo>
                <a:close/>
              </a:path>
              <a:path w="1041400" h="506730">
                <a:moveTo>
                  <a:pt x="786130" y="0"/>
                </a:moveTo>
                <a:lnTo>
                  <a:pt x="614680" y="147319"/>
                </a:lnTo>
                <a:lnTo>
                  <a:pt x="1041399" y="147319"/>
                </a:lnTo>
                <a:lnTo>
                  <a:pt x="914399" y="5079"/>
                </a:lnTo>
                <a:lnTo>
                  <a:pt x="786130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40829" y="1939289"/>
            <a:ext cx="582931" cy="553720"/>
          </a:xfrm>
          <a:custGeom>
            <a:avLst/>
            <a:gdLst/>
            <a:ahLst/>
            <a:cxnLst/>
            <a:rect l="l" t="t" r="r" b="b"/>
            <a:pathLst>
              <a:path w="582929" h="553719">
                <a:moveTo>
                  <a:pt x="258656" y="459739"/>
                </a:moveTo>
                <a:lnTo>
                  <a:pt x="156210" y="459739"/>
                </a:lnTo>
                <a:lnTo>
                  <a:pt x="166370" y="472439"/>
                </a:lnTo>
                <a:lnTo>
                  <a:pt x="184150" y="485139"/>
                </a:lnTo>
                <a:lnTo>
                  <a:pt x="194310" y="492760"/>
                </a:lnTo>
                <a:lnTo>
                  <a:pt x="233679" y="515620"/>
                </a:lnTo>
                <a:lnTo>
                  <a:pt x="297179" y="541020"/>
                </a:lnTo>
                <a:lnTo>
                  <a:pt x="369570" y="553720"/>
                </a:lnTo>
                <a:lnTo>
                  <a:pt x="440690" y="548639"/>
                </a:lnTo>
                <a:lnTo>
                  <a:pt x="490220" y="525780"/>
                </a:lnTo>
                <a:lnTo>
                  <a:pt x="519429" y="500380"/>
                </a:lnTo>
                <a:lnTo>
                  <a:pt x="527245" y="490220"/>
                </a:lnTo>
                <a:lnTo>
                  <a:pt x="347979" y="490220"/>
                </a:lnTo>
                <a:lnTo>
                  <a:pt x="307340" y="482600"/>
                </a:lnTo>
                <a:lnTo>
                  <a:pt x="269240" y="466089"/>
                </a:lnTo>
                <a:lnTo>
                  <a:pt x="258656" y="459739"/>
                </a:lnTo>
                <a:close/>
              </a:path>
              <a:path w="582929" h="553719">
                <a:moveTo>
                  <a:pt x="73660" y="377189"/>
                </a:moveTo>
                <a:lnTo>
                  <a:pt x="58420" y="378460"/>
                </a:lnTo>
                <a:lnTo>
                  <a:pt x="44450" y="384810"/>
                </a:lnTo>
                <a:lnTo>
                  <a:pt x="31750" y="393700"/>
                </a:lnTo>
                <a:lnTo>
                  <a:pt x="44450" y="434339"/>
                </a:lnTo>
                <a:lnTo>
                  <a:pt x="59690" y="480060"/>
                </a:lnTo>
                <a:lnTo>
                  <a:pt x="69850" y="491489"/>
                </a:lnTo>
                <a:lnTo>
                  <a:pt x="87629" y="496570"/>
                </a:lnTo>
                <a:lnTo>
                  <a:pt x="105410" y="494030"/>
                </a:lnTo>
                <a:lnTo>
                  <a:pt x="123190" y="485139"/>
                </a:lnTo>
                <a:lnTo>
                  <a:pt x="156210" y="459739"/>
                </a:lnTo>
                <a:lnTo>
                  <a:pt x="258656" y="459739"/>
                </a:lnTo>
                <a:lnTo>
                  <a:pt x="250190" y="454660"/>
                </a:lnTo>
                <a:lnTo>
                  <a:pt x="244186" y="449580"/>
                </a:lnTo>
                <a:lnTo>
                  <a:pt x="111760" y="449580"/>
                </a:lnTo>
                <a:lnTo>
                  <a:pt x="99060" y="427989"/>
                </a:lnTo>
                <a:lnTo>
                  <a:pt x="93979" y="402589"/>
                </a:lnTo>
                <a:lnTo>
                  <a:pt x="88900" y="391160"/>
                </a:lnTo>
                <a:lnTo>
                  <a:pt x="83820" y="382270"/>
                </a:lnTo>
                <a:lnTo>
                  <a:pt x="73660" y="377189"/>
                </a:lnTo>
                <a:close/>
              </a:path>
              <a:path w="582929" h="553719">
                <a:moveTo>
                  <a:pt x="469900" y="41910"/>
                </a:moveTo>
                <a:lnTo>
                  <a:pt x="325120" y="41910"/>
                </a:lnTo>
                <a:lnTo>
                  <a:pt x="386079" y="48260"/>
                </a:lnTo>
                <a:lnTo>
                  <a:pt x="414020" y="59689"/>
                </a:lnTo>
                <a:lnTo>
                  <a:pt x="461010" y="97789"/>
                </a:lnTo>
                <a:lnTo>
                  <a:pt x="497840" y="149860"/>
                </a:lnTo>
                <a:lnTo>
                  <a:pt x="530860" y="242570"/>
                </a:lnTo>
                <a:lnTo>
                  <a:pt x="534670" y="307339"/>
                </a:lnTo>
                <a:lnTo>
                  <a:pt x="532129" y="337820"/>
                </a:lnTo>
                <a:lnTo>
                  <a:pt x="524510" y="367030"/>
                </a:lnTo>
                <a:lnTo>
                  <a:pt x="511810" y="392430"/>
                </a:lnTo>
                <a:lnTo>
                  <a:pt x="504190" y="405130"/>
                </a:lnTo>
                <a:lnTo>
                  <a:pt x="495300" y="415289"/>
                </a:lnTo>
                <a:lnTo>
                  <a:pt x="488950" y="425450"/>
                </a:lnTo>
                <a:lnTo>
                  <a:pt x="447040" y="463550"/>
                </a:lnTo>
                <a:lnTo>
                  <a:pt x="408940" y="481330"/>
                </a:lnTo>
                <a:lnTo>
                  <a:pt x="347979" y="490220"/>
                </a:lnTo>
                <a:lnTo>
                  <a:pt x="527245" y="490220"/>
                </a:lnTo>
                <a:lnTo>
                  <a:pt x="553720" y="444500"/>
                </a:lnTo>
                <a:lnTo>
                  <a:pt x="571500" y="393700"/>
                </a:lnTo>
                <a:lnTo>
                  <a:pt x="581660" y="330200"/>
                </a:lnTo>
                <a:lnTo>
                  <a:pt x="582929" y="276860"/>
                </a:lnTo>
                <a:lnTo>
                  <a:pt x="577850" y="227330"/>
                </a:lnTo>
                <a:lnTo>
                  <a:pt x="566420" y="180339"/>
                </a:lnTo>
                <a:lnTo>
                  <a:pt x="548640" y="138430"/>
                </a:lnTo>
                <a:lnTo>
                  <a:pt x="527050" y="100330"/>
                </a:lnTo>
                <a:lnTo>
                  <a:pt x="500379" y="68580"/>
                </a:lnTo>
                <a:lnTo>
                  <a:pt x="486410" y="54610"/>
                </a:lnTo>
                <a:lnTo>
                  <a:pt x="469900" y="41910"/>
                </a:lnTo>
                <a:close/>
              </a:path>
              <a:path w="582929" h="553719">
                <a:moveTo>
                  <a:pt x="189229" y="396239"/>
                </a:moveTo>
                <a:lnTo>
                  <a:pt x="175260" y="396239"/>
                </a:lnTo>
                <a:lnTo>
                  <a:pt x="152400" y="414020"/>
                </a:lnTo>
                <a:lnTo>
                  <a:pt x="142240" y="425450"/>
                </a:lnTo>
                <a:lnTo>
                  <a:pt x="132079" y="438150"/>
                </a:lnTo>
                <a:lnTo>
                  <a:pt x="121920" y="445770"/>
                </a:lnTo>
                <a:lnTo>
                  <a:pt x="111760" y="449580"/>
                </a:lnTo>
                <a:lnTo>
                  <a:pt x="244186" y="449580"/>
                </a:lnTo>
                <a:lnTo>
                  <a:pt x="233679" y="440689"/>
                </a:lnTo>
                <a:lnTo>
                  <a:pt x="218440" y="424180"/>
                </a:lnTo>
                <a:lnTo>
                  <a:pt x="204470" y="405130"/>
                </a:lnTo>
                <a:lnTo>
                  <a:pt x="189229" y="396239"/>
                </a:lnTo>
                <a:close/>
              </a:path>
              <a:path w="582929" h="553719">
                <a:moveTo>
                  <a:pt x="59690" y="111760"/>
                </a:moveTo>
                <a:lnTo>
                  <a:pt x="44450" y="111760"/>
                </a:lnTo>
                <a:lnTo>
                  <a:pt x="29210" y="118110"/>
                </a:lnTo>
                <a:lnTo>
                  <a:pt x="16510" y="222250"/>
                </a:lnTo>
                <a:lnTo>
                  <a:pt x="0" y="267970"/>
                </a:lnTo>
                <a:lnTo>
                  <a:pt x="44450" y="267970"/>
                </a:lnTo>
                <a:lnTo>
                  <a:pt x="69850" y="264160"/>
                </a:lnTo>
                <a:lnTo>
                  <a:pt x="62229" y="215900"/>
                </a:lnTo>
                <a:lnTo>
                  <a:pt x="59690" y="168910"/>
                </a:lnTo>
                <a:lnTo>
                  <a:pt x="71120" y="162560"/>
                </a:lnTo>
                <a:lnTo>
                  <a:pt x="171957" y="162560"/>
                </a:lnTo>
                <a:lnTo>
                  <a:pt x="179070" y="152400"/>
                </a:lnTo>
                <a:lnTo>
                  <a:pt x="187198" y="142239"/>
                </a:lnTo>
                <a:lnTo>
                  <a:pt x="119379" y="142239"/>
                </a:lnTo>
                <a:lnTo>
                  <a:pt x="97790" y="132080"/>
                </a:lnTo>
                <a:lnTo>
                  <a:pt x="86360" y="124460"/>
                </a:lnTo>
                <a:lnTo>
                  <a:pt x="72390" y="116839"/>
                </a:lnTo>
                <a:lnTo>
                  <a:pt x="59690" y="111760"/>
                </a:lnTo>
                <a:close/>
              </a:path>
              <a:path w="582929" h="553719">
                <a:moveTo>
                  <a:pt x="171957" y="162560"/>
                </a:moveTo>
                <a:lnTo>
                  <a:pt x="81279" y="162560"/>
                </a:lnTo>
                <a:lnTo>
                  <a:pt x="99060" y="176530"/>
                </a:lnTo>
                <a:lnTo>
                  <a:pt x="116840" y="194310"/>
                </a:lnTo>
                <a:lnTo>
                  <a:pt x="125729" y="198120"/>
                </a:lnTo>
                <a:lnTo>
                  <a:pt x="135890" y="196850"/>
                </a:lnTo>
                <a:lnTo>
                  <a:pt x="161290" y="175260"/>
                </a:lnTo>
                <a:lnTo>
                  <a:pt x="170179" y="165100"/>
                </a:lnTo>
                <a:lnTo>
                  <a:pt x="171957" y="162560"/>
                </a:lnTo>
                <a:close/>
              </a:path>
              <a:path w="582929" h="553719">
                <a:moveTo>
                  <a:pt x="363220" y="0"/>
                </a:moveTo>
                <a:lnTo>
                  <a:pt x="323850" y="0"/>
                </a:lnTo>
                <a:lnTo>
                  <a:pt x="284479" y="8889"/>
                </a:lnTo>
                <a:lnTo>
                  <a:pt x="245110" y="25400"/>
                </a:lnTo>
                <a:lnTo>
                  <a:pt x="207010" y="52070"/>
                </a:lnTo>
                <a:lnTo>
                  <a:pt x="170179" y="87630"/>
                </a:lnTo>
                <a:lnTo>
                  <a:pt x="134620" y="133350"/>
                </a:lnTo>
                <a:lnTo>
                  <a:pt x="128270" y="140970"/>
                </a:lnTo>
                <a:lnTo>
                  <a:pt x="119379" y="142239"/>
                </a:lnTo>
                <a:lnTo>
                  <a:pt x="187198" y="142239"/>
                </a:lnTo>
                <a:lnTo>
                  <a:pt x="199390" y="127000"/>
                </a:lnTo>
                <a:lnTo>
                  <a:pt x="212090" y="113030"/>
                </a:lnTo>
                <a:lnTo>
                  <a:pt x="269240" y="63500"/>
                </a:lnTo>
                <a:lnTo>
                  <a:pt x="304800" y="46989"/>
                </a:lnTo>
                <a:lnTo>
                  <a:pt x="325120" y="41910"/>
                </a:lnTo>
                <a:lnTo>
                  <a:pt x="469900" y="41910"/>
                </a:lnTo>
                <a:lnTo>
                  <a:pt x="453390" y="30480"/>
                </a:lnTo>
                <a:lnTo>
                  <a:pt x="436879" y="20320"/>
                </a:lnTo>
                <a:lnTo>
                  <a:pt x="419100" y="12700"/>
                </a:lnTo>
                <a:lnTo>
                  <a:pt x="401320" y="6350"/>
                </a:lnTo>
                <a:lnTo>
                  <a:pt x="363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131559" y="2051050"/>
            <a:ext cx="575310" cy="360680"/>
          </a:xfrm>
          <a:custGeom>
            <a:avLst/>
            <a:gdLst/>
            <a:ahLst/>
            <a:cxnLst/>
            <a:rect l="l" t="t" r="r" b="b"/>
            <a:pathLst>
              <a:path w="575309" h="360680">
                <a:moveTo>
                  <a:pt x="551180" y="316229"/>
                </a:moveTo>
                <a:lnTo>
                  <a:pt x="201929" y="316229"/>
                </a:lnTo>
                <a:lnTo>
                  <a:pt x="242569" y="337820"/>
                </a:lnTo>
                <a:lnTo>
                  <a:pt x="270510" y="351789"/>
                </a:lnTo>
                <a:lnTo>
                  <a:pt x="292100" y="359410"/>
                </a:lnTo>
                <a:lnTo>
                  <a:pt x="307339" y="360679"/>
                </a:lnTo>
                <a:lnTo>
                  <a:pt x="341629" y="350520"/>
                </a:lnTo>
                <a:lnTo>
                  <a:pt x="367029" y="339089"/>
                </a:lnTo>
                <a:lnTo>
                  <a:pt x="384810" y="331470"/>
                </a:lnTo>
                <a:lnTo>
                  <a:pt x="403860" y="322579"/>
                </a:lnTo>
                <a:lnTo>
                  <a:pt x="538480" y="322579"/>
                </a:lnTo>
                <a:lnTo>
                  <a:pt x="551180" y="316229"/>
                </a:lnTo>
                <a:close/>
              </a:path>
              <a:path w="575309" h="360680">
                <a:moveTo>
                  <a:pt x="538480" y="322579"/>
                </a:moveTo>
                <a:lnTo>
                  <a:pt x="403860" y="322579"/>
                </a:lnTo>
                <a:lnTo>
                  <a:pt x="421639" y="332739"/>
                </a:lnTo>
                <a:lnTo>
                  <a:pt x="436880" y="339089"/>
                </a:lnTo>
                <a:lnTo>
                  <a:pt x="461010" y="347979"/>
                </a:lnTo>
                <a:lnTo>
                  <a:pt x="492760" y="349250"/>
                </a:lnTo>
                <a:lnTo>
                  <a:pt x="515619" y="336550"/>
                </a:lnTo>
                <a:lnTo>
                  <a:pt x="530860" y="326389"/>
                </a:lnTo>
                <a:lnTo>
                  <a:pt x="538480" y="322579"/>
                </a:lnTo>
                <a:close/>
              </a:path>
              <a:path w="575309" h="360680">
                <a:moveTo>
                  <a:pt x="553719" y="0"/>
                </a:moveTo>
                <a:lnTo>
                  <a:pt x="551180" y="0"/>
                </a:lnTo>
                <a:lnTo>
                  <a:pt x="530860" y="10160"/>
                </a:lnTo>
                <a:lnTo>
                  <a:pt x="518160" y="25400"/>
                </a:lnTo>
                <a:lnTo>
                  <a:pt x="514349" y="62229"/>
                </a:lnTo>
                <a:lnTo>
                  <a:pt x="516889" y="97789"/>
                </a:lnTo>
                <a:lnTo>
                  <a:pt x="515619" y="107950"/>
                </a:lnTo>
                <a:lnTo>
                  <a:pt x="509269" y="113029"/>
                </a:lnTo>
                <a:lnTo>
                  <a:pt x="358139" y="134620"/>
                </a:lnTo>
                <a:lnTo>
                  <a:pt x="285750" y="143510"/>
                </a:lnTo>
                <a:lnTo>
                  <a:pt x="212089" y="154939"/>
                </a:lnTo>
                <a:lnTo>
                  <a:pt x="140969" y="165100"/>
                </a:lnTo>
                <a:lnTo>
                  <a:pt x="80010" y="177800"/>
                </a:lnTo>
                <a:lnTo>
                  <a:pt x="33019" y="189229"/>
                </a:lnTo>
                <a:lnTo>
                  <a:pt x="0" y="219710"/>
                </a:lnTo>
                <a:lnTo>
                  <a:pt x="1269" y="242570"/>
                </a:lnTo>
                <a:lnTo>
                  <a:pt x="19050" y="276860"/>
                </a:lnTo>
                <a:lnTo>
                  <a:pt x="50800" y="309879"/>
                </a:lnTo>
                <a:lnTo>
                  <a:pt x="87629" y="332739"/>
                </a:lnTo>
                <a:lnTo>
                  <a:pt x="127000" y="342900"/>
                </a:lnTo>
                <a:lnTo>
                  <a:pt x="153669" y="337820"/>
                </a:lnTo>
                <a:lnTo>
                  <a:pt x="177800" y="327660"/>
                </a:lnTo>
                <a:lnTo>
                  <a:pt x="201929" y="316229"/>
                </a:lnTo>
                <a:lnTo>
                  <a:pt x="568536" y="316229"/>
                </a:lnTo>
                <a:lnTo>
                  <a:pt x="568714" y="314960"/>
                </a:lnTo>
                <a:lnTo>
                  <a:pt x="340360" y="314960"/>
                </a:lnTo>
                <a:lnTo>
                  <a:pt x="326389" y="313689"/>
                </a:lnTo>
                <a:lnTo>
                  <a:pt x="309879" y="303529"/>
                </a:lnTo>
                <a:lnTo>
                  <a:pt x="296817" y="293370"/>
                </a:lnTo>
                <a:lnTo>
                  <a:pt x="154939" y="293370"/>
                </a:lnTo>
                <a:lnTo>
                  <a:pt x="106679" y="284479"/>
                </a:lnTo>
                <a:lnTo>
                  <a:pt x="77469" y="267970"/>
                </a:lnTo>
                <a:lnTo>
                  <a:pt x="64769" y="247650"/>
                </a:lnTo>
                <a:lnTo>
                  <a:pt x="63500" y="236220"/>
                </a:lnTo>
                <a:lnTo>
                  <a:pt x="64769" y="223520"/>
                </a:lnTo>
                <a:lnTo>
                  <a:pt x="138429" y="201929"/>
                </a:lnTo>
                <a:lnTo>
                  <a:pt x="234950" y="186689"/>
                </a:lnTo>
                <a:lnTo>
                  <a:pt x="306069" y="179070"/>
                </a:lnTo>
                <a:lnTo>
                  <a:pt x="553719" y="156210"/>
                </a:lnTo>
                <a:lnTo>
                  <a:pt x="570230" y="151129"/>
                </a:lnTo>
                <a:lnTo>
                  <a:pt x="563880" y="59689"/>
                </a:lnTo>
                <a:lnTo>
                  <a:pt x="571499" y="3810"/>
                </a:lnTo>
                <a:lnTo>
                  <a:pt x="553719" y="0"/>
                </a:lnTo>
                <a:close/>
              </a:path>
              <a:path w="575309" h="360680">
                <a:moveTo>
                  <a:pt x="568536" y="316229"/>
                </a:moveTo>
                <a:lnTo>
                  <a:pt x="551180" y="316229"/>
                </a:lnTo>
                <a:lnTo>
                  <a:pt x="553719" y="322579"/>
                </a:lnTo>
                <a:lnTo>
                  <a:pt x="565149" y="340360"/>
                </a:lnTo>
                <a:lnTo>
                  <a:pt x="568536" y="316229"/>
                </a:lnTo>
                <a:close/>
              </a:path>
              <a:path w="575309" h="360680">
                <a:moveTo>
                  <a:pt x="439419" y="267970"/>
                </a:moveTo>
                <a:lnTo>
                  <a:pt x="419099" y="269239"/>
                </a:lnTo>
                <a:lnTo>
                  <a:pt x="391160" y="280670"/>
                </a:lnTo>
                <a:lnTo>
                  <a:pt x="365760" y="300989"/>
                </a:lnTo>
                <a:lnTo>
                  <a:pt x="353060" y="309879"/>
                </a:lnTo>
                <a:lnTo>
                  <a:pt x="340360" y="314960"/>
                </a:lnTo>
                <a:lnTo>
                  <a:pt x="568714" y="314960"/>
                </a:lnTo>
                <a:lnTo>
                  <a:pt x="570853" y="299720"/>
                </a:lnTo>
                <a:lnTo>
                  <a:pt x="497839" y="299720"/>
                </a:lnTo>
                <a:lnTo>
                  <a:pt x="477519" y="292100"/>
                </a:lnTo>
                <a:lnTo>
                  <a:pt x="458469" y="278129"/>
                </a:lnTo>
                <a:lnTo>
                  <a:pt x="449580" y="271779"/>
                </a:lnTo>
                <a:lnTo>
                  <a:pt x="439419" y="267970"/>
                </a:lnTo>
                <a:close/>
              </a:path>
              <a:path w="575309" h="360680">
                <a:moveTo>
                  <a:pt x="575310" y="267970"/>
                </a:moveTo>
                <a:lnTo>
                  <a:pt x="553719" y="273050"/>
                </a:lnTo>
                <a:lnTo>
                  <a:pt x="497839" y="299720"/>
                </a:lnTo>
                <a:lnTo>
                  <a:pt x="570853" y="299720"/>
                </a:lnTo>
                <a:lnTo>
                  <a:pt x="575310" y="267970"/>
                </a:lnTo>
                <a:close/>
              </a:path>
              <a:path w="575309" h="360680">
                <a:moveTo>
                  <a:pt x="233679" y="269239"/>
                </a:moveTo>
                <a:lnTo>
                  <a:pt x="200660" y="278129"/>
                </a:lnTo>
                <a:lnTo>
                  <a:pt x="180339" y="285750"/>
                </a:lnTo>
                <a:lnTo>
                  <a:pt x="154939" y="293370"/>
                </a:lnTo>
                <a:lnTo>
                  <a:pt x="296817" y="293370"/>
                </a:lnTo>
                <a:lnTo>
                  <a:pt x="287019" y="285750"/>
                </a:lnTo>
                <a:lnTo>
                  <a:pt x="266700" y="274320"/>
                </a:lnTo>
                <a:lnTo>
                  <a:pt x="233679" y="2692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53481" y="2230122"/>
            <a:ext cx="565150" cy="82550"/>
          </a:xfrm>
          <a:custGeom>
            <a:avLst/>
            <a:gdLst/>
            <a:ahLst/>
            <a:cxnLst/>
            <a:rect l="l" t="t" r="r" b="b"/>
            <a:pathLst>
              <a:path w="565150" h="82550">
                <a:moveTo>
                  <a:pt x="388620" y="0"/>
                </a:moveTo>
                <a:lnTo>
                  <a:pt x="279400" y="7619"/>
                </a:lnTo>
                <a:lnTo>
                  <a:pt x="223520" y="13969"/>
                </a:lnTo>
                <a:lnTo>
                  <a:pt x="168910" y="22859"/>
                </a:lnTo>
                <a:lnTo>
                  <a:pt x="119380" y="33019"/>
                </a:lnTo>
                <a:lnTo>
                  <a:pt x="74930" y="43179"/>
                </a:lnTo>
                <a:lnTo>
                  <a:pt x="13970" y="63500"/>
                </a:lnTo>
                <a:lnTo>
                  <a:pt x="0" y="73659"/>
                </a:lnTo>
                <a:lnTo>
                  <a:pt x="1270" y="82550"/>
                </a:lnTo>
                <a:lnTo>
                  <a:pt x="445770" y="58419"/>
                </a:lnTo>
                <a:lnTo>
                  <a:pt x="565150" y="53339"/>
                </a:lnTo>
                <a:lnTo>
                  <a:pt x="563879" y="33019"/>
                </a:lnTo>
                <a:lnTo>
                  <a:pt x="548640" y="19050"/>
                </a:lnTo>
                <a:lnTo>
                  <a:pt x="483870" y="2539"/>
                </a:lnTo>
                <a:lnTo>
                  <a:pt x="388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13880" y="2115823"/>
            <a:ext cx="199390" cy="214629"/>
          </a:xfrm>
          <a:custGeom>
            <a:avLst/>
            <a:gdLst/>
            <a:ahLst/>
            <a:cxnLst/>
            <a:rect l="l" t="t" r="r" b="b"/>
            <a:pathLst>
              <a:path w="199390" h="214630">
                <a:moveTo>
                  <a:pt x="121920" y="0"/>
                </a:moveTo>
                <a:lnTo>
                  <a:pt x="95250" y="0"/>
                </a:lnTo>
                <a:lnTo>
                  <a:pt x="71120" y="7619"/>
                </a:lnTo>
                <a:lnTo>
                  <a:pt x="19050" y="62229"/>
                </a:lnTo>
                <a:lnTo>
                  <a:pt x="2540" y="102869"/>
                </a:lnTo>
                <a:lnTo>
                  <a:pt x="0" y="118109"/>
                </a:lnTo>
                <a:lnTo>
                  <a:pt x="6350" y="167639"/>
                </a:lnTo>
                <a:lnTo>
                  <a:pt x="31750" y="201929"/>
                </a:lnTo>
                <a:lnTo>
                  <a:pt x="52070" y="212089"/>
                </a:lnTo>
                <a:lnTo>
                  <a:pt x="77470" y="214629"/>
                </a:lnTo>
                <a:lnTo>
                  <a:pt x="107950" y="209550"/>
                </a:lnTo>
                <a:lnTo>
                  <a:pt x="143510" y="193039"/>
                </a:lnTo>
                <a:lnTo>
                  <a:pt x="182879" y="156209"/>
                </a:lnTo>
                <a:lnTo>
                  <a:pt x="184150" y="153669"/>
                </a:lnTo>
                <a:lnTo>
                  <a:pt x="102870" y="153669"/>
                </a:lnTo>
                <a:lnTo>
                  <a:pt x="73660" y="151129"/>
                </a:lnTo>
                <a:lnTo>
                  <a:pt x="63500" y="142239"/>
                </a:lnTo>
                <a:lnTo>
                  <a:pt x="55879" y="129539"/>
                </a:lnTo>
                <a:lnTo>
                  <a:pt x="54610" y="92709"/>
                </a:lnTo>
                <a:lnTo>
                  <a:pt x="69850" y="60959"/>
                </a:lnTo>
                <a:lnTo>
                  <a:pt x="81279" y="46989"/>
                </a:lnTo>
                <a:lnTo>
                  <a:pt x="93979" y="35559"/>
                </a:lnTo>
                <a:lnTo>
                  <a:pt x="114300" y="15239"/>
                </a:lnTo>
                <a:lnTo>
                  <a:pt x="120650" y="6350"/>
                </a:lnTo>
                <a:lnTo>
                  <a:pt x="121920" y="0"/>
                </a:lnTo>
                <a:close/>
              </a:path>
              <a:path w="199390" h="214630">
                <a:moveTo>
                  <a:pt x="195096" y="64769"/>
                </a:moveTo>
                <a:lnTo>
                  <a:pt x="156210" y="64769"/>
                </a:lnTo>
                <a:lnTo>
                  <a:pt x="165100" y="67309"/>
                </a:lnTo>
                <a:lnTo>
                  <a:pt x="168910" y="73659"/>
                </a:lnTo>
                <a:lnTo>
                  <a:pt x="167640" y="91439"/>
                </a:lnTo>
                <a:lnTo>
                  <a:pt x="156210" y="113029"/>
                </a:lnTo>
                <a:lnTo>
                  <a:pt x="137160" y="133350"/>
                </a:lnTo>
                <a:lnTo>
                  <a:pt x="102870" y="153669"/>
                </a:lnTo>
                <a:lnTo>
                  <a:pt x="184150" y="153669"/>
                </a:lnTo>
                <a:lnTo>
                  <a:pt x="190500" y="140969"/>
                </a:lnTo>
                <a:lnTo>
                  <a:pt x="198120" y="109219"/>
                </a:lnTo>
                <a:lnTo>
                  <a:pt x="199390" y="92709"/>
                </a:lnTo>
                <a:lnTo>
                  <a:pt x="198120" y="77469"/>
                </a:lnTo>
                <a:lnTo>
                  <a:pt x="195096" y="64769"/>
                </a:lnTo>
                <a:close/>
              </a:path>
              <a:path w="199390" h="214630">
                <a:moveTo>
                  <a:pt x="161290" y="25400"/>
                </a:moveTo>
                <a:lnTo>
                  <a:pt x="151129" y="26669"/>
                </a:lnTo>
                <a:lnTo>
                  <a:pt x="140970" y="33019"/>
                </a:lnTo>
                <a:lnTo>
                  <a:pt x="129540" y="43179"/>
                </a:lnTo>
                <a:lnTo>
                  <a:pt x="124460" y="53339"/>
                </a:lnTo>
                <a:lnTo>
                  <a:pt x="127000" y="71119"/>
                </a:lnTo>
                <a:lnTo>
                  <a:pt x="140970" y="77469"/>
                </a:lnTo>
                <a:lnTo>
                  <a:pt x="148590" y="73659"/>
                </a:lnTo>
                <a:lnTo>
                  <a:pt x="156210" y="64769"/>
                </a:lnTo>
                <a:lnTo>
                  <a:pt x="195096" y="64769"/>
                </a:lnTo>
                <a:lnTo>
                  <a:pt x="191770" y="50800"/>
                </a:lnTo>
                <a:lnTo>
                  <a:pt x="179070" y="33019"/>
                </a:lnTo>
                <a:lnTo>
                  <a:pt x="16129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444240" y="3360420"/>
            <a:ext cx="2688590" cy="504190"/>
          </a:xfrm>
          <a:custGeom>
            <a:avLst/>
            <a:gdLst/>
            <a:ahLst/>
            <a:cxnLst/>
            <a:rect l="l" t="t" r="r" b="b"/>
            <a:pathLst>
              <a:path w="2688590" h="504189">
                <a:moveTo>
                  <a:pt x="671830" y="0"/>
                </a:moveTo>
                <a:lnTo>
                  <a:pt x="0" y="251459"/>
                </a:lnTo>
                <a:lnTo>
                  <a:pt x="671830" y="504189"/>
                </a:lnTo>
                <a:lnTo>
                  <a:pt x="671830" y="377189"/>
                </a:lnTo>
                <a:lnTo>
                  <a:pt x="2688590" y="377189"/>
                </a:lnTo>
                <a:lnTo>
                  <a:pt x="2688590" y="125729"/>
                </a:lnTo>
                <a:lnTo>
                  <a:pt x="671830" y="125729"/>
                </a:lnTo>
                <a:lnTo>
                  <a:pt x="671830" y="0"/>
                </a:lnTo>
                <a:close/>
              </a:path>
            </a:pathLst>
          </a:custGeom>
          <a:solidFill>
            <a:srgbClr val="339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44240" y="3360420"/>
            <a:ext cx="2688590" cy="504190"/>
          </a:xfrm>
          <a:custGeom>
            <a:avLst/>
            <a:gdLst/>
            <a:ahLst/>
            <a:cxnLst/>
            <a:rect l="l" t="t" r="r" b="b"/>
            <a:pathLst>
              <a:path w="2688590" h="504189">
                <a:moveTo>
                  <a:pt x="2688590" y="125729"/>
                </a:moveTo>
                <a:lnTo>
                  <a:pt x="671830" y="125729"/>
                </a:lnTo>
                <a:lnTo>
                  <a:pt x="671830" y="0"/>
                </a:lnTo>
                <a:lnTo>
                  <a:pt x="0" y="251459"/>
                </a:lnTo>
                <a:lnTo>
                  <a:pt x="671830" y="504189"/>
                </a:lnTo>
                <a:lnTo>
                  <a:pt x="671830" y="377189"/>
                </a:lnTo>
                <a:lnTo>
                  <a:pt x="2688590" y="377189"/>
                </a:lnTo>
                <a:lnTo>
                  <a:pt x="2688590" y="125729"/>
                </a:lnTo>
                <a:close/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19679" y="2687320"/>
            <a:ext cx="535940" cy="740410"/>
          </a:xfrm>
          <a:custGeom>
            <a:avLst/>
            <a:gdLst/>
            <a:ahLst/>
            <a:cxnLst/>
            <a:rect l="l" t="t" r="r" b="b"/>
            <a:pathLst>
              <a:path w="535939" h="740410">
                <a:moveTo>
                  <a:pt x="535939" y="554989"/>
                </a:moveTo>
                <a:lnTo>
                  <a:pt x="0" y="554989"/>
                </a:lnTo>
                <a:lnTo>
                  <a:pt x="267969" y="740409"/>
                </a:lnTo>
                <a:lnTo>
                  <a:pt x="535939" y="554989"/>
                </a:lnTo>
                <a:close/>
              </a:path>
              <a:path w="535939" h="740410">
                <a:moveTo>
                  <a:pt x="401319" y="0"/>
                </a:moveTo>
                <a:lnTo>
                  <a:pt x="133350" y="0"/>
                </a:lnTo>
                <a:lnTo>
                  <a:pt x="133350" y="554989"/>
                </a:lnTo>
                <a:lnTo>
                  <a:pt x="401319" y="554989"/>
                </a:lnTo>
                <a:lnTo>
                  <a:pt x="401319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519679" y="2687320"/>
            <a:ext cx="535940" cy="740410"/>
          </a:xfrm>
          <a:custGeom>
            <a:avLst/>
            <a:gdLst/>
            <a:ahLst/>
            <a:cxnLst/>
            <a:rect l="l" t="t" r="r" b="b"/>
            <a:pathLst>
              <a:path w="535939" h="740410">
                <a:moveTo>
                  <a:pt x="133350" y="0"/>
                </a:moveTo>
                <a:lnTo>
                  <a:pt x="133350" y="554989"/>
                </a:lnTo>
                <a:lnTo>
                  <a:pt x="0" y="554989"/>
                </a:lnTo>
                <a:lnTo>
                  <a:pt x="267969" y="740409"/>
                </a:lnTo>
                <a:lnTo>
                  <a:pt x="535939" y="554989"/>
                </a:lnTo>
                <a:lnTo>
                  <a:pt x="401319" y="554989"/>
                </a:lnTo>
                <a:lnTo>
                  <a:pt x="401319" y="0"/>
                </a:lnTo>
                <a:lnTo>
                  <a:pt x="133350" y="0"/>
                </a:lnTo>
                <a:close/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519679" y="4199892"/>
            <a:ext cx="535940" cy="740410"/>
          </a:xfrm>
          <a:custGeom>
            <a:avLst/>
            <a:gdLst/>
            <a:ahLst/>
            <a:cxnLst/>
            <a:rect l="l" t="t" r="r" b="b"/>
            <a:pathLst>
              <a:path w="535939" h="740410">
                <a:moveTo>
                  <a:pt x="535939" y="554990"/>
                </a:moveTo>
                <a:lnTo>
                  <a:pt x="0" y="554990"/>
                </a:lnTo>
                <a:lnTo>
                  <a:pt x="267969" y="740410"/>
                </a:lnTo>
                <a:lnTo>
                  <a:pt x="535939" y="554990"/>
                </a:lnTo>
                <a:close/>
              </a:path>
              <a:path w="535939" h="740410">
                <a:moveTo>
                  <a:pt x="401319" y="0"/>
                </a:moveTo>
                <a:lnTo>
                  <a:pt x="133350" y="0"/>
                </a:lnTo>
                <a:lnTo>
                  <a:pt x="133350" y="554990"/>
                </a:lnTo>
                <a:lnTo>
                  <a:pt x="401319" y="554990"/>
                </a:lnTo>
                <a:lnTo>
                  <a:pt x="401319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519679" y="4199892"/>
            <a:ext cx="535940" cy="740410"/>
          </a:xfrm>
          <a:custGeom>
            <a:avLst/>
            <a:gdLst/>
            <a:ahLst/>
            <a:cxnLst/>
            <a:rect l="l" t="t" r="r" b="b"/>
            <a:pathLst>
              <a:path w="535939" h="740410">
                <a:moveTo>
                  <a:pt x="133350" y="0"/>
                </a:moveTo>
                <a:lnTo>
                  <a:pt x="133350" y="554990"/>
                </a:lnTo>
                <a:lnTo>
                  <a:pt x="0" y="554990"/>
                </a:lnTo>
                <a:lnTo>
                  <a:pt x="267969" y="740410"/>
                </a:lnTo>
                <a:lnTo>
                  <a:pt x="535939" y="554990"/>
                </a:lnTo>
                <a:lnTo>
                  <a:pt x="401319" y="554990"/>
                </a:lnTo>
                <a:lnTo>
                  <a:pt x="401319" y="0"/>
                </a:lnTo>
                <a:lnTo>
                  <a:pt x="133350" y="0"/>
                </a:lnTo>
                <a:close/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30450" y="5091431"/>
            <a:ext cx="1054100" cy="1035050"/>
          </a:xfrm>
          <a:custGeom>
            <a:avLst/>
            <a:gdLst/>
            <a:ahLst/>
            <a:cxnLst/>
            <a:rect l="l" t="t" r="r" b="b"/>
            <a:pathLst>
              <a:path w="1054100" h="1035050">
                <a:moveTo>
                  <a:pt x="989329" y="0"/>
                </a:moveTo>
                <a:lnTo>
                  <a:pt x="952500" y="26670"/>
                </a:lnTo>
                <a:lnTo>
                  <a:pt x="937260" y="96520"/>
                </a:lnTo>
                <a:lnTo>
                  <a:pt x="937260" y="118110"/>
                </a:lnTo>
                <a:lnTo>
                  <a:pt x="941070" y="165100"/>
                </a:lnTo>
                <a:lnTo>
                  <a:pt x="941070" y="166370"/>
                </a:lnTo>
                <a:lnTo>
                  <a:pt x="1054100" y="911860"/>
                </a:lnTo>
                <a:lnTo>
                  <a:pt x="1054100" y="961390"/>
                </a:lnTo>
                <a:lnTo>
                  <a:pt x="1047750" y="990600"/>
                </a:lnTo>
                <a:lnTo>
                  <a:pt x="1033779" y="1016000"/>
                </a:lnTo>
                <a:lnTo>
                  <a:pt x="1014729" y="1031240"/>
                </a:lnTo>
                <a:lnTo>
                  <a:pt x="994410" y="1035050"/>
                </a:lnTo>
                <a:lnTo>
                  <a:pt x="979170" y="1028700"/>
                </a:lnTo>
                <a:lnTo>
                  <a:pt x="961389" y="1014730"/>
                </a:lnTo>
                <a:lnTo>
                  <a:pt x="947420" y="986790"/>
                </a:lnTo>
                <a:lnTo>
                  <a:pt x="943610" y="948690"/>
                </a:lnTo>
                <a:lnTo>
                  <a:pt x="943610" y="938530"/>
                </a:lnTo>
                <a:lnTo>
                  <a:pt x="1024889" y="938530"/>
                </a:lnTo>
                <a:lnTo>
                  <a:pt x="1024889" y="916940"/>
                </a:lnTo>
                <a:lnTo>
                  <a:pt x="1019810" y="890270"/>
                </a:lnTo>
                <a:lnTo>
                  <a:pt x="1005839" y="867410"/>
                </a:lnTo>
                <a:lnTo>
                  <a:pt x="981710" y="858520"/>
                </a:lnTo>
                <a:lnTo>
                  <a:pt x="980439" y="858520"/>
                </a:lnTo>
                <a:lnTo>
                  <a:pt x="101600" y="858520"/>
                </a:lnTo>
                <a:lnTo>
                  <a:pt x="100330" y="858520"/>
                </a:lnTo>
                <a:lnTo>
                  <a:pt x="0" y="78740"/>
                </a:lnTo>
                <a:lnTo>
                  <a:pt x="0" y="48260"/>
                </a:lnTo>
                <a:lnTo>
                  <a:pt x="7619" y="20320"/>
                </a:lnTo>
                <a:lnTo>
                  <a:pt x="22860" y="7620"/>
                </a:lnTo>
                <a:lnTo>
                  <a:pt x="45719" y="0"/>
                </a:lnTo>
                <a:lnTo>
                  <a:pt x="9893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267709" y="5091431"/>
            <a:ext cx="106681" cy="166370"/>
          </a:xfrm>
          <a:custGeom>
            <a:avLst/>
            <a:gdLst/>
            <a:ahLst/>
            <a:cxnLst/>
            <a:rect l="l" t="t" r="r" b="b"/>
            <a:pathLst>
              <a:path w="106679" h="166370">
                <a:moveTo>
                  <a:pt x="59689" y="0"/>
                </a:moveTo>
                <a:lnTo>
                  <a:pt x="52069" y="0"/>
                </a:lnTo>
                <a:lnTo>
                  <a:pt x="38100" y="3810"/>
                </a:lnTo>
                <a:lnTo>
                  <a:pt x="30479" y="7620"/>
                </a:lnTo>
                <a:lnTo>
                  <a:pt x="15239" y="26670"/>
                </a:lnTo>
                <a:lnTo>
                  <a:pt x="5079" y="59690"/>
                </a:lnTo>
                <a:lnTo>
                  <a:pt x="0" y="96520"/>
                </a:lnTo>
                <a:lnTo>
                  <a:pt x="27939" y="96520"/>
                </a:lnTo>
                <a:lnTo>
                  <a:pt x="27939" y="111760"/>
                </a:lnTo>
                <a:lnTo>
                  <a:pt x="30479" y="129540"/>
                </a:lnTo>
                <a:lnTo>
                  <a:pt x="39369" y="152400"/>
                </a:lnTo>
                <a:lnTo>
                  <a:pt x="50800" y="163830"/>
                </a:lnTo>
                <a:lnTo>
                  <a:pt x="55879" y="166370"/>
                </a:lnTo>
                <a:lnTo>
                  <a:pt x="57150" y="166370"/>
                </a:lnTo>
                <a:lnTo>
                  <a:pt x="77469" y="160020"/>
                </a:lnTo>
                <a:lnTo>
                  <a:pt x="92710" y="142240"/>
                </a:lnTo>
                <a:lnTo>
                  <a:pt x="102869" y="114300"/>
                </a:lnTo>
                <a:lnTo>
                  <a:pt x="106679" y="93980"/>
                </a:lnTo>
                <a:lnTo>
                  <a:pt x="106679" y="67310"/>
                </a:lnTo>
                <a:lnTo>
                  <a:pt x="100329" y="45720"/>
                </a:lnTo>
                <a:lnTo>
                  <a:pt x="90169" y="21590"/>
                </a:lnTo>
                <a:lnTo>
                  <a:pt x="77469" y="7620"/>
                </a:lnTo>
                <a:lnTo>
                  <a:pt x="59689" y="0"/>
                </a:lnTo>
                <a:close/>
              </a:path>
            </a:pathLst>
          </a:custGeom>
          <a:solidFill>
            <a:srgbClr val="007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67709" y="5091431"/>
            <a:ext cx="106681" cy="166370"/>
          </a:xfrm>
          <a:custGeom>
            <a:avLst/>
            <a:gdLst/>
            <a:ahLst/>
            <a:cxnLst/>
            <a:rect l="l" t="t" r="r" b="b"/>
            <a:pathLst>
              <a:path w="106679" h="166370">
                <a:moveTo>
                  <a:pt x="59689" y="0"/>
                </a:moveTo>
                <a:lnTo>
                  <a:pt x="77469" y="7620"/>
                </a:lnTo>
                <a:lnTo>
                  <a:pt x="90169" y="21590"/>
                </a:lnTo>
                <a:lnTo>
                  <a:pt x="100329" y="45720"/>
                </a:lnTo>
                <a:lnTo>
                  <a:pt x="106679" y="67310"/>
                </a:lnTo>
                <a:lnTo>
                  <a:pt x="106679" y="93980"/>
                </a:lnTo>
                <a:lnTo>
                  <a:pt x="102869" y="114300"/>
                </a:lnTo>
                <a:lnTo>
                  <a:pt x="92710" y="142240"/>
                </a:lnTo>
                <a:lnTo>
                  <a:pt x="77469" y="160020"/>
                </a:lnTo>
                <a:lnTo>
                  <a:pt x="57150" y="166370"/>
                </a:lnTo>
                <a:lnTo>
                  <a:pt x="55879" y="166370"/>
                </a:lnTo>
                <a:lnTo>
                  <a:pt x="50800" y="163830"/>
                </a:lnTo>
                <a:lnTo>
                  <a:pt x="39369" y="152400"/>
                </a:lnTo>
                <a:lnTo>
                  <a:pt x="30479" y="129540"/>
                </a:lnTo>
                <a:lnTo>
                  <a:pt x="27939" y="111760"/>
                </a:lnTo>
                <a:lnTo>
                  <a:pt x="27939" y="96520"/>
                </a:lnTo>
                <a:lnTo>
                  <a:pt x="0" y="96520"/>
                </a:lnTo>
                <a:lnTo>
                  <a:pt x="15239" y="26670"/>
                </a:lnTo>
                <a:lnTo>
                  <a:pt x="52069" y="0"/>
                </a:lnTo>
                <a:lnTo>
                  <a:pt x="5968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67709" y="5187952"/>
            <a:ext cx="55880" cy="69850"/>
          </a:xfrm>
          <a:custGeom>
            <a:avLst/>
            <a:gdLst/>
            <a:ahLst/>
            <a:cxnLst/>
            <a:rect l="l" t="t" r="r" b="b"/>
            <a:pathLst>
              <a:path w="55879" h="69850">
                <a:moveTo>
                  <a:pt x="27939" y="0"/>
                </a:moveTo>
                <a:lnTo>
                  <a:pt x="0" y="0"/>
                </a:lnTo>
                <a:lnTo>
                  <a:pt x="0" y="21589"/>
                </a:lnTo>
                <a:lnTo>
                  <a:pt x="3707" y="67310"/>
                </a:lnTo>
                <a:lnTo>
                  <a:pt x="3810" y="69850"/>
                </a:lnTo>
                <a:lnTo>
                  <a:pt x="55879" y="69850"/>
                </a:lnTo>
                <a:lnTo>
                  <a:pt x="50800" y="67310"/>
                </a:lnTo>
                <a:lnTo>
                  <a:pt x="39369" y="55880"/>
                </a:lnTo>
                <a:lnTo>
                  <a:pt x="30479" y="33019"/>
                </a:lnTo>
                <a:lnTo>
                  <a:pt x="27939" y="15239"/>
                </a:lnTo>
                <a:lnTo>
                  <a:pt x="279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267709" y="5187952"/>
            <a:ext cx="57150" cy="69850"/>
          </a:xfrm>
          <a:custGeom>
            <a:avLst/>
            <a:gdLst/>
            <a:ahLst/>
            <a:cxnLst/>
            <a:rect l="l" t="t" r="r" b="b"/>
            <a:pathLst>
              <a:path w="57150" h="69850">
                <a:moveTo>
                  <a:pt x="55879" y="69850"/>
                </a:moveTo>
                <a:lnTo>
                  <a:pt x="50800" y="67310"/>
                </a:lnTo>
                <a:lnTo>
                  <a:pt x="39369" y="55880"/>
                </a:lnTo>
                <a:lnTo>
                  <a:pt x="30479" y="33019"/>
                </a:lnTo>
                <a:lnTo>
                  <a:pt x="27939" y="15239"/>
                </a:lnTo>
                <a:lnTo>
                  <a:pt x="27939" y="0"/>
                </a:lnTo>
                <a:lnTo>
                  <a:pt x="0" y="0"/>
                </a:lnTo>
                <a:lnTo>
                  <a:pt x="0" y="21589"/>
                </a:lnTo>
                <a:lnTo>
                  <a:pt x="3810" y="68580"/>
                </a:lnTo>
                <a:lnTo>
                  <a:pt x="3810" y="69850"/>
                </a:lnTo>
                <a:lnTo>
                  <a:pt x="57150" y="69850"/>
                </a:lnTo>
                <a:lnTo>
                  <a:pt x="55879" y="698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274061" y="5949950"/>
            <a:ext cx="81280" cy="80010"/>
          </a:xfrm>
          <a:custGeom>
            <a:avLst/>
            <a:gdLst/>
            <a:ahLst/>
            <a:cxnLst/>
            <a:rect l="l" t="t" r="r" b="b"/>
            <a:pathLst>
              <a:path w="81279" h="80010">
                <a:moveTo>
                  <a:pt x="38100" y="0"/>
                </a:moveTo>
                <a:lnTo>
                  <a:pt x="20319" y="8890"/>
                </a:lnTo>
                <a:lnTo>
                  <a:pt x="5079" y="29209"/>
                </a:lnTo>
                <a:lnTo>
                  <a:pt x="0" y="64769"/>
                </a:lnTo>
                <a:lnTo>
                  <a:pt x="0" y="80009"/>
                </a:lnTo>
                <a:lnTo>
                  <a:pt x="81279" y="80009"/>
                </a:lnTo>
                <a:lnTo>
                  <a:pt x="81279" y="58419"/>
                </a:lnTo>
                <a:lnTo>
                  <a:pt x="76200" y="31750"/>
                </a:lnTo>
                <a:lnTo>
                  <a:pt x="62229" y="8890"/>
                </a:lnTo>
                <a:lnTo>
                  <a:pt x="38100" y="0"/>
                </a:lnTo>
                <a:close/>
              </a:path>
            </a:pathLst>
          </a:custGeom>
          <a:solidFill>
            <a:srgbClr val="007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274061" y="5949950"/>
            <a:ext cx="81280" cy="80010"/>
          </a:xfrm>
          <a:custGeom>
            <a:avLst/>
            <a:gdLst/>
            <a:ahLst/>
            <a:cxnLst/>
            <a:rect l="l" t="t" r="r" b="b"/>
            <a:pathLst>
              <a:path w="81279" h="80010">
                <a:moveTo>
                  <a:pt x="0" y="64769"/>
                </a:moveTo>
                <a:lnTo>
                  <a:pt x="5079" y="29209"/>
                </a:lnTo>
                <a:lnTo>
                  <a:pt x="20319" y="8890"/>
                </a:lnTo>
                <a:lnTo>
                  <a:pt x="38100" y="0"/>
                </a:lnTo>
                <a:lnTo>
                  <a:pt x="62229" y="8890"/>
                </a:lnTo>
                <a:lnTo>
                  <a:pt x="76200" y="31750"/>
                </a:lnTo>
                <a:lnTo>
                  <a:pt x="81279" y="58419"/>
                </a:lnTo>
                <a:lnTo>
                  <a:pt x="81279" y="80009"/>
                </a:lnTo>
                <a:lnTo>
                  <a:pt x="0" y="80009"/>
                </a:lnTo>
                <a:lnTo>
                  <a:pt x="0" y="6476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21560" y="5949950"/>
            <a:ext cx="1003300" cy="176530"/>
          </a:xfrm>
          <a:custGeom>
            <a:avLst/>
            <a:gdLst/>
            <a:ahLst/>
            <a:cxnLst/>
            <a:rect l="l" t="t" r="r" b="b"/>
            <a:pathLst>
              <a:path w="1003300" h="176529">
                <a:moveTo>
                  <a:pt x="990600" y="0"/>
                </a:moveTo>
                <a:lnTo>
                  <a:pt x="55879" y="0"/>
                </a:lnTo>
                <a:lnTo>
                  <a:pt x="41909" y="3809"/>
                </a:lnTo>
                <a:lnTo>
                  <a:pt x="30479" y="11430"/>
                </a:lnTo>
                <a:lnTo>
                  <a:pt x="17779" y="25400"/>
                </a:lnTo>
                <a:lnTo>
                  <a:pt x="5079" y="50800"/>
                </a:lnTo>
                <a:lnTo>
                  <a:pt x="0" y="86359"/>
                </a:lnTo>
                <a:lnTo>
                  <a:pt x="3809" y="121919"/>
                </a:lnTo>
                <a:lnTo>
                  <a:pt x="15239" y="151130"/>
                </a:lnTo>
                <a:lnTo>
                  <a:pt x="35559" y="170180"/>
                </a:lnTo>
                <a:lnTo>
                  <a:pt x="50800" y="176530"/>
                </a:lnTo>
                <a:lnTo>
                  <a:pt x="1003300" y="176530"/>
                </a:lnTo>
                <a:lnTo>
                  <a:pt x="988060" y="170180"/>
                </a:lnTo>
                <a:lnTo>
                  <a:pt x="970279" y="156209"/>
                </a:lnTo>
                <a:lnTo>
                  <a:pt x="956310" y="128269"/>
                </a:lnTo>
                <a:lnTo>
                  <a:pt x="952500" y="90169"/>
                </a:lnTo>
                <a:lnTo>
                  <a:pt x="952500" y="64769"/>
                </a:lnTo>
                <a:lnTo>
                  <a:pt x="957579" y="29209"/>
                </a:lnTo>
                <a:lnTo>
                  <a:pt x="972819" y="8890"/>
                </a:lnTo>
                <a:lnTo>
                  <a:pt x="9906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321560" y="5949950"/>
            <a:ext cx="1003300" cy="176530"/>
          </a:xfrm>
          <a:custGeom>
            <a:avLst/>
            <a:gdLst/>
            <a:ahLst/>
            <a:cxnLst/>
            <a:rect l="l" t="t" r="r" b="b"/>
            <a:pathLst>
              <a:path w="1003300" h="176529">
                <a:moveTo>
                  <a:pt x="50800" y="176530"/>
                </a:moveTo>
                <a:lnTo>
                  <a:pt x="1003300" y="176530"/>
                </a:lnTo>
                <a:lnTo>
                  <a:pt x="988060" y="170180"/>
                </a:lnTo>
                <a:lnTo>
                  <a:pt x="970279" y="156209"/>
                </a:lnTo>
                <a:lnTo>
                  <a:pt x="956310" y="128269"/>
                </a:lnTo>
                <a:lnTo>
                  <a:pt x="952500" y="90169"/>
                </a:lnTo>
                <a:lnTo>
                  <a:pt x="952500" y="64769"/>
                </a:lnTo>
                <a:lnTo>
                  <a:pt x="957579" y="29209"/>
                </a:lnTo>
                <a:lnTo>
                  <a:pt x="972819" y="8890"/>
                </a:lnTo>
                <a:lnTo>
                  <a:pt x="990600" y="0"/>
                </a:lnTo>
                <a:lnTo>
                  <a:pt x="989329" y="0"/>
                </a:lnTo>
                <a:lnTo>
                  <a:pt x="110489" y="0"/>
                </a:lnTo>
                <a:lnTo>
                  <a:pt x="109219" y="0"/>
                </a:lnTo>
                <a:lnTo>
                  <a:pt x="55879" y="0"/>
                </a:lnTo>
                <a:lnTo>
                  <a:pt x="41909" y="3809"/>
                </a:lnTo>
                <a:lnTo>
                  <a:pt x="30479" y="11430"/>
                </a:lnTo>
                <a:lnTo>
                  <a:pt x="17779" y="25400"/>
                </a:lnTo>
                <a:lnTo>
                  <a:pt x="5079" y="50800"/>
                </a:lnTo>
                <a:lnTo>
                  <a:pt x="0" y="86359"/>
                </a:lnTo>
                <a:lnTo>
                  <a:pt x="3809" y="121919"/>
                </a:lnTo>
                <a:lnTo>
                  <a:pt x="15239" y="151130"/>
                </a:lnTo>
                <a:lnTo>
                  <a:pt x="35559" y="170180"/>
                </a:lnTo>
                <a:lnTo>
                  <a:pt x="50800" y="17653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444240" y="3864609"/>
            <a:ext cx="2689860" cy="504190"/>
          </a:xfrm>
          <a:custGeom>
            <a:avLst/>
            <a:gdLst/>
            <a:ahLst/>
            <a:cxnLst/>
            <a:rect l="l" t="t" r="r" b="b"/>
            <a:pathLst>
              <a:path w="2689860" h="504189">
                <a:moveTo>
                  <a:pt x="1939289" y="0"/>
                </a:moveTo>
                <a:lnTo>
                  <a:pt x="1939289" y="135889"/>
                </a:lnTo>
                <a:lnTo>
                  <a:pt x="0" y="135889"/>
                </a:lnTo>
                <a:lnTo>
                  <a:pt x="0" y="367029"/>
                </a:lnTo>
                <a:lnTo>
                  <a:pt x="1939289" y="367029"/>
                </a:lnTo>
                <a:lnTo>
                  <a:pt x="1939289" y="504189"/>
                </a:lnTo>
                <a:lnTo>
                  <a:pt x="2689860" y="251460"/>
                </a:lnTo>
                <a:lnTo>
                  <a:pt x="1939289" y="0"/>
                </a:lnTo>
                <a:close/>
              </a:path>
            </a:pathLst>
          </a:custGeom>
          <a:solidFill>
            <a:srgbClr val="339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444240" y="3864609"/>
            <a:ext cx="2689860" cy="504190"/>
          </a:xfrm>
          <a:custGeom>
            <a:avLst/>
            <a:gdLst/>
            <a:ahLst/>
            <a:cxnLst/>
            <a:rect l="l" t="t" r="r" b="b"/>
            <a:pathLst>
              <a:path w="2689860" h="504189">
                <a:moveTo>
                  <a:pt x="0" y="135889"/>
                </a:moveTo>
                <a:lnTo>
                  <a:pt x="1939289" y="135889"/>
                </a:lnTo>
                <a:lnTo>
                  <a:pt x="1939289" y="0"/>
                </a:lnTo>
                <a:lnTo>
                  <a:pt x="2689860" y="251460"/>
                </a:lnTo>
                <a:lnTo>
                  <a:pt x="1939289" y="504189"/>
                </a:lnTo>
                <a:lnTo>
                  <a:pt x="1939289" y="367029"/>
                </a:lnTo>
                <a:lnTo>
                  <a:pt x="0" y="367029"/>
                </a:lnTo>
                <a:lnTo>
                  <a:pt x="0" y="135889"/>
                </a:lnTo>
                <a:close/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112772" y="2239010"/>
            <a:ext cx="144780" cy="152400"/>
          </a:xfrm>
          <a:custGeom>
            <a:avLst/>
            <a:gdLst/>
            <a:ahLst/>
            <a:cxnLst/>
            <a:rect l="l" t="t" r="r" b="b"/>
            <a:pathLst>
              <a:path w="144779" h="152400">
                <a:moveTo>
                  <a:pt x="29210" y="0"/>
                </a:moveTo>
                <a:lnTo>
                  <a:pt x="0" y="41910"/>
                </a:lnTo>
                <a:lnTo>
                  <a:pt x="104140" y="152400"/>
                </a:lnTo>
                <a:lnTo>
                  <a:pt x="144780" y="96519"/>
                </a:lnTo>
                <a:lnTo>
                  <a:pt x="29210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202181" y="1959612"/>
            <a:ext cx="1041400" cy="506730"/>
          </a:xfrm>
          <a:custGeom>
            <a:avLst/>
            <a:gdLst/>
            <a:ahLst/>
            <a:cxnLst/>
            <a:rect l="l" t="t" r="r" b="b"/>
            <a:pathLst>
              <a:path w="1041400" h="506730">
                <a:moveTo>
                  <a:pt x="1015015" y="405129"/>
                </a:moveTo>
                <a:lnTo>
                  <a:pt x="666750" y="405129"/>
                </a:lnTo>
                <a:lnTo>
                  <a:pt x="852169" y="506729"/>
                </a:lnTo>
                <a:lnTo>
                  <a:pt x="1022350" y="412750"/>
                </a:lnTo>
                <a:lnTo>
                  <a:pt x="1015015" y="405129"/>
                </a:lnTo>
                <a:close/>
              </a:path>
              <a:path w="1041400" h="506730">
                <a:moveTo>
                  <a:pt x="990568" y="379729"/>
                </a:moveTo>
                <a:lnTo>
                  <a:pt x="557530" y="379729"/>
                </a:lnTo>
                <a:lnTo>
                  <a:pt x="584200" y="454660"/>
                </a:lnTo>
                <a:lnTo>
                  <a:pt x="666750" y="405129"/>
                </a:lnTo>
                <a:lnTo>
                  <a:pt x="1015015" y="405129"/>
                </a:lnTo>
                <a:lnTo>
                  <a:pt x="990568" y="379729"/>
                </a:lnTo>
                <a:close/>
              </a:path>
              <a:path w="1041400" h="506730">
                <a:moveTo>
                  <a:pt x="407079" y="387350"/>
                </a:moveTo>
                <a:lnTo>
                  <a:pt x="199389" y="387350"/>
                </a:lnTo>
                <a:lnTo>
                  <a:pt x="280669" y="438150"/>
                </a:lnTo>
                <a:lnTo>
                  <a:pt x="407079" y="387350"/>
                </a:lnTo>
                <a:close/>
              </a:path>
              <a:path w="1041400" h="506730">
                <a:moveTo>
                  <a:pt x="550022" y="383539"/>
                </a:moveTo>
                <a:lnTo>
                  <a:pt x="416559" y="383539"/>
                </a:lnTo>
                <a:lnTo>
                  <a:pt x="472439" y="422910"/>
                </a:lnTo>
                <a:lnTo>
                  <a:pt x="550022" y="383539"/>
                </a:lnTo>
                <a:close/>
              </a:path>
              <a:path w="1041400" h="506730">
                <a:moveTo>
                  <a:pt x="535939" y="107950"/>
                </a:moveTo>
                <a:lnTo>
                  <a:pt x="529589" y="219710"/>
                </a:lnTo>
                <a:lnTo>
                  <a:pt x="20319" y="293369"/>
                </a:lnTo>
                <a:lnTo>
                  <a:pt x="0" y="336550"/>
                </a:lnTo>
                <a:lnTo>
                  <a:pt x="111759" y="412750"/>
                </a:lnTo>
                <a:lnTo>
                  <a:pt x="199389" y="387350"/>
                </a:lnTo>
                <a:lnTo>
                  <a:pt x="407079" y="387350"/>
                </a:lnTo>
                <a:lnTo>
                  <a:pt x="416559" y="383539"/>
                </a:lnTo>
                <a:lnTo>
                  <a:pt x="550022" y="383539"/>
                </a:lnTo>
                <a:lnTo>
                  <a:pt x="557530" y="379729"/>
                </a:lnTo>
                <a:lnTo>
                  <a:pt x="990568" y="379729"/>
                </a:lnTo>
                <a:lnTo>
                  <a:pt x="964898" y="353060"/>
                </a:lnTo>
                <a:lnTo>
                  <a:pt x="833119" y="353060"/>
                </a:lnTo>
                <a:lnTo>
                  <a:pt x="777239" y="304800"/>
                </a:lnTo>
                <a:lnTo>
                  <a:pt x="801369" y="219710"/>
                </a:lnTo>
                <a:lnTo>
                  <a:pt x="849630" y="172719"/>
                </a:lnTo>
                <a:lnTo>
                  <a:pt x="882650" y="167639"/>
                </a:lnTo>
                <a:lnTo>
                  <a:pt x="1040967" y="167639"/>
                </a:lnTo>
                <a:lnTo>
                  <a:pt x="1041400" y="147319"/>
                </a:lnTo>
                <a:lnTo>
                  <a:pt x="614680" y="147319"/>
                </a:lnTo>
                <a:lnTo>
                  <a:pt x="535939" y="107950"/>
                </a:lnTo>
                <a:close/>
              </a:path>
              <a:path w="1041400" h="506730">
                <a:moveTo>
                  <a:pt x="1040967" y="167639"/>
                </a:moveTo>
                <a:lnTo>
                  <a:pt x="882650" y="167639"/>
                </a:lnTo>
                <a:lnTo>
                  <a:pt x="906780" y="179069"/>
                </a:lnTo>
                <a:lnTo>
                  <a:pt x="928369" y="198119"/>
                </a:lnTo>
                <a:lnTo>
                  <a:pt x="955039" y="227329"/>
                </a:lnTo>
                <a:lnTo>
                  <a:pt x="934719" y="294639"/>
                </a:lnTo>
                <a:lnTo>
                  <a:pt x="1036319" y="386079"/>
                </a:lnTo>
                <a:lnTo>
                  <a:pt x="1040967" y="167639"/>
                </a:lnTo>
                <a:close/>
              </a:path>
              <a:path w="1041400" h="506730">
                <a:moveTo>
                  <a:pt x="924559" y="311150"/>
                </a:moveTo>
                <a:lnTo>
                  <a:pt x="833119" y="353060"/>
                </a:lnTo>
                <a:lnTo>
                  <a:pt x="964898" y="353060"/>
                </a:lnTo>
                <a:lnTo>
                  <a:pt x="924559" y="311150"/>
                </a:lnTo>
                <a:close/>
              </a:path>
              <a:path w="1041400" h="506730">
                <a:moveTo>
                  <a:pt x="786130" y="0"/>
                </a:moveTo>
                <a:lnTo>
                  <a:pt x="614680" y="147319"/>
                </a:lnTo>
                <a:lnTo>
                  <a:pt x="1041400" y="147319"/>
                </a:lnTo>
                <a:lnTo>
                  <a:pt x="914400" y="5079"/>
                </a:lnTo>
                <a:lnTo>
                  <a:pt x="786130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692401" y="1939289"/>
            <a:ext cx="582931" cy="553720"/>
          </a:xfrm>
          <a:custGeom>
            <a:avLst/>
            <a:gdLst/>
            <a:ahLst/>
            <a:cxnLst/>
            <a:rect l="l" t="t" r="r" b="b"/>
            <a:pathLst>
              <a:path w="582929" h="553719">
                <a:moveTo>
                  <a:pt x="258656" y="459739"/>
                </a:moveTo>
                <a:lnTo>
                  <a:pt x="156210" y="459739"/>
                </a:lnTo>
                <a:lnTo>
                  <a:pt x="166369" y="472439"/>
                </a:lnTo>
                <a:lnTo>
                  <a:pt x="184150" y="485139"/>
                </a:lnTo>
                <a:lnTo>
                  <a:pt x="194310" y="492760"/>
                </a:lnTo>
                <a:lnTo>
                  <a:pt x="233680" y="515620"/>
                </a:lnTo>
                <a:lnTo>
                  <a:pt x="297180" y="541020"/>
                </a:lnTo>
                <a:lnTo>
                  <a:pt x="369569" y="553720"/>
                </a:lnTo>
                <a:lnTo>
                  <a:pt x="440689" y="548639"/>
                </a:lnTo>
                <a:lnTo>
                  <a:pt x="490219" y="525780"/>
                </a:lnTo>
                <a:lnTo>
                  <a:pt x="519430" y="500380"/>
                </a:lnTo>
                <a:lnTo>
                  <a:pt x="527245" y="490220"/>
                </a:lnTo>
                <a:lnTo>
                  <a:pt x="347980" y="490220"/>
                </a:lnTo>
                <a:lnTo>
                  <a:pt x="307339" y="482600"/>
                </a:lnTo>
                <a:lnTo>
                  <a:pt x="269239" y="466089"/>
                </a:lnTo>
                <a:lnTo>
                  <a:pt x="258656" y="459739"/>
                </a:lnTo>
                <a:close/>
              </a:path>
              <a:path w="582929" h="553719">
                <a:moveTo>
                  <a:pt x="73660" y="377189"/>
                </a:moveTo>
                <a:lnTo>
                  <a:pt x="58419" y="378460"/>
                </a:lnTo>
                <a:lnTo>
                  <a:pt x="44450" y="384810"/>
                </a:lnTo>
                <a:lnTo>
                  <a:pt x="31750" y="393700"/>
                </a:lnTo>
                <a:lnTo>
                  <a:pt x="44450" y="434339"/>
                </a:lnTo>
                <a:lnTo>
                  <a:pt x="59689" y="480060"/>
                </a:lnTo>
                <a:lnTo>
                  <a:pt x="69850" y="491489"/>
                </a:lnTo>
                <a:lnTo>
                  <a:pt x="87630" y="496570"/>
                </a:lnTo>
                <a:lnTo>
                  <a:pt x="105410" y="494030"/>
                </a:lnTo>
                <a:lnTo>
                  <a:pt x="123189" y="485139"/>
                </a:lnTo>
                <a:lnTo>
                  <a:pt x="156210" y="459739"/>
                </a:lnTo>
                <a:lnTo>
                  <a:pt x="258656" y="459739"/>
                </a:lnTo>
                <a:lnTo>
                  <a:pt x="250189" y="454660"/>
                </a:lnTo>
                <a:lnTo>
                  <a:pt x="244186" y="449580"/>
                </a:lnTo>
                <a:lnTo>
                  <a:pt x="111760" y="449580"/>
                </a:lnTo>
                <a:lnTo>
                  <a:pt x="99060" y="427989"/>
                </a:lnTo>
                <a:lnTo>
                  <a:pt x="93980" y="402589"/>
                </a:lnTo>
                <a:lnTo>
                  <a:pt x="88900" y="391160"/>
                </a:lnTo>
                <a:lnTo>
                  <a:pt x="83819" y="382270"/>
                </a:lnTo>
                <a:lnTo>
                  <a:pt x="73660" y="377189"/>
                </a:lnTo>
                <a:close/>
              </a:path>
              <a:path w="582929" h="553719">
                <a:moveTo>
                  <a:pt x="469900" y="41910"/>
                </a:moveTo>
                <a:lnTo>
                  <a:pt x="325119" y="41910"/>
                </a:lnTo>
                <a:lnTo>
                  <a:pt x="386080" y="48260"/>
                </a:lnTo>
                <a:lnTo>
                  <a:pt x="414019" y="59689"/>
                </a:lnTo>
                <a:lnTo>
                  <a:pt x="461010" y="97789"/>
                </a:lnTo>
                <a:lnTo>
                  <a:pt x="497839" y="149860"/>
                </a:lnTo>
                <a:lnTo>
                  <a:pt x="530860" y="242570"/>
                </a:lnTo>
                <a:lnTo>
                  <a:pt x="534669" y="307339"/>
                </a:lnTo>
                <a:lnTo>
                  <a:pt x="532130" y="337820"/>
                </a:lnTo>
                <a:lnTo>
                  <a:pt x="524510" y="367030"/>
                </a:lnTo>
                <a:lnTo>
                  <a:pt x="511810" y="392430"/>
                </a:lnTo>
                <a:lnTo>
                  <a:pt x="504189" y="405130"/>
                </a:lnTo>
                <a:lnTo>
                  <a:pt x="495300" y="415289"/>
                </a:lnTo>
                <a:lnTo>
                  <a:pt x="488950" y="425450"/>
                </a:lnTo>
                <a:lnTo>
                  <a:pt x="447039" y="463550"/>
                </a:lnTo>
                <a:lnTo>
                  <a:pt x="408939" y="481330"/>
                </a:lnTo>
                <a:lnTo>
                  <a:pt x="347980" y="490220"/>
                </a:lnTo>
                <a:lnTo>
                  <a:pt x="527245" y="490220"/>
                </a:lnTo>
                <a:lnTo>
                  <a:pt x="553719" y="444500"/>
                </a:lnTo>
                <a:lnTo>
                  <a:pt x="571500" y="393700"/>
                </a:lnTo>
                <a:lnTo>
                  <a:pt x="581660" y="330200"/>
                </a:lnTo>
                <a:lnTo>
                  <a:pt x="582929" y="276860"/>
                </a:lnTo>
                <a:lnTo>
                  <a:pt x="577850" y="227330"/>
                </a:lnTo>
                <a:lnTo>
                  <a:pt x="566420" y="180339"/>
                </a:lnTo>
                <a:lnTo>
                  <a:pt x="548639" y="138430"/>
                </a:lnTo>
                <a:lnTo>
                  <a:pt x="527050" y="100330"/>
                </a:lnTo>
                <a:lnTo>
                  <a:pt x="500380" y="68580"/>
                </a:lnTo>
                <a:lnTo>
                  <a:pt x="486410" y="54610"/>
                </a:lnTo>
                <a:lnTo>
                  <a:pt x="469900" y="41910"/>
                </a:lnTo>
                <a:close/>
              </a:path>
              <a:path w="582929" h="553719">
                <a:moveTo>
                  <a:pt x="189230" y="396239"/>
                </a:moveTo>
                <a:lnTo>
                  <a:pt x="175260" y="396239"/>
                </a:lnTo>
                <a:lnTo>
                  <a:pt x="152400" y="414020"/>
                </a:lnTo>
                <a:lnTo>
                  <a:pt x="142239" y="425450"/>
                </a:lnTo>
                <a:lnTo>
                  <a:pt x="132080" y="438150"/>
                </a:lnTo>
                <a:lnTo>
                  <a:pt x="121919" y="445770"/>
                </a:lnTo>
                <a:lnTo>
                  <a:pt x="111760" y="449580"/>
                </a:lnTo>
                <a:lnTo>
                  <a:pt x="244186" y="449580"/>
                </a:lnTo>
                <a:lnTo>
                  <a:pt x="233680" y="440689"/>
                </a:lnTo>
                <a:lnTo>
                  <a:pt x="218439" y="424180"/>
                </a:lnTo>
                <a:lnTo>
                  <a:pt x="204469" y="405130"/>
                </a:lnTo>
                <a:lnTo>
                  <a:pt x="189230" y="396239"/>
                </a:lnTo>
                <a:close/>
              </a:path>
              <a:path w="582929" h="553719">
                <a:moveTo>
                  <a:pt x="59689" y="111760"/>
                </a:moveTo>
                <a:lnTo>
                  <a:pt x="44450" y="111760"/>
                </a:lnTo>
                <a:lnTo>
                  <a:pt x="29210" y="118110"/>
                </a:lnTo>
                <a:lnTo>
                  <a:pt x="16510" y="222250"/>
                </a:lnTo>
                <a:lnTo>
                  <a:pt x="0" y="267970"/>
                </a:lnTo>
                <a:lnTo>
                  <a:pt x="44450" y="267970"/>
                </a:lnTo>
                <a:lnTo>
                  <a:pt x="69850" y="264160"/>
                </a:lnTo>
                <a:lnTo>
                  <a:pt x="62230" y="215900"/>
                </a:lnTo>
                <a:lnTo>
                  <a:pt x="59689" y="168910"/>
                </a:lnTo>
                <a:lnTo>
                  <a:pt x="71119" y="162560"/>
                </a:lnTo>
                <a:lnTo>
                  <a:pt x="171957" y="162560"/>
                </a:lnTo>
                <a:lnTo>
                  <a:pt x="179069" y="152400"/>
                </a:lnTo>
                <a:lnTo>
                  <a:pt x="187198" y="142239"/>
                </a:lnTo>
                <a:lnTo>
                  <a:pt x="119380" y="142239"/>
                </a:lnTo>
                <a:lnTo>
                  <a:pt x="97789" y="132080"/>
                </a:lnTo>
                <a:lnTo>
                  <a:pt x="86360" y="124460"/>
                </a:lnTo>
                <a:lnTo>
                  <a:pt x="72389" y="116839"/>
                </a:lnTo>
                <a:lnTo>
                  <a:pt x="59689" y="111760"/>
                </a:lnTo>
                <a:close/>
              </a:path>
              <a:path w="582929" h="553719">
                <a:moveTo>
                  <a:pt x="171957" y="162560"/>
                </a:moveTo>
                <a:lnTo>
                  <a:pt x="81280" y="162560"/>
                </a:lnTo>
                <a:lnTo>
                  <a:pt x="99060" y="176530"/>
                </a:lnTo>
                <a:lnTo>
                  <a:pt x="116839" y="194310"/>
                </a:lnTo>
                <a:lnTo>
                  <a:pt x="125730" y="198120"/>
                </a:lnTo>
                <a:lnTo>
                  <a:pt x="135889" y="196850"/>
                </a:lnTo>
                <a:lnTo>
                  <a:pt x="161289" y="175260"/>
                </a:lnTo>
                <a:lnTo>
                  <a:pt x="170180" y="165100"/>
                </a:lnTo>
                <a:lnTo>
                  <a:pt x="171957" y="162560"/>
                </a:lnTo>
                <a:close/>
              </a:path>
              <a:path w="582929" h="553719">
                <a:moveTo>
                  <a:pt x="363219" y="0"/>
                </a:moveTo>
                <a:lnTo>
                  <a:pt x="323850" y="0"/>
                </a:lnTo>
                <a:lnTo>
                  <a:pt x="284480" y="8889"/>
                </a:lnTo>
                <a:lnTo>
                  <a:pt x="245110" y="25400"/>
                </a:lnTo>
                <a:lnTo>
                  <a:pt x="207010" y="52070"/>
                </a:lnTo>
                <a:lnTo>
                  <a:pt x="170180" y="87630"/>
                </a:lnTo>
                <a:lnTo>
                  <a:pt x="134619" y="133350"/>
                </a:lnTo>
                <a:lnTo>
                  <a:pt x="128269" y="140970"/>
                </a:lnTo>
                <a:lnTo>
                  <a:pt x="119380" y="142239"/>
                </a:lnTo>
                <a:lnTo>
                  <a:pt x="187198" y="142239"/>
                </a:lnTo>
                <a:lnTo>
                  <a:pt x="199389" y="127000"/>
                </a:lnTo>
                <a:lnTo>
                  <a:pt x="212089" y="113030"/>
                </a:lnTo>
                <a:lnTo>
                  <a:pt x="269239" y="63500"/>
                </a:lnTo>
                <a:lnTo>
                  <a:pt x="304800" y="46989"/>
                </a:lnTo>
                <a:lnTo>
                  <a:pt x="325119" y="41910"/>
                </a:lnTo>
                <a:lnTo>
                  <a:pt x="469900" y="41910"/>
                </a:lnTo>
                <a:lnTo>
                  <a:pt x="453389" y="30480"/>
                </a:lnTo>
                <a:lnTo>
                  <a:pt x="436880" y="20320"/>
                </a:lnTo>
                <a:lnTo>
                  <a:pt x="419100" y="12700"/>
                </a:lnTo>
                <a:lnTo>
                  <a:pt x="401319" y="6350"/>
                </a:lnTo>
                <a:lnTo>
                  <a:pt x="363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183129" y="2051050"/>
            <a:ext cx="575310" cy="360680"/>
          </a:xfrm>
          <a:custGeom>
            <a:avLst/>
            <a:gdLst/>
            <a:ahLst/>
            <a:cxnLst/>
            <a:rect l="l" t="t" r="r" b="b"/>
            <a:pathLst>
              <a:path w="575310" h="360680">
                <a:moveTo>
                  <a:pt x="551180" y="316229"/>
                </a:moveTo>
                <a:lnTo>
                  <a:pt x="201930" y="316229"/>
                </a:lnTo>
                <a:lnTo>
                  <a:pt x="242569" y="337820"/>
                </a:lnTo>
                <a:lnTo>
                  <a:pt x="257809" y="345439"/>
                </a:lnTo>
                <a:lnTo>
                  <a:pt x="271780" y="351789"/>
                </a:lnTo>
                <a:lnTo>
                  <a:pt x="292100" y="359410"/>
                </a:lnTo>
                <a:lnTo>
                  <a:pt x="307339" y="360679"/>
                </a:lnTo>
                <a:lnTo>
                  <a:pt x="341630" y="350520"/>
                </a:lnTo>
                <a:lnTo>
                  <a:pt x="367030" y="339089"/>
                </a:lnTo>
                <a:lnTo>
                  <a:pt x="384809" y="331470"/>
                </a:lnTo>
                <a:lnTo>
                  <a:pt x="403859" y="322579"/>
                </a:lnTo>
                <a:lnTo>
                  <a:pt x="538480" y="322579"/>
                </a:lnTo>
                <a:lnTo>
                  <a:pt x="551180" y="316229"/>
                </a:lnTo>
                <a:close/>
              </a:path>
              <a:path w="575310" h="360680">
                <a:moveTo>
                  <a:pt x="538480" y="322579"/>
                </a:moveTo>
                <a:lnTo>
                  <a:pt x="403859" y="322579"/>
                </a:lnTo>
                <a:lnTo>
                  <a:pt x="421639" y="332739"/>
                </a:lnTo>
                <a:lnTo>
                  <a:pt x="436880" y="339089"/>
                </a:lnTo>
                <a:lnTo>
                  <a:pt x="461009" y="347979"/>
                </a:lnTo>
                <a:lnTo>
                  <a:pt x="492759" y="349250"/>
                </a:lnTo>
                <a:lnTo>
                  <a:pt x="515619" y="336550"/>
                </a:lnTo>
                <a:lnTo>
                  <a:pt x="530859" y="326389"/>
                </a:lnTo>
                <a:lnTo>
                  <a:pt x="538480" y="322579"/>
                </a:lnTo>
                <a:close/>
              </a:path>
              <a:path w="575310" h="360680">
                <a:moveTo>
                  <a:pt x="553719" y="0"/>
                </a:moveTo>
                <a:lnTo>
                  <a:pt x="551180" y="0"/>
                </a:lnTo>
                <a:lnTo>
                  <a:pt x="530859" y="10160"/>
                </a:lnTo>
                <a:lnTo>
                  <a:pt x="518159" y="25400"/>
                </a:lnTo>
                <a:lnTo>
                  <a:pt x="514350" y="62229"/>
                </a:lnTo>
                <a:lnTo>
                  <a:pt x="516889" y="97789"/>
                </a:lnTo>
                <a:lnTo>
                  <a:pt x="515619" y="107950"/>
                </a:lnTo>
                <a:lnTo>
                  <a:pt x="509269" y="113029"/>
                </a:lnTo>
                <a:lnTo>
                  <a:pt x="358139" y="134620"/>
                </a:lnTo>
                <a:lnTo>
                  <a:pt x="285750" y="143510"/>
                </a:lnTo>
                <a:lnTo>
                  <a:pt x="212089" y="154939"/>
                </a:lnTo>
                <a:lnTo>
                  <a:pt x="140969" y="165100"/>
                </a:lnTo>
                <a:lnTo>
                  <a:pt x="80009" y="177800"/>
                </a:lnTo>
                <a:lnTo>
                  <a:pt x="33019" y="189229"/>
                </a:lnTo>
                <a:lnTo>
                  <a:pt x="0" y="219710"/>
                </a:lnTo>
                <a:lnTo>
                  <a:pt x="1269" y="242570"/>
                </a:lnTo>
                <a:lnTo>
                  <a:pt x="19050" y="276860"/>
                </a:lnTo>
                <a:lnTo>
                  <a:pt x="50800" y="309879"/>
                </a:lnTo>
                <a:lnTo>
                  <a:pt x="87630" y="332739"/>
                </a:lnTo>
                <a:lnTo>
                  <a:pt x="127000" y="342900"/>
                </a:lnTo>
                <a:lnTo>
                  <a:pt x="153669" y="337820"/>
                </a:lnTo>
                <a:lnTo>
                  <a:pt x="177800" y="327660"/>
                </a:lnTo>
                <a:lnTo>
                  <a:pt x="201930" y="316229"/>
                </a:lnTo>
                <a:lnTo>
                  <a:pt x="568536" y="316229"/>
                </a:lnTo>
                <a:lnTo>
                  <a:pt x="568714" y="314960"/>
                </a:lnTo>
                <a:lnTo>
                  <a:pt x="340359" y="314960"/>
                </a:lnTo>
                <a:lnTo>
                  <a:pt x="326389" y="313689"/>
                </a:lnTo>
                <a:lnTo>
                  <a:pt x="309880" y="303529"/>
                </a:lnTo>
                <a:lnTo>
                  <a:pt x="296817" y="293370"/>
                </a:lnTo>
                <a:lnTo>
                  <a:pt x="154939" y="293370"/>
                </a:lnTo>
                <a:lnTo>
                  <a:pt x="106680" y="284479"/>
                </a:lnTo>
                <a:lnTo>
                  <a:pt x="77469" y="267970"/>
                </a:lnTo>
                <a:lnTo>
                  <a:pt x="64769" y="247650"/>
                </a:lnTo>
                <a:lnTo>
                  <a:pt x="63500" y="236220"/>
                </a:lnTo>
                <a:lnTo>
                  <a:pt x="64769" y="223520"/>
                </a:lnTo>
                <a:lnTo>
                  <a:pt x="138430" y="201929"/>
                </a:lnTo>
                <a:lnTo>
                  <a:pt x="234950" y="186689"/>
                </a:lnTo>
                <a:lnTo>
                  <a:pt x="306069" y="179070"/>
                </a:lnTo>
                <a:lnTo>
                  <a:pt x="553719" y="156210"/>
                </a:lnTo>
                <a:lnTo>
                  <a:pt x="570230" y="151129"/>
                </a:lnTo>
                <a:lnTo>
                  <a:pt x="563880" y="59689"/>
                </a:lnTo>
                <a:lnTo>
                  <a:pt x="571500" y="3810"/>
                </a:lnTo>
                <a:lnTo>
                  <a:pt x="553719" y="0"/>
                </a:lnTo>
                <a:close/>
              </a:path>
              <a:path w="575310" h="360680">
                <a:moveTo>
                  <a:pt x="568536" y="316229"/>
                </a:moveTo>
                <a:lnTo>
                  <a:pt x="551180" y="316229"/>
                </a:lnTo>
                <a:lnTo>
                  <a:pt x="553719" y="322579"/>
                </a:lnTo>
                <a:lnTo>
                  <a:pt x="565150" y="340360"/>
                </a:lnTo>
                <a:lnTo>
                  <a:pt x="568536" y="316229"/>
                </a:lnTo>
                <a:close/>
              </a:path>
              <a:path w="575310" h="360680">
                <a:moveTo>
                  <a:pt x="439419" y="267970"/>
                </a:moveTo>
                <a:lnTo>
                  <a:pt x="419100" y="269239"/>
                </a:lnTo>
                <a:lnTo>
                  <a:pt x="391159" y="280670"/>
                </a:lnTo>
                <a:lnTo>
                  <a:pt x="365759" y="300989"/>
                </a:lnTo>
                <a:lnTo>
                  <a:pt x="353059" y="309879"/>
                </a:lnTo>
                <a:lnTo>
                  <a:pt x="340359" y="314960"/>
                </a:lnTo>
                <a:lnTo>
                  <a:pt x="568714" y="314960"/>
                </a:lnTo>
                <a:lnTo>
                  <a:pt x="570853" y="299720"/>
                </a:lnTo>
                <a:lnTo>
                  <a:pt x="497839" y="299720"/>
                </a:lnTo>
                <a:lnTo>
                  <a:pt x="477519" y="292100"/>
                </a:lnTo>
                <a:lnTo>
                  <a:pt x="458469" y="278129"/>
                </a:lnTo>
                <a:lnTo>
                  <a:pt x="449580" y="271779"/>
                </a:lnTo>
                <a:lnTo>
                  <a:pt x="439419" y="267970"/>
                </a:lnTo>
                <a:close/>
              </a:path>
              <a:path w="575310" h="360680">
                <a:moveTo>
                  <a:pt x="575309" y="267970"/>
                </a:moveTo>
                <a:lnTo>
                  <a:pt x="553719" y="273050"/>
                </a:lnTo>
                <a:lnTo>
                  <a:pt x="497839" y="299720"/>
                </a:lnTo>
                <a:lnTo>
                  <a:pt x="570853" y="299720"/>
                </a:lnTo>
                <a:lnTo>
                  <a:pt x="575309" y="267970"/>
                </a:lnTo>
                <a:close/>
              </a:path>
              <a:path w="575310" h="360680">
                <a:moveTo>
                  <a:pt x="233680" y="269239"/>
                </a:moveTo>
                <a:lnTo>
                  <a:pt x="200659" y="278129"/>
                </a:lnTo>
                <a:lnTo>
                  <a:pt x="180339" y="285750"/>
                </a:lnTo>
                <a:lnTo>
                  <a:pt x="154939" y="293370"/>
                </a:lnTo>
                <a:lnTo>
                  <a:pt x="296817" y="293370"/>
                </a:lnTo>
                <a:lnTo>
                  <a:pt x="287019" y="285750"/>
                </a:lnTo>
                <a:lnTo>
                  <a:pt x="266700" y="274320"/>
                </a:lnTo>
                <a:lnTo>
                  <a:pt x="233680" y="2692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305050" y="2230122"/>
            <a:ext cx="565150" cy="82550"/>
          </a:xfrm>
          <a:custGeom>
            <a:avLst/>
            <a:gdLst/>
            <a:ahLst/>
            <a:cxnLst/>
            <a:rect l="l" t="t" r="r" b="b"/>
            <a:pathLst>
              <a:path w="565150" h="82550">
                <a:moveTo>
                  <a:pt x="388619" y="0"/>
                </a:moveTo>
                <a:lnTo>
                  <a:pt x="279400" y="7619"/>
                </a:lnTo>
                <a:lnTo>
                  <a:pt x="223519" y="13969"/>
                </a:lnTo>
                <a:lnTo>
                  <a:pt x="168910" y="22859"/>
                </a:lnTo>
                <a:lnTo>
                  <a:pt x="119380" y="33019"/>
                </a:lnTo>
                <a:lnTo>
                  <a:pt x="74930" y="43179"/>
                </a:lnTo>
                <a:lnTo>
                  <a:pt x="13969" y="63500"/>
                </a:lnTo>
                <a:lnTo>
                  <a:pt x="0" y="73659"/>
                </a:lnTo>
                <a:lnTo>
                  <a:pt x="1269" y="82550"/>
                </a:lnTo>
                <a:lnTo>
                  <a:pt x="445769" y="58419"/>
                </a:lnTo>
                <a:lnTo>
                  <a:pt x="565150" y="53339"/>
                </a:lnTo>
                <a:lnTo>
                  <a:pt x="563880" y="33019"/>
                </a:lnTo>
                <a:lnTo>
                  <a:pt x="548639" y="19050"/>
                </a:lnTo>
                <a:lnTo>
                  <a:pt x="483869" y="2539"/>
                </a:lnTo>
                <a:lnTo>
                  <a:pt x="388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965450" y="2115823"/>
            <a:ext cx="199390" cy="214629"/>
          </a:xfrm>
          <a:custGeom>
            <a:avLst/>
            <a:gdLst/>
            <a:ahLst/>
            <a:cxnLst/>
            <a:rect l="l" t="t" r="r" b="b"/>
            <a:pathLst>
              <a:path w="199389" h="214630">
                <a:moveTo>
                  <a:pt x="121919" y="0"/>
                </a:moveTo>
                <a:lnTo>
                  <a:pt x="95250" y="0"/>
                </a:lnTo>
                <a:lnTo>
                  <a:pt x="71119" y="7619"/>
                </a:lnTo>
                <a:lnTo>
                  <a:pt x="19050" y="62229"/>
                </a:lnTo>
                <a:lnTo>
                  <a:pt x="2539" y="102869"/>
                </a:lnTo>
                <a:lnTo>
                  <a:pt x="0" y="118109"/>
                </a:lnTo>
                <a:lnTo>
                  <a:pt x="6350" y="167639"/>
                </a:lnTo>
                <a:lnTo>
                  <a:pt x="31750" y="201929"/>
                </a:lnTo>
                <a:lnTo>
                  <a:pt x="52069" y="212089"/>
                </a:lnTo>
                <a:lnTo>
                  <a:pt x="77469" y="214629"/>
                </a:lnTo>
                <a:lnTo>
                  <a:pt x="107950" y="209550"/>
                </a:lnTo>
                <a:lnTo>
                  <a:pt x="143510" y="193039"/>
                </a:lnTo>
                <a:lnTo>
                  <a:pt x="182880" y="156209"/>
                </a:lnTo>
                <a:lnTo>
                  <a:pt x="184150" y="153669"/>
                </a:lnTo>
                <a:lnTo>
                  <a:pt x="102869" y="153669"/>
                </a:lnTo>
                <a:lnTo>
                  <a:pt x="73660" y="151129"/>
                </a:lnTo>
                <a:lnTo>
                  <a:pt x="63500" y="142239"/>
                </a:lnTo>
                <a:lnTo>
                  <a:pt x="55880" y="129539"/>
                </a:lnTo>
                <a:lnTo>
                  <a:pt x="54610" y="92709"/>
                </a:lnTo>
                <a:lnTo>
                  <a:pt x="69850" y="60959"/>
                </a:lnTo>
                <a:lnTo>
                  <a:pt x="81280" y="46989"/>
                </a:lnTo>
                <a:lnTo>
                  <a:pt x="93980" y="35559"/>
                </a:lnTo>
                <a:lnTo>
                  <a:pt x="114300" y="15239"/>
                </a:lnTo>
                <a:lnTo>
                  <a:pt x="120650" y="6350"/>
                </a:lnTo>
                <a:lnTo>
                  <a:pt x="121919" y="0"/>
                </a:lnTo>
                <a:close/>
              </a:path>
              <a:path w="199389" h="214630">
                <a:moveTo>
                  <a:pt x="195096" y="64769"/>
                </a:moveTo>
                <a:lnTo>
                  <a:pt x="156210" y="64769"/>
                </a:lnTo>
                <a:lnTo>
                  <a:pt x="165100" y="67309"/>
                </a:lnTo>
                <a:lnTo>
                  <a:pt x="168910" y="73659"/>
                </a:lnTo>
                <a:lnTo>
                  <a:pt x="167639" y="91439"/>
                </a:lnTo>
                <a:lnTo>
                  <a:pt x="156210" y="113029"/>
                </a:lnTo>
                <a:lnTo>
                  <a:pt x="137160" y="133350"/>
                </a:lnTo>
                <a:lnTo>
                  <a:pt x="102869" y="153669"/>
                </a:lnTo>
                <a:lnTo>
                  <a:pt x="184150" y="153669"/>
                </a:lnTo>
                <a:lnTo>
                  <a:pt x="190500" y="140969"/>
                </a:lnTo>
                <a:lnTo>
                  <a:pt x="198119" y="109219"/>
                </a:lnTo>
                <a:lnTo>
                  <a:pt x="199389" y="92709"/>
                </a:lnTo>
                <a:lnTo>
                  <a:pt x="198119" y="77469"/>
                </a:lnTo>
                <a:lnTo>
                  <a:pt x="195096" y="64769"/>
                </a:lnTo>
                <a:close/>
              </a:path>
              <a:path w="199389" h="214630">
                <a:moveTo>
                  <a:pt x="161289" y="25400"/>
                </a:moveTo>
                <a:lnTo>
                  <a:pt x="151130" y="26669"/>
                </a:lnTo>
                <a:lnTo>
                  <a:pt x="140969" y="33019"/>
                </a:lnTo>
                <a:lnTo>
                  <a:pt x="129539" y="43179"/>
                </a:lnTo>
                <a:lnTo>
                  <a:pt x="124460" y="53339"/>
                </a:lnTo>
                <a:lnTo>
                  <a:pt x="127000" y="71119"/>
                </a:lnTo>
                <a:lnTo>
                  <a:pt x="140969" y="77469"/>
                </a:lnTo>
                <a:lnTo>
                  <a:pt x="148589" y="73659"/>
                </a:lnTo>
                <a:lnTo>
                  <a:pt x="156210" y="64769"/>
                </a:lnTo>
                <a:lnTo>
                  <a:pt x="195096" y="64769"/>
                </a:lnTo>
                <a:lnTo>
                  <a:pt x="191769" y="50800"/>
                </a:lnTo>
                <a:lnTo>
                  <a:pt x="179069" y="33019"/>
                </a:lnTo>
                <a:lnTo>
                  <a:pt x="161289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4069079" y="2040890"/>
            <a:ext cx="1352550" cy="314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2000" b="1" dirty="0">
                <a:solidFill>
                  <a:srgbClr val="3333CC"/>
                </a:solidFill>
                <a:latin typeface="Arial"/>
                <a:cs typeface="Arial"/>
              </a:rPr>
              <a:t>SAME</a:t>
            </a:r>
            <a:r>
              <a:rPr sz="2000" b="1" spc="-100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2000" b="1" spc="-6" dirty="0">
                <a:solidFill>
                  <a:srgbClr val="3333CC"/>
                </a:solidFill>
                <a:latin typeface="Arial"/>
                <a:cs typeface="Arial"/>
              </a:rPr>
              <a:t>KEY</a:t>
            </a:r>
            <a:endParaRPr sz="20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02642" y="2024381"/>
            <a:ext cx="913765" cy="556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3600" b="1" spc="6" dirty="0">
                <a:solidFill>
                  <a:srgbClr val="3333CC"/>
                </a:solidFill>
                <a:latin typeface="Arial"/>
                <a:cs typeface="Arial"/>
              </a:rPr>
              <a:t>B</a:t>
            </a:r>
            <a:r>
              <a:rPr sz="3600" b="1" spc="-15" dirty="0">
                <a:solidFill>
                  <a:srgbClr val="3333CC"/>
                </a:solidFill>
                <a:latin typeface="Arial"/>
                <a:cs typeface="Arial"/>
              </a:rPr>
              <a:t>o</a:t>
            </a:r>
            <a:r>
              <a:rPr sz="3600" b="1" dirty="0">
                <a:solidFill>
                  <a:srgbClr val="3333CC"/>
                </a:solidFill>
                <a:latin typeface="Arial"/>
                <a:cs typeface="Arial"/>
              </a:rPr>
              <a:t>b</a:t>
            </a:r>
            <a:endParaRPr sz="36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470902" y="2024381"/>
            <a:ext cx="1116965" cy="556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3600" b="1" spc="-6" dirty="0">
                <a:solidFill>
                  <a:srgbClr val="3333CC"/>
                </a:solidFill>
                <a:latin typeface="Arial"/>
                <a:cs typeface="Arial"/>
              </a:rPr>
              <a:t>Al</a:t>
            </a:r>
            <a:r>
              <a:rPr sz="3600" b="1" spc="-15" dirty="0">
                <a:solidFill>
                  <a:srgbClr val="3333CC"/>
                </a:solidFill>
                <a:latin typeface="Arial"/>
                <a:cs typeface="Arial"/>
              </a:rPr>
              <a:t>i</a:t>
            </a:r>
            <a:r>
              <a:rPr sz="3600" b="1" dirty="0">
                <a:solidFill>
                  <a:srgbClr val="3333CC"/>
                </a:solidFill>
                <a:latin typeface="Arial"/>
                <a:cs typeface="Arial"/>
              </a:rPr>
              <a:t>ce</a:t>
            </a:r>
            <a:endParaRPr sz="36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435090" y="2687320"/>
            <a:ext cx="535940" cy="740410"/>
          </a:xfrm>
          <a:custGeom>
            <a:avLst/>
            <a:gdLst/>
            <a:ahLst/>
            <a:cxnLst/>
            <a:rect l="l" t="t" r="r" b="b"/>
            <a:pathLst>
              <a:path w="535940" h="740410">
                <a:moveTo>
                  <a:pt x="535939" y="554989"/>
                </a:moveTo>
                <a:lnTo>
                  <a:pt x="0" y="554989"/>
                </a:lnTo>
                <a:lnTo>
                  <a:pt x="267969" y="740409"/>
                </a:lnTo>
                <a:lnTo>
                  <a:pt x="535939" y="554989"/>
                </a:lnTo>
                <a:close/>
              </a:path>
              <a:path w="535940" h="740410">
                <a:moveTo>
                  <a:pt x="402589" y="0"/>
                </a:moveTo>
                <a:lnTo>
                  <a:pt x="134619" y="0"/>
                </a:lnTo>
                <a:lnTo>
                  <a:pt x="134619" y="554989"/>
                </a:lnTo>
                <a:lnTo>
                  <a:pt x="402589" y="554989"/>
                </a:lnTo>
                <a:lnTo>
                  <a:pt x="402589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435090" y="2687320"/>
            <a:ext cx="535940" cy="740410"/>
          </a:xfrm>
          <a:custGeom>
            <a:avLst/>
            <a:gdLst/>
            <a:ahLst/>
            <a:cxnLst/>
            <a:rect l="l" t="t" r="r" b="b"/>
            <a:pathLst>
              <a:path w="535940" h="740410">
                <a:moveTo>
                  <a:pt x="134619" y="0"/>
                </a:moveTo>
                <a:lnTo>
                  <a:pt x="134619" y="554989"/>
                </a:lnTo>
                <a:lnTo>
                  <a:pt x="0" y="554989"/>
                </a:lnTo>
                <a:lnTo>
                  <a:pt x="267969" y="740409"/>
                </a:lnTo>
                <a:lnTo>
                  <a:pt x="535939" y="554989"/>
                </a:lnTo>
                <a:lnTo>
                  <a:pt x="402589" y="554989"/>
                </a:lnTo>
                <a:lnTo>
                  <a:pt x="402589" y="0"/>
                </a:lnTo>
                <a:lnTo>
                  <a:pt x="134619" y="0"/>
                </a:lnTo>
                <a:close/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466840" y="4199890"/>
            <a:ext cx="504190" cy="755650"/>
          </a:xfrm>
          <a:custGeom>
            <a:avLst/>
            <a:gdLst/>
            <a:ahLst/>
            <a:cxnLst/>
            <a:rect l="l" t="t" r="r" b="b"/>
            <a:pathLst>
              <a:path w="504190" h="755650">
                <a:moveTo>
                  <a:pt x="378460" y="189230"/>
                </a:moveTo>
                <a:lnTo>
                  <a:pt x="127000" y="189230"/>
                </a:lnTo>
                <a:lnTo>
                  <a:pt x="127000" y="755650"/>
                </a:lnTo>
                <a:lnTo>
                  <a:pt x="378460" y="755650"/>
                </a:lnTo>
                <a:lnTo>
                  <a:pt x="378460" y="189230"/>
                </a:lnTo>
                <a:close/>
              </a:path>
              <a:path w="504190" h="755650">
                <a:moveTo>
                  <a:pt x="252730" y="0"/>
                </a:moveTo>
                <a:lnTo>
                  <a:pt x="0" y="189230"/>
                </a:lnTo>
                <a:lnTo>
                  <a:pt x="504189" y="189230"/>
                </a:lnTo>
                <a:lnTo>
                  <a:pt x="252730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466840" y="4199890"/>
            <a:ext cx="504190" cy="755650"/>
          </a:xfrm>
          <a:custGeom>
            <a:avLst/>
            <a:gdLst/>
            <a:ahLst/>
            <a:cxnLst/>
            <a:rect l="l" t="t" r="r" b="b"/>
            <a:pathLst>
              <a:path w="504190" h="755650">
                <a:moveTo>
                  <a:pt x="127000" y="755650"/>
                </a:moveTo>
                <a:lnTo>
                  <a:pt x="127000" y="189230"/>
                </a:lnTo>
                <a:lnTo>
                  <a:pt x="0" y="189230"/>
                </a:lnTo>
                <a:lnTo>
                  <a:pt x="252730" y="0"/>
                </a:lnTo>
                <a:lnTo>
                  <a:pt x="504189" y="189230"/>
                </a:lnTo>
                <a:lnTo>
                  <a:pt x="378460" y="189230"/>
                </a:lnTo>
                <a:lnTo>
                  <a:pt x="378460" y="755650"/>
                </a:lnTo>
                <a:lnTo>
                  <a:pt x="127000" y="755650"/>
                </a:lnTo>
                <a:close/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306820" y="3627120"/>
            <a:ext cx="960120" cy="4483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359662" y="3627120"/>
            <a:ext cx="960119" cy="4483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426959" y="3002282"/>
            <a:ext cx="2374900" cy="2387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62562" y="2861310"/>
            <a:ext cx="2042159" cy="2514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46700" y="175028"/>
            <a:ext cx="3579495" cy="1277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5078" indent="154908">
              <a:lnSpc>
                <a:spcPts val="4900"/>
              </a:lnSpc>
            </a:pPr>
            <a:r>
              <a:rPr dirty="0"/>
              <a:t>Symmetric  E</a:t>
            </a:r>
            <a:r>
              <a:rPr spc="-6" dirty="0"/>
              <a:t>n</a:t>
            </a:r>
            <a:r>
              <a:rPr dirty="0"/>
              <a:t>c</a:t>
            </a:r>
            <a:r>
              <a:rPr spc="-6" dirty="0"/>
              <a:t>iphering</a:t>
            </a:r>
          </a:p>
        </p:txBody>
      </p:sp>
      <p:sp>
        <p:nvSpPr>
          <p:cNvPr id="52" name="object 52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54" name="object 54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91</a:t>
            </a:fld>
            <a:endParaRPr dirty="0"/>
          </a:p>
        </p:txBody>
      </p:sp>
      <p:sp>
        <p:nvSpPr>
          <p:cNvPr id="53" name="object 53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804253" y="1568450"/>
            <a:ext cx="413324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 smtClean="0">
                <a:solidFill>
                  <a:srgbClr val="0070C0"/>
                </a:solidFill>
              </a:rPr>
              <a:t>encryptedData</a:t>
            </a:r>
            <a:r>
              <a:rPr lang="fr-FR" sz="2400" dirty="0" smtClean="0">
                <a:solidFill>
                  <a:srgbClr val="0070C0"/>
                </a:solidFill>
              </a:rPr>
              <a:t> </a:t>
            </a:r>
            <a:r>
              <a:rPr lang="fr-FR" sz="2400" dirty="0" smtClean="0"/>
              <a:t>= </a:t>
            </a:r>
            <a:r>
              <a:rPr lang="fr-FR" sz="2400" i="1" dirty="0" smtClean="0"/>
              <a:t>f</a:t>
            </a:r>
            <a:r>
              <a:rPr lang="fr-FR" sz="2400" dirty="0" smtClean="0"/>
              <a:t>(K ,</a:t>
            </a:r>
            <a:r>
              <a:rPr lang="fr-FR" sz="2400" dirty="0" smtClean="0">
                <a:solidFill>
                  <a:srgbClr val="FF0000"/>
                </a:solidFill>
              </a:rPr>
              <a:t>message</a:t>
            </a:r>
            <a:r>
              <a:rPr lang="fr-FR" sz="2400" dirty="0" smtClean="0"/>
              <a:t>)</a:t>
            </a:r>
          </a:p>
          <a:p>
            <a:endParaRPr lang="fr-FR" sz="2400" dirty="0"/>
          </a:p>
          <a:p>
            <a:r>
              <a:rPr lang="fr-FR" sz="2400" dirty="0" smtClean="0">
                <a:solidFill>
                  <a:srgbClr val="FF0000"/>
                </a:solidFill>
              </a:rPr>
              <a:t>message</a:t>
            </a:r>
            <a:r>
              <a:rPr lang="fr-FR" sz="2400" dirty="0" smtClean="0"/>
              <a:t>= </a:t>
            </a:r>
            <a:r>
              <a:rPr lang="fr-FR" sz="2400" i="1" dirty="0" smtClean="0"/>
              <a:t>f  </a:t>
            </a:r>
            <a:r>
              <a:rPr lang="fr-FR" sz="2400" dirty="0" smtClean="0"/>
              <a:t>(K, </a:t>
            </a:r>
            <a:r>
              <a:rPr lang="fr-FR" sz="2400" dirty="0" err="1">
                <a:solidFill>
                  <a:srgbClr val="0070C0"/>
                </a:solidFill>
              </a:rPr>
              <a:t>encryptedData</a:t>
            </a:r>
            <a:r>
              <a:rPr lang="fr-FR" sz="2400" dirty="0">
                <a:solidFill>
                  <a:srgbClr val="0070C0"/>
                </a:solidFill>
              </a:rPr>
              <a:t> </a:t>
            </a:r>
            <a:r>
              <a:rPr lang="fr-FR" sz="2400" dirty="0" smtClean="0"/>
              <a:t>)</a:t>
            </a:r>
            <a:endParaRPr lang="fr-FR" sz="2400" dirty="0"/>
          </a:p>
          <a:p>
            <a:endParaRPr lang="fr-FR" sz="2400" dirty="0"/>
          </a:p>
        </p:txBody>
      </p:sp>
      <p:sp>
        <p:nvSpPr>
          <p:cNvPr id="56" name="Rectangle 55"/>
          <p:cNvSpPr/>
          <p:nvPr/>
        </p:nvSpPr>
        <p:spPr>
          <a:xfrm>
            <a:off x="5207880" y="2272293"/>
            <a:ext cx="3305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i="1" dirty="0"/>
              <a:t>-1</a:t>
            </a:r>
            <a:endParaRPr lang="fr-FR" sz="1400" dirty="0"/>
          </a:p>
        </p:txBody>
      </p:sp>
      <p:sp>
        <p:nvSpPr>
          <p:cNvPr id="57" name="TextBox 56"/>
          <p:cNvSpPr txBox="1"/>
          <p:nvPr/>
        </p:nvSpPr>
        <p:spPr>
          <a:xfrm>
            <a:off x="1594453" y="1647948"/>
            <a:ext cx="1454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ENCRYPTION: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3273293" y="2940050"/>
            <a:ext cx="3368807" cy="120032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/>
              <a:t>f is the cryptographic function</a:t>
            </a:r>
          </a:p>
          <a:p>
            <a:r>
              <a:rPr lang="en-US" i="1" dirty="0" smtClean="0"/>
              <a:t>K is the secret key</a:t>
            </a:r>
          </a:p>
          <a:p>
            <a:r>
              <a:rPr lang="en-US" i="1" dirty="0" smtClean="0"/>
              <a:t>Message : the message to encrypt</a:t>
            </a:r>
          </a:p>
          <a:p>
            <a:endParaRPr lang="en-US" i="1" dirty="0"/>
          </a:p>
        </p:txBody>
      </p:sp>
      <p:sp>
        <p:nvSpPr>
          <p:cNvPr id="61" name="TextBox 60"/>
          <p:cNvSpPr txBox="1"/>
          <p:nvPr/>
        </p:nvSpPr>
        <p:spPr>
          <a:xfrm>
            <a:off x="1594453" y="2381688"/>
            <a:ext cx="1445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DECRYPTION: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828373" y="4554178"/>
            <a:ext cx="8809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most popular crypto algorithm used in </a:t>
            </a:r>
            <a:r>
              <a:rPr lang="en-US" dirty="0" err="1" smtClean="0"/>
              <a:t>SmartCard</a:t>
            </a:r>
            <a:r>
              <a:rPr lang="en-US" dirty="0" smtClean="0"/>
              <a:t> is 3DES (Data Encryption system) and </a:t>
            </a:r>
          </a:p>
          <a:p>
            <a:r>
              <a:rPr lang="en-US" dirty="0" smtClean="0"/>
              <a:t>AES (</a:t>
            </a:r>
            <a:r>
              <a:rPr lang="en-US" dirty="0" err="1" smtClean="0"/>
              <a:t>Advence</a:t>
            </a:r>
            <a:r>
              <a:rPr lang="en-US" dirty="0" smtClean="0"/>
              <a:t> d Encryption Standard)</a:t>
            </a:r>
            <a:endParaRPr lang="en-US" dirty="0"/>
          </a:p>
        </p:txBody>
      </p:sp>
      <p:cxnSp>
        <p:nvCxnSpPr>
          <p:cNvPr id="64" name="Straight Arrow Connector 63"/>
          <p:cNvCxnSpPr/>
          <p:nvPr/>
        </p:nvCxnSpPr>
        <p:spPr>
          <a:xfrm flipH="1">
            <a:off x="5803900" y="2083402"/>
            <a:ext cx="381000" cy="34278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106874" y="2025650"/>
            <a:ext cx="1068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Same</a:t>
            </a:r>
            <a:r>
              <a:rPr lang="fr-FR" dirty="0" smtClean="0">
                <a:solidFill>
                  <a:schemeClr val="accent1"/>
                </a:solidFill>
              </a:rPr>
              <a:t> key</a:t>
            </a:r>
            <a:endParaRPr lang="fr-F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24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99100" y="175027"/>
            <a:ext cx="3411220" cy="1277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202" marR="5078" indent="-16506">
              <a:lnSpc>
                <a:spcPts val="4900"/>
              </a:lnSpc>
            </a:pPr>
            <a:r>
              <a:rPr dirty="0"/>
              <a:t>Asymmetric  </a:t>
            </a:r>
            <a:r>
              <a:rPr spc="-6" dirty="0"/>
              <a:t>enciphering</a:t>
            </a:r>
          </a:p>
        </p:txBody>
      </p:sp>
      <p:sp>
        <p:nvSpPr>
          <p:cNvPr id="39" name="object 39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92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6277609" y="5007611"/>
            <a:ext cx="1054100" cy="1035050"/>
          </a:xfrm>
          <a:custGeom>
            <a:avLst/>
            <a:gdLst/>
            <a:ahLst/>
            <a:cxnLst/>
            <a:rect l="l" t="t" r="r" b="b"/>
            <a:pathLst>
              <a:path w="1054100" h="1035050">
                <a:moveTo>
                  <a:pt x="989330" y="0"/>
                </a:moveTo>
                <a:lnTo>
                  <a:pt x="952499" y="26669"/>
                </a:lnTo>
                <a:lnTo>
                  <a:pt x="937260" y="96519"/>
                </a:lnTo>
                <a:lnTo>
                  <a:pt x="937260" y="118109"/>
                </a:lnTo>
                <a:lnTo>
                  <a:pt x="941069" y="165100"/>
                </a:lnTo>
                <a:lnTo>
                  <a:pt x="941069" y="166369"/>
                </a:lnTo>
                <a:lnTo>
                  <a:pt x="1054099" y="911859"/>
                </a:lnTo>
                <a:lnTo>
                  <a:pt x="1054099" y="961389"/>
                </a:lnTo>
                <a:lnTo>
                  <a:pt x="1047749" y="990599"/>
                </a:lnTo>
                <a:lnTo>
                  <a:pt x="1033780" y="1015999"/>
                </a:lnTo>
                <a:lnTo>
                  <a:pt x="1014730" y="1031239"/>
                </a:lnTo>
                <a:lnTo>
                  <a:pt x="994410" y="1035049"/>
                </a:lnTo>
                <a:lnTo>
                  <a:pt x="979169" y="1028699"/>
                </a:lnTo>
                <a:lnTo>
                  <a:pt x="961389" y="1014729"/>
                </a:lnTo>
                <a:lnTo>
                  <a:pt x="947419" y="986789"/>
                </a:lnTo>
                <a:lnTo>
                  <a:pt x="943610" y="948689"/>
                </a:lnTo>
                <a:lnTo>
                  <a:pt x="943610" y="938529"/>
                </a:lnTo>
                <a:lnTo>
                  <a:pt x="1024889" y="938529"/>
                </a:lnTo>
                <a:lnTo>
                  <a:pt x="1024889" y="916939"/>
                </a:lnTo>
                <a:lnTo>
                  <a:pt x="1019810" y="890269"/>
                </a:lnTo>
                <a:lnTo>
                  <a:pt x="1005839" y="867409"/>
                </a:lnTo>
                <a:lnTo>
                  <a:pt x="981710" y="858519"/>
                </a:lnTo>
                <a:lnTo>
                  <a:pt x="980439" y="858519"/>
                </a:lnTo>
                <a:lnTo>
                  <a:pt x="101600" y="858519"/>
                </a:lnTo>
                <a:lnTo>
                  <a:pt x="100329" y="858519"/>
                </a:lnTo>
                <a:lnTo>
                  <a:pt x="0" y="78739"/>
                </a:lnTo>
                <a:lnTo>
                  <a:pt x="0" y="48259"/>
                </a:lnTo>
                <a:lnTo>
                  <a:pt x="7619" y="20319"/>
                </a:lnTo>
                <a:lnTo>
                  <a:pt x="22860" y="7619"/>
                </a:lnTo>
                <a:lnTo>
                  <a:pt x="45719" y="0"/>
                </a:lnTo>
                <a:lnTo>
                  <a:pt x="98933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214868" y="5007611"/>
            <a:ext cx="106681" cy="166370"/>
          </a:xfrm>
          <a:custGeom>
            <a:avLst/>
            <a:gdLst/>
            <a:ahLst/>
            <a:cxnLst/>
            <a:rect l="l" t="t" r="r" b="b"/>
            <a:pathLst>
              <a:path w="106679" h="166370">
                <a:moveTo>
                  <a:pt x="59689" y="0"/>
                </a:moveTo>
                <a:lnTo>
                  <a:pt x="52070" y="0"/>
                </a:lnTo>
                <a:lnTo>
                  <a:pt x="38100" y="3809"/>
                </a:lnTo>
                <a:lnTo>
                  <a:pt x="30479" y="7619"/>
                </a:lnTo>
                <a:lnTo>
                  <a:pt x="15239" y="26669"/>
                </a:lnTo>
                <a:lnTo>
                  <a:pt x="5079" y="59689"/>
                </a:lnTo>
                <a:lnTo>
                  <a:pt x="0" y="96519"/>
                </a:lnTo>
                <a:lnTo>
                  <a:pt x="27939" y="96519"/>
                </a:lnTo>
                <a:lnTo>
                  <a:pt x="27939" y="111759"/>
                </a:lnTo>
                <a:lnTo>
                  <a:pt x="30479" y="129539"/>
                </a:lnTo>
                <a:lnTo>
                  <a:pt x="39370" y="152400"/>
                </a:lnTo>
                <a:lnTo>
                  <a:pt x="50800" y="163829"/>
                </a:lnTo>
                <a:lnTo>
                  <a:pt x="55879" y="166369"/>
                </a:lnTo>
                <a:lnTo>
                  <a:pt x="57150" y="166369"/>
                </a:lnTo>
                <a:lnTo>
                  <a:pt x="77470" y="160019"/>
                </a:lnTo>
                <a:lnTo>
                  <a:pt x="92709" y="142239"/>
                </a:lnTo>
                <a:lnTo>
                  <a:pt x="102870" y="114300"/>
                </a:lnTo>
                <a:lnTo>
                  <a:pt x="106679" y="93979"/>
                </a:lnTo>
                <a:lnTo>
                  <a:pt x="106679" y="67309"/>
                </a:lnTo>
                <a:lnTo>
                  <a:pt x="100329" y="45719"/>
                </a:lnTo>
                <a:lnTo>
                  <a:pt x="90170" y="21589"/>
                </a:lnTo>
                <a:lnTo>
                  <a:pt x="77470" y="7619"/>
                </a:lnTo>
                <a:lnTo>
                  <a:pt x="59689" y="0"/>
                </a:lnTo>
                <a:close/>
              </a:path>
            </a:pathLst>
          </a:custGeom>
          <a:solidFill>
            <a:srgbClr val="007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14868" y="5007611"/>
            <a:ext cx="106681" cy="166370"/>
          </a:xfrm>
          <a:custGeom>
            <a:avLst/>
            <a:gdLst/>
            <a:ahLst/>
            <a:cxnLst/>
            <a:rect l="l" t="t" r="r" b="b"/>
            <a:pathLst>
              <a:path w="106679" h="166370">
                <a:moveTo>
                  <a:pt x="59689" y="0"/>
                </a:moveTo>
                <a:lnTo>
                  <a:pt x="77470" y="7619"/>
                </a:lnTo>
                <a:lnTo>
                  <a:pt x="90170" y="21589"/>
                </a:lnTo>
                <a:lnTo>
                  <a:pt x="100329" y="45719"/>
                </a:lnTo>
                <a:lnTo>
                  <a:pt x="106679" y="67309"/>
                </a:lnTo>
                <a:lnTo>
                  <a:pt x="106679" y="93979"/>
                </a:lnTo>
                <a:lnTo>
                  <a:pt x="102870" y="114300"/>
                </a:lnTo>
                <a:lnTo>
                  <a:pt x="92709" y="142239"/>
                </a:lnTo>
                <a:lnTo>
                  <a:pt x="77470" y="160019"/>
                </a:lnTo>
                <a:lnTo>
                  <a:pt x="57150" y="166369"/>
                </a:lnTo>
                <a:lnTo>
                  <a:pt x="55879" y="166369"/>
                </a:lnTo>
                <a:lnTo>
                  <a:pt x="50800" y="163829"/>
                </a:lnTo>
                <a:lnTo>
                  <a:pt x="39370" y="152400"/>
                </a:lnTo>
                <a:lnTo>
                  <a:pt x="30479" y="129539"/>
                </a:lnTo>
                <a:lnTo>
                  <a:pt x="27939" y="111759"/>
                </a:lnTo>
                <a:lnTo>
                  <a:pt x="27939" y="96519"/>
                </a:lnTo>
                <a:lnTo>
                  <a:pt x="0" y="96519"/>
                </a:lnTo>
                <a:lnTo>
                  <a:pt x="15239" y="26669"/>
                </a:lnTo>
                <a:lnTo>
                  <a:pt x="52070" y="0"/>
                </a:lnTo>
                <a:lnTo>
                  <a:pt x="5968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14868" y="5104131"/>
            <a:ext cx="55880" cy="69850"/>
          </a:xfrm>
          <a:custGeom>
            <a:avLst/>
            <a:gdLst/>
            <a:ahLst/>
            <a:cxnLst/>
            <a:rect l="l" t="t" r="r" b="b"/>
            <a:pathLst>
              <a:path w="55879" h="69850">
                <a:moveTo>
                  <a:pt x="27939" y="0"/>
                </a:moveTo>
                <a:lnTo>
                  <a:pt x="0" y="0"/>
                </a:lnTo>
                <a:lnTo>
                  <a:pt x="0" y="21590"/>
                </a:lnTo>
                <a:lnTo>
                  <a:pt x="3707" y="67310"/>
                </a:lnTo>
                <a:lnTo>
                  <a:pt x="3809" y="69850"/>
                </a:lnTo>
                <a:lnTo>
                  <a:pt x="55879" y="69850"/>
                </a:lnTo>
                <a:lnTo>
                  <a:pt x="50800" y="67310"/>
                </a:lnTo>
                <a:lnTo>
                  <a:pt x="39370" y="55880"/>
                </a:lnTo>
                <a:lnTo>
                  <a:pt x="30479" y="33020"/>
                </a:lnTo>
                <a:lnTo>
                  <a:pt x="27939" y="15240"/>
                </a:lnTo>
                <a:lnTo>
                  <a:pt x="279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14869" y="5104131"/>
            <a:ext cx="57150" cy="69850"/>
          </a:xfrm>
          <a:custGeom>
            <a:avLst/>
            <a:gdLst/>
            <a:ahLst/>
            <a:cxnLst/>
            <a:rect l="l" t="t" r="r" b="b"/>
            <a:pathLst>
              <a:path w="57150" h="69850">
                <a:moveTo>
                  <a:pt x="55879" y="69850"/>
                </a:moveTo>
                <a:lnTo>
                  <a:pt x="50800" y="67310"/>
                </a:lnTo>
                <a:lnTo>
                  <a:pt x="39370" y="55880"/>
                </a:lnTo>
                <a:lnTo>
                  <a:pt x="30479" y="33020"/>
                </a:lnTo>
                <a:lnTo>
                  <a:pt x="27939" y="15240"/>
                </a:lnTo>
                <a:lnTo>
                  <a:pt x="27939" y="0"/>
                </a:lnTo>
                <a:lnTo>
                  <a:pt x="0" y="0"/>
                </a:lnTo>
                <a:lnTo>
                  <a:pt x="0" y="21590"/>
                </a:lnTo>
                <a:lnTo>
                  <a:pt x="3809" y="68580"/>
                </a:lnTo>
                <a:lnTo>
                  <a:pt x="3809" y="69850"/>
                </a:lnTo>
                <a:lnTo>
                  <a:pt x="57150" y="69850"/>
                </a:lnTo>
                <a:lnTo>
                  <a:pt x="55879" y="698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21220" y="5866129"/>
            <a:ext cx="81280" cy="80010"/>
          </a:xfrm>
          <a:custGeom>
            <a:avLst/>
            <a:gdLst/>
            <a:ahLst/>
            <a:cxnLst/>
            <a:rect l="l" t="t" r="r" b="b"/>
            <a:pathLst>
              <a:path w="81279" h="80010">
                <a:moveTo>
                  <a:pt x="38100" y="0"/>
                </a:moveTo>
                <a:lnTo>
                  <a:pt x="20320" y="8890"/>
                </a:lnTo>
                <a:lnTo>
                  <a:pt x="5079" y="29210"/>
                </a:lnTo>
                <a:lnTo>
                  <a:pt x="0" y="64770"/>
                </a:lnTo>
                <a:lnTo>
                  <a:pt x="0" y="80010"/>
                </a:lnTo>
                <a:lnTo>
                  <a:pt x="81279" y="80010"/>
                </a:lnTo>
                <a:lnTo>
                  <a:pt x="81279" y="58420"/>
                </a:lnTo>
                <a:lnTo>
                  <a:pt x="76200" y="31750"/>
                </a:lnTo>
                <a:lnTo>
                  <a:pt x="62229" y="8890"/>
                </a:lnTo>
                <a:lnTo>
                  <a:pt x="38100" y="0"/>
                </a:lnTo>
                <a:close/>
              </a:path>
            </a:pathLst>
          </a:custGeom>
          <a:solidFill>
            <a:srgbClr val="007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221220" y="5866129"/>
            <a:ext cx="81280" cy="80010"/>
          </a:xfrm>
          <a:custGeom>
            <a:avLst/>
            <a:gdLst/>
            <a:ahLst/>
            <a:cxnLst/>
            <a:rect l="l" t="t" r="r" b="b"/>
            <a:pathLst>
              <a:path w="81279" h="80010">
                <a:moveTo>
                  <a:pt x="0" y="64770"/>
                </a:moveTo>
                <a:lnTo>
                  <a:pt x="5079" y="29210"/>
                </a:lnTo>
                <a:lnTo>
                  <a:pt x="20320" y="8890"/>
                </a:lnTo>
                <a:lnTo>
                  <a:pt x="38100" y="0"/>
                </a:lnTo>
                <a:lnTo>
                  <a:pt x="62229" y="8890"/>
                </a:lnTo>
                <a:lnTo>
                  <a:pt x="76200" y="31750"/>
                </a:lnTo>
                <a:lnTo>
                  <a:pt x="81279" y="58420"/>
                </a:lnTo>
                <a:lnTo>
                  <a:pt x="81279" y="80010"/>
                </a:lnTo>
                <a:lnTo>
                  <a:pt x="0" y="80010"/>
                </a:lnTo>
                <a:lnTo>
                  <a:pt x="0" y="647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68722" y="5866129"/>
            <a:ext cx="1003300" cy="176530"/>
          </a:xfrm>
          <a:custGeom>
            <a:avLst/>
            <a:gdLst/>
            <a:ahLst/>
            <a:cxnLst/>
            <a:rect l="l" t="t" r="r" b="b"/>
            <a:pathLst>
              <a:path w="1003300" h="176529">
                <a:moveTo>
                  <a:pt x="990600" y="0"/>
                </a:moveTo>
                <a:lnTo>
                  <a:pt x="55879" y="0"/>
                </a:lnTo>
                <a:lnTo>
                  <a:pt x="41909" y="3810"/>
                </a:lnTo>
                <a:lnTo>
                  <a:pt x="30479" y="11430"/>
                </a:lnTo>
                <a:lnTo>
                  <a:pt x="17779" y="25400"/>
                </a:lnTo>
                <a:lnTo>
                  <a:pt x="5079" y="50800"/>
                </a:lnTo>
                <a:lnTo>
                  <a:pt x="0" y="86360"/>
                </a:lnTo>
                <a:lnTo>
                  <a:pt x="3809" y="121920"/>
                </a:lnTo>
                <a:lnTo>
                  <a:pt x="15239" y="151130"/>
                </a:lnTo>
                <a:lnTo>
                  <a:pt x="35559" y="170180"/>
                </a:lnTo>
                <a:lnTo>
                  <a:pt x="50800" y="176530"/>
                </a:lnTo>
                <a:lnTo>
                  <a:pt x="1003300" y="176530"/>
                </a:lnTo>
                <a:lnTo>
                  <a:pt x="988059" y="170180"/>
                </a:lnTo>
                <a:lnTo>
                  <a:pt x="970279" y="156210"/>
                </a:lnTo>
                <a:lnTo>
                  <a:pt x="956309" y="128270"/>
                </a:lnTo>
                <a:lnTo>
                  <a:pt x="952500" y="90170"/>
                </a:lnTo>
                <a:lnTo>
                  <a:pt x="952500" y="64770"/>
                </a:lnTo>
                <a:lnTo>
                  <a:pt x="957579" y="29210"/>
                </a:lnTo>
                <a:lnTo>
                  <a:pt x="972820" y="8890"/>
                </a:lnTo>
                <a:lnTo>
                  <a:pt x="9906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68722" y="5866129"/>
            <a:ext cx="1003300" cy="176530"/>
          </a:xfrm>
          <a:custGeom>
            <a:avLst/>
            <a:gdLst/>
            <a:ahLst/>
            <a:cxnLst/>
            <a:rect l="l" t="t" r="r" b="b"/>
            <a:pathLst>
              <a:path w="1003300" h="176529">
                <a:moveTo>
                  <a:pt x="50800" y="176530"/>
                </a:moveTo>
                <a:lnTo>
                  <a:pt x="1003300" y="176530"/>
                </a:lnTo>
                <a:lnTo>
                  <a:pt x="988059" y="170180"/>
                </a:lnTo>
                <a:lnTo>
                  <a:pt x="970279" y="156210"/>
                </a:lnTo>
                <a:lnTo>
                  <a:pt x="956309" y="128270"/>
                </a:lnTo>
                <a:lnTo>
                  <a:pt x="952500" y="90170"/>
                </a:lnTo>
                <a:lnTo>
                  <a:pt x="952500" y="64770"/>
                </a:lnTo>
                <a:lnTo>
                  <a:pt x="957579" y="29210"/>
                </a:lnTo>
                <a:lnTo>
                  <a:pt x="972820" y="8890"/>
                </a:lnTo>
                <a:lnTo>
                  <a:pt x="990600" y="0"/>
                </a:lnTo>
                <a:lnTo>
                  <a:pt x="989329" y="0"/>
                </a:lnTo>
                <a:lnTo>
                  <a:pt x="110489" y="0"/>
                </a:lnTo>
                <a:lnTo>
                  <a:pt x="109219" y="0"/>
                </a:lnTo>
                <a:lnTo>
                  <a:pt x="55879" y="0"/>
                </a:lnTo>
                <a:lnTo>
                  <a:pt x="41909" y="3810"/>
                </a:lnTo>
                <a:lnTo>
                  <a:pt x="30479" y="11430"/>
                </a:lnTo>
                <a:lnTo>
                  <a:pt x="17779" y="25400"/>
                </a:lnTo>
                <a:lnTo>
                  <a:pt x="5079" y="50800"/>
                </a:lnTo>
                <a:lnTo>
                  <a:pt x="0" y="86360"/>
                </a:lnTo>
                <a:lnTo>
                  <a:pt x="3809" y="121920"/>
                </a:lnTo>
                <a:lnTo>
                  <a:pt x="15239" y="151130"/>
                </a:lnTo>
                <a:lnTo>
                  <a:pt x="35559" y="170180"/>
                </a:lnTo>
                <a:lnTo>
                  <a:pt x="50800" y="17653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44240" y="3528059"/>
            <a:ext cx="2688590" cy="504190"/>
          </a:xfrm>
          <a:custGeom>
            <a:avLst/>
            <a:gdLst/>
            <a:ahLst/>
            <a:cxnLst/>
            <a:rect l="l" t="t" r="r" b="b"/>
            <a:pathLst>
              <a:path w="2688590" h="504189">
                <a:moveTo>
                  <a:pt x="671830" y="0"/>
                </a:moveTo>
                <a:lnTo>
                  <a:pt x="0" y="251460"/>
                </a:lnTo>
                <a:lnTo>
                  <a:pt x="671830" y="504189"/>
                </a:lnTo>
                <a:lnTo>
                  <a:pt x="671830" y="378460"/>
                </a:lnTo>
                <a:lnTo>
                  <a:pt x="2688590" y="378460"/>
                </a:lnTo>
                <a:lnTo>
                  <a:pt x="2688590" y="125729"/>
                </a:lnTo>
                <a:lnTo>
                  <a:pt x="671830" y="125729"/>
                </a:lnTo>
                <a:lnTo>
                  <a:pt x="671830" y="0"/>
                </a:lnTo>
                <a:close/>
              </a:path>
            </a:pathLst>
          </a:custGeom>
          <a:solidFill>
            <a:srgbClr val="339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44240" y="3528059"/>
            <a:ext cx="2688590" cy="504190"/>
          </a:xfrm>
          <a:custGeom>
            <a:avLst/>
            <a:gdLst/>
            <a:ahLst/>
            <a:cxnLst/>
            <a:rect l="l" t="t" r="r" b="b"/>
            <a:pathLst>
              <a:path w="2688590" h="504189">
                <a:moveTo>
                  <a:pt x="2688590" y="125729"/>
                </a:moveTo>
                <a:lnTo>
                  <a:pt x="671830" y="125729"/>
                </a:lnTo>
                <a:lnTo>
                  <a:pt x="671830" y="0"/>
                </a:lnTo>
                <a:lnTo>
                  <a:pt x="0" y="251460"/>
                </a:lnTo>
                <a:lnTo>
                  <a:pt x="671830" y="504189"/>
                </a:lnTo>
                <a:lnTo>
                  <a:pt x="671830" y="378460"/>
                </a:lnTo>
                <a:lnTo>
                  <a:pt x="2688590" y="378460"/>
                </a:lnTo>
                <a:lnTo>
                  <a:pt x="2688590" y="125729"/>
                </a:lnTo>
                <a:close/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19679" y="2603500"/>
            <a:ext cx="535940" cy="740410"/>
          </a:xfrm>
          <a:custGeom>
            <a:avLst/>
            <a:gdLst/>
            <a:ahLst/>
            <a:cxnLst/>
            <a:rect l="l" t="t" r="r" b="b"/>
            <a:pathLst>
              <a:path w="535939" h="740410">
                <a:moveTo>
                  <a:pt x="535939" y="554989"/>
                </a:moveTo>
                <a:lnTo>
                  <a:pt x="0" y="554989"/>
                </a:lnTo>
                <a:lnTo>
                  <a:pt x="267969" y="740410"/>
                </a:lnTo>
                <a:lnTo>
                  <a:pt x="535939" y="554989"/>
                </a:lnTo>
                <a:close/>
              </a:path>
              <a:path w="535939" h="740410">
                <a:moveTo>
                  <a:pt x="401319" y="0"/>
                </a:moveTo>
                <a:lnTo>
                  <a:pt x="133350" y="0"/>
                </a:lnTo>
                <a:lnTo>
                  <a:pt x="133350" y="554989"/>
                </a:lnTo>
                <a:lnTo>
                  <a:pt x="401319" y="554989"/>
                </a:lnTo>
                <a:lnTo>
                  <a:pt x="401319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19679" y="2603500"/>
            <a:ext cx="535940" cy="740410"/>
          </a:xfrm>
          <a:custGeom>
            <a:avLst/>
            <a:gdLst/>
            <a:ahLst/>
            <a:cxnLst/>
            <a:rect l="l" t="t" r="r" b="b"/>
            <a:pathLst>
              <a:path w="535939" h="740410">
                <a:moveTo>
                  <a:pt x="133350" y="0"/>
                </a:moveTo>
                <a:lnTo>
                  <a:pt x="133350" y="554989"/>
                </a:lnTo>
                <a:lnTo>
                  <a:pt x="0" y="554989"/>
                </a:lnTo>
                <a:lnTo>
                  <a:pt x="267969" y="740410"/>
                </a:lnTo>
                <a:lnTo>
                  <a:pt x="535939" y="554989"/>
                </a:lnTo>
                <a:lnTo>
                  <a:pt x="401319" y="554989"/>
                </a:lnTo>
                <a:lnTo>
                  <a:pt x="401319" y="0"/>
                </a:lnTo>
                <a:lnTo>
                  <a:pt x="133350" y="0"/>
                </a:lnTo>
                <a:close/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19679" y="4116072"/>
            <a:ext cx="535940" cy="740410"/>
          </a:xfrm>
          <a:custGeom>
            <a:avLst/>
            <a:gdLst/>
            <a:ahLst/>
            <a:cxnLst/>
            <a:rect l="l" t="t" r="r" b="b"/>
            <a:pathLst>
              <a:path w="535939" h="740410">
                <a:moveTo>
                  <a:pt x="535939" y="554989"/>
                </a:moveTo>
                <a:lnTo>
                  <a:pt x="0" y="554989"/>
                </a:lnTo>
                <a:lnTo>
                  <a:pt x="267969" y="740409"/>
                </a:lnTo>
                <a:lnTo>
                  <a:pt x="535939" y="554989"/>
                </a:lnTo>
                <a:close/>
              </a:path>
              <a:path w="535939" h="740410">
                <a:moveTo>
                  <a:pt x="401319" y="0"/>
                </a:moveTo>
                <a:lnTo>
                  <a:pt x="133350" y="0"/>
                </a:lnTo>
                <a:lnTo>
                  <a:pt x="133350" y="554989"/>
                </a:lnTo>
                <a:lnTo>
                  <a:pt x="401319" y="554989"/>
                </a:lnTo>
                <a:lnTo>
                  <a:pt x="401319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19679" y="4116072"/>
            <a:ext cx="535940" cy="740410"/>
          </a:xfrm>
          <a:custGeom>
            <a:avLst/>
            <a:gdLst/>
            <a:ahLst/>
            <a:cxnLst/>
            <a:rect l="l" t="t" r="r" b="b"/>
            <a:pathLst>
              <a:path w="535939" h="740410">
                <a:moveTo>
                  <a:pt x="133350" y="0"/>
                </a:moveTo>
                <a:lnTo>
                  <a:pt x="133350" y="554989"/>
                </a:lnTo>
                <a:lnTo>
                  <a:pt x="0" y="554989"/>
                </a:lnTo>
                <a:lnTo>
                  <a:pt x="267969" y="740409"/>
                </a:lnTo>
                <a:lnTo>
                  <a:pt x="535939" y="554989"/>
                </a:lnTo>
                <a:lnTo>
                  <a:pt x="401319" y="554989"/>
                </a:lnTo>
                <a:lnTo>
                  <a:pt x="401319" y="0"/>
                </a:lnTo>
                <a:lnTo>
                  <a:pt x="133350" y="0"/>
                </a:lnTo>
                <a:close/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330450" y="5007611"/>
            <a:ext cx="1054100" cy="1035050"/>
          </a:xfrm>
          <a:custGeom>
            <a:avLst/>
            <a:gdLst/>
            <a:ahLst/>
            <a:cxnLst/>
            <a:rect l="l" t="t" r="r" b="b"/>
            <a:pathLst>
              <a:path w="1054100" h="1035050">
                <a:moveTo>
                  <a:pt x="989329" y="0"/>
                </a:moveTo>
                <a:lnTo>
                  <a:pt x="952500" y="26669"/>
                </a:lnTo>
                <a:lnTo>
                  <a:pt x="937260" y="96519"/>
                </a:lnTo>
                <a:lnTo>
                  <a:pt x="937260" y="118109"/>
                </a:lnTo>
                <a:lnTo>
                  <a:pt x="941070" y="165100"/>
                </a:lnTo>
                <a:lnTo>
                  <a:pt x="941070" y="166369"/>
                </a:lnTo>
                <a:lnTo>
                  <a:pt x="1054100" y="911859"/>
                </a:lnTo>
                <a:lnTo>
                  <a:pt x="1054100" y="961389"/>
                </a:lnTo>
                <a:lnTo>
                  <a:pt x="1047750" y="990599"/>
                </a:lnTo>
                <a:lnTo>
                  <a:pt x="1033779" y="1015999"/>
                </a:lnTo>
                <a:lnTo>
                  <a:pt x="1014729" y="1031239"/>
                </a:lnTo>
                <a:lnTo>
                  <a:pt x="994410" y="1035049"/>
                </a:lnTo>
                <a:lnTo>
                  <a:pt x="979170" y="1028699"/>
                </a:lnTo>
                <a:lnTo>
                  <a:pt x="961389" y="1014729"/>
                </a:lnTo>
                <a:lnTo>
                  <a:pt x="947420" y="986789"/>
                </a:lnTo>
                <a:lnTo>
                  <a:pt x="943610" y="948689"/>
                </a:lnTo>
                <a:lnTo>
                  <a:pt x="943610" y="938529"/>
                </a:lnTo>
                <a:lnTo>
                  <a:pt x="1024889" y="938529"/>
                </a:lnTo>
                <a:lnTo>
                  <a:pt x="1024889" y="916939"/>
                </a:lnTo>
                <a:lnTo>
                  <a:pt x="1019810" y="890269"/>
                </a:lnTo>
                <a:lnTo>
                  <a:pt x="1005839" y="867409"/>
                </a:lnTo>
                <a:lnTo>
                  <a:pt x="981710" y="858519"/>
                </a:lnTo>
                <a:lnTo>
                  <a:pt x="980439" y="858519"/>
                </a:lnTo>
                <a:lnTo>
                  <a:pt x="101600" y="858519"/>
                </a:lnTo>
                <a:lnTo>
                  <a:pt x="100330" y="858519"/>
                </a:lnTo>
                <a:lnTo>
                  <a:pt x="0" y="78739"/>
                </a:lnTo>
                <a:lnTo>
                  <a:pt x="0" y="48259"/>
                </a:lnTo>
                <a:lnTo>
                  <a:pt x="7619" y="20319"/>
                </a:lnTo>
                <a:lnTo>
                  <a:pt x="22860" y="7619"/>
                </a:lnTo>
                <a:lnTo>
                  <a:pt x="45719" y="0"/>
                </a:lnTo>
                <a:lnTo>
                  <a:pt x="9893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67709" y="5007611"/>
            <a:ext cx="106681" cy="166370"/>
          </a:xfrm>
          <a:custGeom>
            <a:avLst/>
            <a:gdLst/>
            <a:ahLst/>
            <a:cxnLst/>
            <a:rect l="l" t="t" r="r" b="b"/>
            <a:pathLst>
              <a:path w="106679" h="166370">
                <a:moveTo>
                  <a:pt x="59689" y="0"/>
                </a:moveTo>
                <a:lnTo>
                  <a:pt x="52069" y="0"/>
                </a:lnTo>
                <a:lnTo>
                  <a:pt x="38100" y="3809"/>
                </a:lnTo>
                <a:lnTo>
                  <a:pt x="30479" y="7619"/>
                </a:lnTo>
                <a:lnTo>
                  <a:pt x="15239" y="26669"/>
                </a:lnTo>
                <a:lnTo>
                  <a:pt x="5079" y="59689"/>
                </a:lnTo>
                <a:lnTo>
                  <a:pt x="0" y="96519"/>
                </a:lnTo>
                <a:lnTo>
                  <a:pt x="27939" y="96519"/>
                </a:lnTo>
                <a:lnTo>
                  <a:pt x="27939" y="111759"/>
                </a:lnTo>
                <a:lnTo>
                  <a:pt x="30479" y="129539"/>
                </a:lnTo>
                <a:lnTo>
                  <a:pt x="39369" y="152400"/>
                </a:lnTo>
                <a:lnTo>
                  <a:pt x="50800" y="163829"/>
                </a:lnTo>
                <a:lnTo>
                  <a:pt x="55879" y="166369"/>
                </a:lnTo>
                <a:lnTo>
                  <a:pt x="57150" y="166369"/>
                </a:lnTo>
                <a:lnTo>
                  <a:pt x="77469" y="160019"/>
                </a:lnTo>
                <a:lnTo>
                  <a:pt x="92710" y="142239"/>
                </a:lnTo>
                <a:lnTo>
                  <a:pt x="102869" y="114300"/>
                </a:lnTo>
                <a:lnTo>
                  <a:pt x="106679" y="93979"/>
                </a:lnTo>
                <a:lnTo>
                  <a:pt x="106679" y="67309"/>
                </a:lnTo>
                <a:lnTo>
                  <a:pt x="100329" y="45719"/>
                </a:lnTo>
                <a:lnTo>
                  <a:pt x="90169" y="21589"/>
                </a:lnTo>
                <a:lnTo>
                  <a:pt x="77469" y="7619"/>
                </a:lnTo>
                <a:lnTo>
                  <a:pt x="59689" y="0"/>
                </a:lnTo>
                <a:close/>
              </a:path>
            </a:pathLst>
          </a:custGeom>
          <a:solidFill>
            <a:srgbClr val="007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267709" y="5007611"/>
            <a:ext cx="106681" cy="166370"/>
          </a:xfrm>
          <a:custGeom>
            <a:avLst/>
            <a:gdLst/>
            <a:ahLst/>
            <a:cxnLst/>
            <a:rect l="l" t="t" r="r" b="b"/>
            <a:pathLst>
              <a:path w="106679" h="166370">
                <a:moveTo>
                  <a:pt x="59689" y="0"/>
                </a:moveTo>
                <a:lnTo>
                  <a:pt x="77469" y="7619"/>
                </a:lnTo>
                <a:lnTo>
                  <a:pt x="90169" y="21589"/>
                </a:lnTo>
                <a:lnTo>
                  <a:pt x="100329" y="45719"/>
                </a:lnTo>
                <a:lnTo>
                  <a:pt x="106679" y="67309"/>
                </a:lnTo>
                <a:lnTo>
                  <a:pt x="106679" y="93979"/>
                </a:lnTo>
                <a:lnTo>
                  <a:pt x="102869" y="114300"/>
                </a:lnTo>
                <a:lnTo>
                  <a:pt x="92710" y="142239"/>
                </a:lnTo>
                <a:lnTo>
                  <a:pt x="77469" y="160019"/>
                </a:lnTo>
                <a:lnTo>
                  <a:pt x="57150" y="166369"/>
                </a:lnTo>
                <a:lnTo>
                  <a:pt x="55879" y="166369"/>
                </a:lnTo>
                <a:lnTo>
                  <a:pt x="50800" y="163829"/>
                </a:lnTo>
                <a:lnTo>
                  <a:pt x="39369" y="152400"/>
                </a:lnTo>
                <a:lnTo>
                  <a:pt x="30479" y="129539"/>
                </a:lnTo>
                <a:lnTo>
                  <a:pt x="27939" y="111759"/>
                </a:lnTo>
                <a:lnTo>
                  <a:pt x="27939" y="96519"/>
                </a:lnTo>
                <a:lnTo>
                  <a:pt x="0" y="96519"/>
                </a:lnTo>
                <a:lnTo>
                  <a:pt x="15239" y="26669"/>
                </a:lnTo>
                <a:lnTo>
                  <a:pt x="52069" y="0"/>
                </a:lnTo>
                <a:lnTo>
                  <a:pt x="5968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267709" y="5104131"/>
            <a:ext cx="55880" cy="69850"/>
          </a:xfrm>
          <a:custGeom>
            <a:avLst/>
            <a:gdLst/>
            <a:ahLst/>
            <a:cxnLst/>
            <a:rect l="l" t="t" r="r" b="b"/>
            <a:pathLst>
              <a:path w="55879" h="69850">
                <a:moveTo>
                  <a:pt x="27939" y="0"/>
                </a:moveTo>
                <a:lnTo>
                  <a:pt x="0" y="0"/>
                </a:lnTo>
                <a:lnTo>
                  <a:pt x="0" y="21590"/>
                </a:lnTo>
                <a:lnTo>
                  <a:pt x="3707" y="67310"/>
                </a:lnTo>
                <a:lnTo>
                  <a:pt x="3810" y="69850"/>
                </a:lnTo>
                <a:lnTo>
                  <a:pt x="55879" y="69850"/>
                </a:lnTo>
                <a:lnTo>
                  <a:pt x="50800" y="67310"/>
                </a:lnTo>
                <a:lnTo>
                  <a:pt x="39369" y="55880"/>
                </a:lnTo>
                <a:lnTo>
                  <a:pt x="30479" y="33020"/>
                </a:lnTo>
                <a:lnTo>
                  <a:pt x="27939" y="15240"/>
                </a:lnTo>
                <a:lnTo>
                  <a:pt x="279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267709" y="5104131"/>
            <a:ext cx="57150" cy="69850"/>
          </a:xfrm>
          <a:custGeom>
            <a:avLst/>
            <a:gdLst/>
            <a:ahLst/>
            <a:cxnLst/>
            <a:rect l="l" t="t" r="r" b="b"/>
            <a:pathLst>
              <a:path w="57150" h="69850">
                <a:moveTo>
                  <a:pt x="55879" y="69850"/>
                </a:moveTo>
                <a:lnTo>
                  <a:pt x="50800" y="67310"/>
                </a:lnTo>
                <a:lnTo>
                  <a:pt x="39369" y="55880"/>
                </a:lnTo>
                <a:lnTo>
                  <a:pt x="30479" y="33020"/>
                </a:lnTo>
                <a:lnTo>
                  <a:pt x="27939" y="15240"/>
                </a:lnTo>
                <a:lnTo>
                  <a:pt x="27939" y="0"/>
                </a:lnTo>
                <a:lnTo>
                  <a:pt x="0" y="0"/>
                </a:lnTo>
                <a:lnTo>
                  <a:pt x="0" y="21590"/>
                </a:lnTo>
                <a:lnTo>
                  <a:pt x="3810" y="68580"/>
                </a:lnTo>
                <a:lnTo>
                  <a:pt x="3810" y="69850"/>
                </a:lnTo>
                <a:lnTo>
                  <a:pt x="57150" y="69850"/>
                </a:lnTo>
                <a:lnTo>
                  <a:pt x="55879" y="698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74061" y="5866129"/>
            <a:ext cx="81280" cy="80010"/>
          </a:xfrm>
          <a:custGeom>
            <a:avLst/>
            <a:gdLst/>
            <a:ahLst/>
            <a:cxnLst/>
            <a:rect l="l" t="t" r="r" b="b"/>
            <a:pathLst>
              <a:path w="81279" h="80010">
                <a:moveTo>
                  <a:pt x="38100" y="0"/>
                </a:moveTo>
                <a:lnTo>
                  <a:pt x="20319" y="8890"/>
                </a:lnTo>
                <a:lnTo>
                  <a:pt x="5079" y="29210"/>
                </a:lnTo>
                <a:lnTo>
                  <a:pt x="0" y="64770"/>
                </a:lnTo>
                <a:lnTo>
                  <a:pt x="0" y="80010"/>
                </a:lnTo>
                <a:lnTo>
                  <a:pt x="81279" y="80010"/>
                </a:lnTo>
                <a:lnTo>
                  <a:pt x="81279" y="58420"/>
                </a:lnTo>
                <a:lnTo>
                  <a:pt x="76200" y="31750"/>
                </a:lnTo>
                <a:lnTo>
                  <a:pt x="62229" y="8890"/>
                </a:lnTo>
                <a:lnTo>
                  <a:pt x="38100" y="0"/>
                </a:lnTo>
                <a:close/>
              </a:path>
            </a:pathLst>
          </a:custGeom>
          <a:solidFill>
            <a:srgbClr val="007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74061" y="5866129"/>
            <a:ext cx="81280" cy="80010"/>
          </a:xfrm>
          <a:custGeom>
            <a:avLst/>
            <a:gdLst/>
            <a:ahLst/>
            <a:cxnLst/>
            <a:rect l="l" t="t" r="r" b="b"/>
            <a:pathLst>
              <a:path w="81279" h="80010">
                <a:moveTo>
                  <a:pt x="0" y="64770"/>
                </a:moveTo>
                <a:lnTo>
                  <a:pt x="5079" y="29210"/>
                </a:lnTo>
                <a:lnTo>
                  <a:pt x="20319" y="8890"/>
                </a:lnTo>
                <a:lnTo>
                  <a:pt x="38100" y="0"/>
                </a:lnTo>
                <a:lnTo>
                  <a:pt x="62229" y="8890"/>
                </a:lnTo>
                <a:lnTo>
                  <a:pt x="76200" y="31750"/>
                </a:lnTo>
                <a:lnTo>
                  <a:pt x="81279" y="58420"/>
                </a:lnTo>
                <a:lnTo>
                  <a:pt x="81279" y="80010"/>
                </a:lnTo>
                <a:lnTo>
                  <a:pt x="0" y="80010"/>
                </a:lnTo>
                <a:lnTo>
                  <a:pt x="0" y="647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321560" y="5866129"/>
            <a:ext cx="1003300" cy="176530"/>
          </a:xfrm>
          <a:custGeom>
            <a:avLst/>
            <a:gdLst/>
            <a:ahLst/>
            <a:cxnLst/>
            <a:rect l="l" t="t" r="r" b="b"/>
            <a:pathLst>
              <a:path w="1003300" h="176529">
                <a:moveTo>
                  <a:pt x="990600" y="0"/>
                </a:moveTo>
                <a:lnTo>
                  <a:pt x="55879" y="0"/>
                </a:lnTo>
                <a:lnTo>
                  <a:pt x="41909" y="3810"/>
                </a:lnTo>
                <a:lnTo>
                  <a:pt x="30479" y="11430"/>
                </a:lnTo>
                <a:lnTo>
                  <a:pt x="17779" y="25400"/>
                </a:lnTo>
                <a:lnTo>
                  <a:pt x="5079" y="50800"/>
                </a:lnTo>
                <a:lnTo>
                  <a:pt x="0" y="86360"/>
                </a:lnTo>
                <a:lnTo>
                  <a:pt x="3809" y="121920"/>
                </a:lnTo>
                <a:lnTo>
                  <a:pt x="15239" y="151130"/>
                </a:lnTo>
                <a:lnTo>
                  <a:pt x="35559" y="170180"/>
                </a:lnTo>
                <a:lnTo>
                  <a:pt x="50800" y="176530"/>
                </a:lnTo>
                <a:lnTo>
                  <a:pt x="1003300" y="176530"/>
                </a:lnTo>
                <a:lnTo>
                  <a:pt x="988060" y="170180"/>
                </a:lnTo>
                <a:lnTo>
                  <a:pt x="970279" y="156210"/>
                </a:lnTo>
                <a:lnTo>
                  <a:pt x="956310" y="128270"/>
                </a:lnTo>
                <a:lnTo>
                  <a:pt x="952500" y="90170"/>
                </a:lnTo>
                <a:lnTo>
                  <a:pt x="952500" y="64770"/>
                </a:lnTo>
                <a:lnTo>
                  <a:pt x="957579" y="29210"/>
                </a:lnTo>
                <a:lnTo>
                  <a:pt x="972819" y="8890"/>
                </a:lnTo>
                <a:lnTo>
                  <a:pt x="9906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21560" y="5866129"/>
            <a:ext cx="1003300" cy="176530"/>
          </a:xfrm>
          <a:custGeom>
            <a:avLst/>
            <a:gdLst/>
            <a:ahLst/>
            <a:cxnLst/>
            <a:rect l="l" t="t" r="r" b="b"/>
            <a:pathLst>
              <a:path w="1003300" h="176529">
                <a:moveTo>
                  <a:pt x="50800" y="176530"/>
                </a:moveTo>
                <a:lnTo>
                  <a:pt x="1003300" y="176530"/>
                </a:lnTo>
                <a:lnTo>
                  <a:pt x="988060" y="170180"/>
                </a:lnTo>
                <a:lnTo>
                  <a:pt x="970279" y="156210"/>
                </a:lnTo>
                <a:lnTo>
                  <a:pt x="956310" y="128270"/>
                </a:lnTo>
                <a:lnTo>
                  <a:pt x="952500" y="90170"/>
                </a:lnTo>
                <a:lnTo>
                  <a:pt x="952500" y="64770"/>
                </a:lnTo>
                <a:lnTo>
                  <a:pt x="957579" y="29210"/>
                </a:lnTo>
                <a:lnTo>
                  <a:pt x="972819" y="8890"/>
                </a:lnTo>
                <a:lnTo>
                  <a:pt x="990600" y="0"/>
                </a:lnTo>
                <a:lnTo>
                  <a:pt x="989329" y="0"/>
                </a:lnTo>
                <a:lnTo>
                  <a:pt x="110489" y="0"/>
                </a:lnTo>
                <a:lnTo>
                  <a:pt x="109219" y="0"/>
                </a:lnTo>
                <a:lnTo>
                  <a:pt x="55879" y="0"/>
                </a:lnTo>
                <a:lnTo>
                  <a:pt x="41909" y="3810"/>
                </a:lnTo>
                <a:lnTo>
                  <a:pt x="30479" y="11430"/>
                </a:lnTo>
                <a:lnTo>
                  <a:pt x="17779" y="25400"/>
                </a:lnTo>
                <a:lnTo>
                  <a:pt x="5079" y="50800"/>
                </a:lnTo>
                <a:lnTo>
                  <a:pt x="0" y="86360"/>
                </a:lnTo>
                <a:lnTo>
                  <a:pt x="3809" y="121920"/>
                </a:lnTo>
                <a:lnTo>
                  <a:pt x="15239" y="151130"/>
                </a:lnTo>
                <a:lnTo>
                  <a:pt x="35559" y="170180"/>
                </a:lnTo>
                <a:lnTo>
                  <a:pt x="50800" y="17653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36361" y="2603500"/>
            <a:ext cx="535940" cy="740410"/>
          </a:xfrm>
          <a:custGeom>
            <a:avLst/>
            <a:gdLst/>
            <a:ahLst/>
            <a:cxnLst/>
            <a:rect l="l" t="t" r="r" b="b"/>
            <a:pathLst>
              <a:path w="535940" h="740410">
                <a:moveTo>
                  <a:pt x="535939" y="554989"/>
                </a:moveTo>
                <a:lnTo>
                  <a:pt x="0" y="554989"/>
                </a:lnTo>
                <a:lnTo>
                  <a:pt x="267969" y="740410"/>
                </a:lnTo>
                <a:lnTo>
                  <a:pt x="535939" y="554989"/>
                </a:lnTo>
                <a:close/>
              </a:path>
              <a:path w="535940" h="740410">
                <a:moveTo>
                  <a:pt x="401319" y="0"/>
                </a:moveTo>
                <a:lnTo>
                  <a:pt x="133349" y="0"/>
                </a:lnTo>
                <a:lnTo>
                  <a:pt x="133349" y="554989"/>
                </a:lnTo>
                <a:lnTo>
                  <a:pt x="401319" y="554989"/>
                </a:lnTo>
                <a:lnTo>
                  <a:pt x="401319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36361" y="2603500"/>
            <a:ext cx="535940" cy="740410"/>
          </a:xfrm>
          <a:custGeom>
            <a:avLst/>
            <a:gdLst/>
            <a:ahLst/>
            <a:cxnLst/>
            <a:rect l="l" t="t" r="r" b="b"/>
            <a:pathLst>
              <a:path w="535940" h="740410">
                <a:moveTo>
                  <a:pt x="133349" y="0"/>
                </a:moveTo>
                <a:lnTo>
                  <a:pt x="133349" y="554989"/>
                </a:lnTo>
                <a:lnTo>
                  <a:pt x="0" y="554989"/>
                </a:lnTo>
                <a:lnTo>
                  <a:pt x="267969" y="740410"/>
                </a:lnTo>
                <a:lnTo>
                  <a:pt x="535939" y="554989"/>
                </a:lnTo>
                <a:lnTo>
                  <a:pt x="401319" y="554989"/>
                </a:lnTo>
                <a:lnTo>
                  <a:pt x="401319" y="0"/>
                </a:lnTo>
                <a:lnTo>
                  <a:pt x="133349" y="0"/>
                </a:lnTo>
                <a:close/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465570" y="4197350"/>
            <a:ext cx="504190" cy="756920"/>
          </a:xfrm>
          <a:custGeom>
            <a:avLst/>
            <a:gdLst/>
            <a:ahLst/>
            <a:cxnLst/>
            <a:rect l="l" t="t" r="r" b="b"/>
            <a:pathLst>
              <a:path w="504190" h="756920">
                <a:moveTo>
                  <a:pt x="378459" y="189230"/>
                </a:moveTo>
                <a:lnTo>
                  <a:pt x="127000" y="189230"/>
                </a:lnTo>
                <a:lnTo>
                  <a:pt x="127000" y="756919"/>
                </a:lnTo>
                <a:lnTo>
                  <a:pt x="378459" y="756919"/>
                </a:lnTo>
                <a:lnTo>
                  <a:pt x="378459" y="189230"/>
                </a:lnTo>
                <a:close/>
              </a:path>
              <a:path w="504190" h="756920">
                <a:moveTo>
                  <a:pt x="252729" y="0"/>
                </a:moveTo>
                <a:lnTo>
                  <a:pt x="0" y="189230"/>
                </a:lnTo>
                <a:lnTo>
                  <a:pt x="504189" y="189230"/>
                </a:lnTo>
                <a:lnTo>
                  <a:pt x="252729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465570" y="4197350"/>
            <a:ext cx="504190" cy="756920"/>
          </a:xfrm>
          <a:custGeom>
            <a:avLst/>
            <a:gdLst/>
            <a:ahLst/>
            <a:cxnLst/>
            <a:rect l="l" t="t" r="r" b="b"/>
            <a:pathLst>
              <a:path w="504190" h="756920">
                <a:moveTo>
                  <a:pt x="127000" y="756919"/>
                </a:moveTo>
                <a:lnTo>
                  <a:pt x="127000" y="189230"/>
                </a:lnTo>
                <a:lnTo>
                  <a:pt x="0" y="189230"/>
                </a:lnTo>
                <a:lnTo>
                  <a:pt x="252729" y="0"/>
                </a:lnTo>
                <a:lnTo>
                  <a:pt x="504189" y="189230"/>
                </a:lnTo>
                <a:lnTo>
                  <a:pt x="378459" y="189230"/>
                </a:lnTo>
                <a:lnTo>
                  <a:pt x="378459" y="756919"/>
                </a:lnTo>
                <a:lnTo>
                  <a:pt x="127000" y="756919"/>
                </a:lnTo>
                <a:close/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306820" y="3542031"/>
            <a:ext cx="960120" cy="4495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359662" y="3542031"/>
            <a:ext cx="960119" cy="4495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268223" y="1931670"/>
            <a:ext cx="924559" cy="6324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215379" y="1930400"/>
            <a:ext cx="840740" cy="6311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537202" y="1577342"/>
            <a:ext cx="4050665" cy="9643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2000" b="1" spc="-20" dirty="0">
                <a:solidFill>
                  <a:srgbClr val="6EA87B"/>
                </a:solidFill>
                <a:latin typeface="Arial"/>
                <a:cs typeface="Arial"/>
              </a:rPr>
              <a:t>Bob’s </a:t>
            </a:r>
            <a:r>
              <a:rPr sz="2000" b="1" spc="-6" dirty="0">
                <a:solidFill>
                  <a:srgbClr val="6EA87B"/>
                </a:solidFill>
                <a:latin typeface="Arial"/>
                <a:cs typeface="Arial"/>
              </a:rPr>
              <a:t>Public</a:t>
            </a:r>
            <a:r>
              <a:rPr sz="2000" b="1" spc="-50" dirty="0">
                <a:solidFill>
                  <a:srgbClr val="6EA87B"/>
                </a:solidFill>
                <a:latin typeface="Arial"/>
                <a:cs typeface="Arial"/>
              </a:rPr>
              <a:t> </a:t>
            </a:r>
            <a:r>
              <a:rPr sz="2000" b="1" dirty="0" smtClean="0">
                <a:solidFill>
                  <a:srgbClr val="6EA87B"/>
                </a:solidFill>
                <a:latin typeface="Arial"/>
                <a:cs typeface="Arial"/>
              </a:rPr>
              <a:t>Key</a:t>
            </a:r>
            <a:r>
              <a:rPr lang="fr-FR" sz="2000" b="1" dirty="0" smtClean="0">
                <a:solidFill>
                  <a:srgbClr val="6EA87B"/>
                </a:solidFill>
                <a:latin typeface="Arial"/>
                <a:cs typeface="Arial"/>
              </a:rPr>
              <a:t> </a:t>
            </a:r>
            <a:r>
              <a:rPr lang="fr-FR" b="1" dirty="0" smtClean="0">
                <a:solidFill>
                  <a:srgbClr val="6EA87B"/>
                </a:solidFill>
                <a:latin typeface="Arial"/>
                <a:cs typeface="Arial"/>
              </a:rPr>
              <a:t>(</a:t>
            </a:r>
            <a:r>
              <a:rPr lang="en-US" b="1" dirty="0" smtClean="0">
                <a:solidFill>
                  <a:srgbClr val="6EA87B"/>
                </a:solidFill>
                <a:latin typeface="Arial"/>
                <a:cs typeface="Arial"/>
              </a:rPr>
              <a:t>encryption</a:t>
            </a:r>
            <a:r>
              <a:rPr lang="fr-FR" b="1" dirty="0" smtClean="0">
                <a:solidFill>
                  <a:srgbClr val="6EA87B"/>
                </a:solidFill>
                <a:latin typeface="Arial"/>
                <a:cs typeface="Arial"/>
              </a:rPr>
              <a:t> key)</a:t>
            </a:r>
            <a:endParaRPr sz="2000" dirty="0">
              <a:latin typeface="Arial"/>
              <a:cs typeface="Arial"/>
            </a:endParaRPr>
          </a:p>
          <a:p>
            <a:pPr marR="5078" algn="r">
              <a:spcBef>
                <a:spcPts val="769"/>
              </a:spcBef>
            </a:pPr>
            <a:r>
              <a:rPr sz="3600" b="1" spc="-6" dirty="0">
                <a:solidFill>
                  <a:srgbClr val="3333CC"/>
                </a:solidFill>
                <a:latin typeface="Arial"/>
                <a:cs typeface="Arial"/>
              </a:rPr>
              <a:t>Al</a:t>
            </a:r>
            <a:r>
              <a:rPr sz="3600" b="1" spc="-15" dirty="0">
                <a:solidFill>
                  <a:srgbClr val="3333CC"/>
                </a:solidFill>
                <a:latin typeface="Arial"/>
                <a:cs typeface="Arial"/>
              </a:rPr>
              <a:t>i</a:t>
            </a:r>
            <a:r>
              <a:rPr sz="3600" b="1" dirty="0">
                <a:solidFill>
                  <a:srgbClr val="3333CC"/>
                </a:solidFill>
                <a:latin typeface="Arial"/>
                <a:cs typeface="Arial"/>
              </a:rPr>
              <a:t>ce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02640" y="1492250"/>
            <a:ext cx="3324860" cy="13490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1832"/>
            <a:r>
              <a:rPr sz="2000" b="1" spc="-20" dirty="0">
                <a:solidFill>
                  <a:srgbClr val="FF0000"/>
                </a:solidFill>
                <a:latin typeface="Arial"/>
                <a:cs typeface="Arial"/>
              </a:rPr>
              <a:t>Bob’s </a:t>
            </a:r>
            <a:r>
              <a:rPr sz="2000" b="1" spc="-10" dirty="0">
                <a:solidFill>
                  <a:srgbClr val="FF0000"/>
                </a:solidFill>
                <a:latin typeface="Arial"/>
                <a:cs typeface="Arial"/>
              </a:rPr>
              <a:t>private</a:t>
            </a:r>
            <a:r>
              <a:rPr sz="20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dirty="0" smtClean="0">
                <a:solidFill>
                  <a:srgbClr val="FF0000"/>
                </a:solidFill>
                <a:latin typeface="Arial"/>
                <a:cs typeface="Arial"/>
              </a:rPr>
              <a:t>key</a:t>
            </a:r>
            <a:r>
              <a:rPr lang="fr-FR" sz="20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fr-FR" b="1" dirty="0" smtClean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lang="fr-FR" b="1" dirty="0" err="1" smtClean="0">
                <a:solidFill>
                  <a:srgbClr val="FF0000"/>
                </a:solidFill>
                <a:latin typeface="Arial"/>
                <a:cs typeface="Arial"/>
              </a:rPr>
              <a:t>decyrption</a:t>
            </a:r>
            <a:r>
              <a:rPr lang="fr-FR" b="1" dirty="0" smtClean="0">
                <a:solidFill>
                  <a:srgbClr val="FF0000"/>
                </a:solidFill>
                <a:latin typeface="Arial"/>
                <a:cs typeface="Arial"/>
              </a:rPr>
              <a:t> key)</a:t>
            </a:r>
            <a:endParaRPr sz="2000" dirty="0">
              <a:latin typeface="Arial"/>
              <a:cs typeface="Arial"/>
            </a:endParaRPr>
          </a:p>
          <a:p>
            <a:pPr marL="12696">
              <a:spcBef>
                <a:spcPts val="1440"/>
              </a:spcBef>
            </a:pPr>
            <a:r>
              <a:rPr sz="3600" b="1" spc="-6" dirty="0">
                <a:solidFill>
                  <a:srgbClr val="3333CC"/>
                </a:solidFill>
                <a:latin typeface="Arial"/>
                <a:cs typeface="Arial"/>
              </a:rPr>
              <a:t>Bob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426959" y="3002282"/>
            <a:ext cx="2374900" cy="23875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2562" y="2861310"/>
            <a:ext cx="2042159" cy="2514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99100" y="175027"/>
            <a:ext cx="3411220" cy="1277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202" marR="5078" indent="-16506">
              <a:lnSpc>
                <a:spcPts val="4900"/>
              </a:lnSpc>
            </a:pPr>
            <a:r>
              <a:rPr dirty="0"/>
              <a:t>Asymmetric  </a:t>
            </a:r>
            <a:r>
              <a:rPr spc="-6" dirty="0"/>
              <a:t>enciphering</a:t>
            </a:r>
          </a:p>
        </p:txBody>
      </p:sp>
      <p:sp>
        <p:nvSpPr>
          <p:cNvPr id="39" name="object 39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93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070100" y="2170935"/>
            <a:ext cx="542629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 smtClean="0">
                <a:solidFill>
                  <a:srgbClr val="0070C0"/>
                </a:solidFill>
              </a:rPr>
              <a:t>encryptedData</a:t>
            </a:r>
            <a:r>
              <a:rPr lang="fr-FR" sz="2400" dirty="0" smtClean="0">
                <a:solidFill>
                  <a:srgbClr val="0070C0"/>
                </a:solidFill>
              </a:rPr>
              <a:t> </a:t>
            </a:r>
            <a:r>
              <a:rPr lang="fr-FR" sz="2400" dirty="0" smtClean="0"/>
              <a:t>= </a:t>
            </a:r>
            <a:r>
              <a:rPr lang="fr-FR" sz="2400" dirty="0" smtClean="0"/>
              <a:t>f (</a:t>
            </a:r>
            <a:r>
              <a:rPr lang="fr-FR" sz="2400" dirty="0" err="1" smtClean="0"/>
              <a:t>PublicKey</a:t>
            </a:r>
            <a:r>
              <a:rPr lang="fr-FR" sz="2400" dirty="0" smtClean="0"/>
              <a:t> , </a:t>
            </a:r>
            <a:r>
              <a:rPr lang="fr-FR" sz="2400" dirty="0" smtClean="0">
                <a:solidFill>
                  <a:srgbClr val="FF0000"/>
                </a:solidFill>
              </a:rPr>
              <a:t>message</a:t>
            </a:r>
            <a:r>
              <a:rPr lang="fr-FR" sz="2400" dirty="0" smtClean="0"/>
              <a:t>)</a:t>
            </a:r>
            <a:endParaRPr lang="fr-FR" sz="2400" dirty="0"/>
          </a:p>
          <a:p>
            <a:endParaRPr lang="fr-FR" sz="2400" dirty="0" smtClean="0"/>
          </a:p>
          <a:p>
            <a:endParaRPr lang="fr-FR" sz="2400" dirty="0"/>
          </a:p>
          <a:p>
            <a:r>
              <a:rPr lang="fr-FR" sz="2400" dirty="0" smtClean="0">
                <a:solidFill>
                  <a:srgbClr val="FF0000"/>
                </a:solidFill>
              </a:rPr>
              <a:t>message </a:t>
            </a:r>
            <a:r>
              <a:rPr lang="fr-FR" sz="2400" dirty="0" smtClean="0"/>
              <a:t>= f  (</a:t>
            </a:r>
            <a:r>
              <a:rPr lang="fr-FR" sz="2400" dirty="0" err="1" smtClean="0"/>
              <a:t>PrivateKey</a:t>
            </a:r>
            <a:r>
              <a:rPr lang="fr-FR" sz="2400" dirty="0" smtClean="0"/>
              <a:t> </a:t>
            </a:r>
            <a:r>
              <a:rPr lang="fr-FR" sz="2400" dirty="0"/>
              <a:t>, </a:t>
            </a:r>
            <a:r>
              <a:rPr lang="fr-FR" sz="2400" dirty="0" err="1">
                <a:solidFill>
                  <a:srgbClr val="0070C0"/>
                </a:solidFill>
              </a:rPr>
              <a:t>encryptedData</a:t>
            </a:r>
            <a:r>
              <a:rPr lang="fr-FR" sz="2400" dirty="0">
                <a:solidFill>
                  <a:srgbClr val="0070C0"/>
                </a:solidFill>
              </a:rPr>
              <a:t> </a:t>
            </a:r>
            <a:r>
              <a:rPr lang="fr-FR" sz="2400" dirty="0" smtClean="0"/>
              <a:t>)</a:t>
            </a:r>
            <a:endParaRPr lang="fr-FR" sz="2400" dirty="0"/>
          </a:p>
          <a:p>
            <a:endParaRPr lang="fr-FR" sz="24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584700" y="2845402"/>
            <a:ext cx="381000" cy="34278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887674" y="2787650"/>
            <a:ext cx="1385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Different</a:t>
            </a:r>
            <a:r>
              <a:rPr lang="fr-FR" dirty="0" smtClean="0">
                <a:solidFill>
                  <a:schemeClr val="accent1"/>
                </a:solidFill>
              </a:rPr>
              <a:t> key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70300" y="3156982"/>
            <a:ext cx="3305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i="1" dirty="0"/>
              <a:t>-1</a:t>
            </a:r>
            <a:endParaRPr lang="fr-FR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3221140" y="3878365"/>
            <a:ext cx="3682675" cy="175432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/>
              <a:t>f is the cryptographic function</a:t>
            </a:r>
          </a:p>
          <a:p>
            <a:r>
              <a:rPr lang="en-US" i="1" dirty="0" err="1" smtClean="0"/>
              <a:t>PublicKey</a:t>
            </a:r>
            <a:r>
              <a:rPr lang="en-US" i="1" dirty="0" smtClean="0"/>
              <a:t> &amp; </a:t>
            </a:r>
            <a:r>
              <a:rPr lang="en-US" i="1" dirty="0" err="1" smtClean="0"/>
              <a:t>PrivateKey</a:t>
            </a:r>
            <a:r>
              <a:rPr lang="en-US" i="1" dirty="0" smtClean="0"/>
              <a:t> is the </a:t>
            </a:r>
            <a:r>
              <a:rPr lang="en-US" b="1" i="1" dirty="0" smtClean="0"/>
              <a:t>key pair</a:t>
            </a:r>
            <a:endParaRPr lang="en-US" b="1" i="1" dirty="0" smtClean="0"/>
          </a:p>
          <a:p>
            <a:r>
              <a:rPr lang="en-US" i="1" dirty="0" smtClean="0"/>
              <a:t>Message : the message to </a:t>
            </a:r>
            <a:r>
              <a:rPr lang="en-US" i="1" dirty="0" smtClean="0"/>
              <a:t>encrypt</a:t>
            </a:r>
          </a:p>
          <a:p>
            <a:r>
              <a:rPr lang="en-US" i="1" dirty="0" err="1" smtClean="0"/>
              <a:t>PublicKey</a:t>
            </a:r>
            <a:r>
              <a:rPr lang="en-US" i="1" dirty="0" smtClean="0"/>
              <a:t> : used to encrypt</a:t>
            </a:r>
          </a:p>
          <a:p>
            <a:r>
              <a:rPr lang="en-US" i="1" dirty="0" err="1" smtClean="0"/>
              <a:t>PrivateKey</a:t>
            </a:r>
            <a:r>
              <a:rPr lang="en-US" i="1" dirty="0" smtClean="0"/>
              <a:t> : used to decrypt</a:t>
            </a:r>
            <a:endParaRPr lang="en-US" i="1" dirty="0" smtClean="0"/>
          </a:p>
          <a:p>
            <a:endParaRPr lang="en-US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791351" y="5676543"/>
            <a:ext cx="5890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most popular crypto algorithm used in </a:t>
            </a:r>
            <a:r>
              <a:rPr lang="en-US" dirty="0" err="1" smtClean="0"/>
              <a:t>SmartCard</a:t>
            </a:r>
            <a:r>
              <a:rPr lang="en-US" dirty="0" smtClean="0"/>
              <a:t> is </a:t>
            </a:r>
            <a:r>
              <a:rPr lang="en-US" dirty="0" smtClean="0"/>
              <a:t>RSA </a:t>
            </a:r>
          </a:p>
          <a:p>
            <a:r>
              <a:rPr lang="en-US" dirty="0" smtClean="0"/>
              <a:t>(</a:t>
            </a:r>
            <a:r>
              <a:rPr lang="en-US" dirty="0"/>
              <a:t>https://</a:t>
            </a:r>
            <a:r>
              <a:rPr lang="en-US" dirty="0" smtClean="0"/>
              <a:t>fr.wikipedia.org/wiki/Chiffrement_RSA)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7901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42890" y="-139161"/>
            <a:ext cx="4189095" cy="19060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5078" indent="403776">
              <a:lnSpc>
                <a:spcPts val="4900"/>
              </a:lnSpc>
              <a:tabLst>
                <a:tab pos="2435990" algn="l"/>
              </a:tabLst>
            </a:pPr>
            <a:r>
              <a:rPr spc="-6" dirty="0"/>
              <a:t>Signing	using  </a:t>
            </a:r>
            <a:r>
              <a:rPr dirty="0"/>
              <a:t>asymmetric</a:t>
            </a:r>
            <a:r>
              <a:rPr spc="-90" dirty="0"/>
              <a:t> </a:t>
            </a:r>
            <a:r>
              <a:rPr spc="-6" dirty="0"/>
              <a:t>keys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94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2330450" y="5176520"/>
            <a:ext cx="1054100" cy="1035050"/>
          </a:xfrm>
          <a:custGeom>
            <a:avLst/>
            <a:gdLst/>
            <a:ahLst/>
            <a:cxnLst/>
            <a:rect l="l" t="t" r="r" b="b"/>
            <a:pathLst>
              <a:path w="1054100" h="1035050">
                <a:moveTo>
                  <a:pt x="989329" y="0"/>
                </a:moveTo>
                <a:lnTo>
                  <a:pt x="952500" y="26669"/>
                </a:lnTo>
                <a:lnTo>
                  <a:pt x="937260" y="96519"/>
                </a:lnTo>
                <a:lnTo>
                  <a:pt x="937260" y="118109"/>
                </a:lnTo>
                <a:lnTo>
                  <a:pt x="941070" y="165099"/>
                </a:lnTo>
                <a:lnTo>
                  <a:pt x="941070" y="166369"/>
                </a:lnTo>
                <a:lnTo>
                  <a:pt x="1054100" y="911859"/>
                </a:lnTo>
                <a:lnTo>
                  <a:pt x="1054100" y="961389"/>
                </a:lnTo>
                <a:lnTo>
                  <a:pt x="1047750" y="990599"/>
                </a:lnTo>
                <a:lnTo>
                  <a:pt x="1033779" y="1015999"/>
                </a:lnTo>
                <a:lnTo>
                  <a:pt x="1014729" y="1031239"/>
                </a:lnTo>
                <a:lnTo>
                  <a:pt x="994410" y="1035049"/>
                </a:lnTo>
                <a:lnTo>
                  <a:pt x="979170" y="1028699"/>
                </a:lnTo>
                <a:lnTo>
                  <a:pt x="961389" y="1014729"/>
                </a:lnTo>
                <a:lnTo>
                  <a:pt x="947420" y="986789"/>
                </a:lnTo>
                <a:lnTo>
                  <a:pt x="943610" y="948689"/>
                </a:lnTo>
                <a:lnTo>
                  <a:pt x="943610" y="938529"/>
                </a:lnTo>
                <a:lnTo>
                  <a:pt x="1024889" y="938529"/>
                </a:lnTo>
                <a:lnTo>
                  <a:pt x="1024889" y="916939"/>
                </a:lnTo>
                <a:lnTo>
                  <a:pt x="1019810" y="890269"/>
                </a:lnTo>
                <a:lnTo>
                  <a:pt x="1005839" y="867409"/>
                </a:lnTo>
                <a:lnTo>
                  <a:pt x="981710" y="858519"/>
                </a:lnTo>
                <a:lnTo>
                  <a:pt x="980439" y="858519"/>
                </a:lnTo>
                <a:lnTo>
                  <a:pt x="101600" y="858519"/>
                </a:lnTo>
                <a:lnTo>
                  <a:pt x="100330" y="858519"/>
                </a:lnTo>
                <a:lnTo>
                  <a:pt x="0" y="78739"/>
                </a:lnTo>
                <a:lnTo>
                  <a:pt x="0" y="48259"/>
                </a:lnTo>
                <a:lnTo>
                  <a:pt x="7619" y="20319"/>
                </a:lnTo>
                <a:lnTo>
                  <a:pt x="22860" y="7619"/>
                </a:lnTo>
                <a:lnTo>
                  <a:pt x="45719" y="0"/>
                </a:lnTo>
                <a:lnTo>
                  <a:pt x="98932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67709" y="5176520"/>
            <a:ext cx="106681" cy="166370"/>
          </a:xfrm>
          <a:custGeom>
            <a:avLst/>
            <a:gdLst/>
            <a:ahLst/>
            <a:cxnLst/>
            <a:rect l="l" t="t" r="r" b="b"/>
            <a:pathLst>
              <a:path w="106679" h="166370">
                <a:moveTo>
                  <a:pt x="59689" y="0"/>
                </a:moveTo>
                <a:lnTo>
                  <a:pt x="52069" y="0"/>
                </a:lnTo>
                <a:lnTo>
                  <a:pt x="38100" y="3809"/>
                </a:lnTo>
                <a:lnTo>
                  <a:pt x="30479" y="7619"/>
                </a:lnTo>
                <a:lnTo>
                  <a:pt x="15239" y="26669"/>
                </a:lnTo>
                <a:lnTo>
                  <a:pt x="5079" y="59689"/>
                </a:lnTo>
                <a:lnTo>
                  <a:pt x="0" y="96519"/>
                </a:lnTo>
                <a:lnTo>
                  <a:pt x="27939" y="96519"/>
                </a:lnTo>
                <a:lnTo>
                  <a:pt x="27939" y="111759"/>
                </a:lnTo>
                <a:lnTo>
                  <a:pt x="30479" y="129539"/>
                </a:lnTo>
                <a:lnTo>
                  <a:pt x="39369" y="152399"/>
                </a:lnTo>
                <a:lnTo>
                  <a:pt x="50800" y="163829"/>
                </a:lnTo>
                <a:lnTo>
                  <a:pt x="55879" y="166369"/>
                </a:lnTo>
                <a:lnTo>
                  <a:pt x="57150" y="166369"/>
                </a:lnTo>
                <a:lnTo>
                  <a:pt x="77469" y="160019"/>
                </a:lnTo>
                <a:lnTo>
                  <a:pt x="92710" y="142239"/>
                </a:lnTo>
                <a:lnTo>
                  <a:pt x="102869" y="114299"/>
                </a:lnTo>
                <a:lnTo>
                  <a:pt x="106679" y="93979"/>
                </a:lnTo>
                <a:lnTo>
                  <a:pt x="106679" y="67309"/>
                </a:lnTo>
                <a:lnTo>
                  <a:pt x="100329" y="45719"/>
                </a:lnTo>
                <a:lnTo>
                  <a:pt x="90169" y="21589"/>
                </a:lnTo>
                <a:lnTo>
                  <a:pt x="77469" y="7619"/>
                </a:lnTo>
                <a:lnTo>
                  <a:pt x="59689" y="0"/>
                </a:lnTo>
                <a:close/>
              </a:path>
            </a:pathLst>
          </a:custGeom>
          <a:solidFill>
            <a:srgbClr val="007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67709" y="5176520"/>
            <a:ext cx="106681" cy="166370"/>
          </a:xfrm>
          <a:custGeom>
            <a:avLst/>
            <a:gdLst/>
            <a:ahLst/>
            <a:cxnLst/>
            <a:rect l="l" t="t" r="r" b="b"/>
            <a:pathLst>
              <a:path w="106679" h="166370">
                <a:moveTo>
                  <a:pt x="59689" y="0"/>
                </a:moveTo>
                <a:lnTo>
                  <a:pt x="77469" y="7619"/>
                </a:lnTo>
                <a:lnTo>
                  <a:pt x="90169" y="21589"/>
                </a:lnTo>
                <a:lnTo>
                  <a:pt x="100329" y="45719"/>
                </a:lnTo>
                <a:lnTo>
                  <a:pt x="106679" y="67309"/>
                </a:lnTo>
                <a:lnTo>
                  <a:pt x="106679" y="93979"/>
                </a:lnTo>
                <a:lnTo>
                  <a:pt x="102869" y="114299"/>
                </a:lnTo>
                <a:lnTo>
                  <a:pt x="92710" y="142239"/>
                </a:lnTo>
                <a:lnTo>
                  <a:pt x="77469" y="160019"/>
                </a:lnTo>
                <a:lnTo>
                  <a:pt x="57150" y="166369"/>
                </a:lnTo>
                <a:lnTo>
                  <a:pt x="55879" y="166369"/>
                </a:lnTo>
                <a:lnTo>
                  <a:pt x="50800" y="163829"/>
                </a:lnTo>
                <a:lnTo>
                  <a:pt x="39369" y="152399"/>
                </a:lnTo>
                <a:lnTo>
                  <a:pt x="30479" y="129539"/>
                </a:lnTo>
                <a:lnTo>
                  <a:pt x="27939" y="111759"/>
                </a:lnTo>
                <a:lnTo>
                  <a:pt x="27939" y="96519"/>
                </a:lnTo>
                <a:lnTo>
                  <a:pt x="0" y="96519"/>
                </a:lnTo>
                <a:lnTo>
                  <a:pt x="15239" y="26669"/>
                </a:lnTo>
                <a:lnTo>
                  <a:pt x="52069" y="0"/>
                </a:lnTo>
                <a:lnTo>
                  <a:pt x="59689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67709" y="5273040"/>
            <a:ext cx="55880" cy="69850"/>
          </a:xfrm>
          <a:custGeom>
            <a:avLst/>
            <a:gdLst/>
            <a:ahLst/>
            <a:cxnLst/>
            <a:rect l="l" t="t" r="r" b="b"/>
            <a:pathLst>
              <a:path w="55879" h="69850">
                <a:moveTo>
                  <a:pt x="27939" y="0"/>
                </a:moveTo>
                <a:lnTo>
                  <a:pt x="0" y="0"/>
                </a:lnTo>
                <a:lnTo>
                  <a:pt x="0" y="21590"/>
                </a:lnTo>
                <a:lnTo>
                  <a:pt x="3707" y="67310"/>
                </a:lnTo>
                <a:lnTo>
                  <a:pt x="3810" y="69850"/>
                </a:lnTo>
                <a:lnTo>
                  <a:pt x="55879" y="69850"/>
                </a:lnTo>
                <a:lnTo>
                  <a:pt x="50800" y="67310"/>
                </a:lnTo>
                <a:lnTo>
                  <a:pt x="39369" y="55880"/>
                </a:lnTo>
                <a:lnTo>
                  <a:pt x="30479" y="33020"/>
                </a:lnTo>
                <a:lnTo>
                  <a:pt x="27939" y="15240"/>
                </a:lnTo>
                <a:lnTo>
                  <a:pt x="279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67709" y="5273040"/>
            <a:ext cx="57150" cy="69850"/>
          </a:xfrm>
          <a:custGeom>
            <a:avLst/>
            <a:gdLst/>
            <a:ahLst/>
            <a:cxnLst/>
            <a:rect l="l" t="t" r="r" b="b"/>
            <a:pathLst>
              <a:path w="57150" h="69850">
                <a:moveTo>
                  <a:pt x="55879" y="69850"/>
                </a:moveTo>
                <a:lnTo>
                  <a:pt x="50800" y="67310"/>
                </a:lnTo>
                <a:lnTo>
                  <a:pt x="39369" y="55880"/>
                </a:lnTo>
                <a:lnTo>
                  <a:pt x="30479" y="33020"/>
                </a:lnTo>
                <a:lnTo>
                  <a:pt x="27939" y="15240"/>
                </a:lnTo>
                <a:lnTo>
                  <a:pt x="27939" y="0"/>
                </a:lnTo>
                <a:lnTo>
                  <a:pt x="0" y="0"/>
                </a:lnTo>
                <a:lnTo>
                  <a:pt x="0" y="21590"/>
                </a:lnTo>
                <a:lnTo>
                  <a:pt x="3810" y="68580"/>
                </a:lnTo>
                <a:lnTo>
                  <a:pt x="3810" y="69850"/>
                </a:lnTo>
                <a:lnTo>
                  <a:pt x="57150" y="69850"/>
                </a:lnTo>
                <a:lnTo>
                  <a:pt x="55879" y="6985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74061" y="6035040"/>
            <a:ext cx="81280" cy="80010"/>
          </a:xfrm>
          <a:custGeom>
            <a:avLst/>
            <a:gdLst/>
            <a:ahLst/>
            <a:cxnLst/>
            <a:rect l="l" t="t" r="r" b="b"/>
            <a:pathLst>
              <a:path w="81279" h="80010">
                <a:moveTo>
                  <a:pt x="38100" y="0"/>
                </a:moveTo>
                <a:lnTo>
                  <a:pt x="20319" y="8890"/>
                </a:lnTo>
                <a:lnTo>
                  <a:pt x="5079" y="29210"/>
                </a:lnTo>
                <a:lnTo>
                  <a:pt x="0" y="64770"/>
                </a:lnTo>
                <a:lnTo>
                  <a:pt x="0" y="80010"/>
                </a:lnTo>
                <a:lnTo>
                  <a:pt x="81279" y="80010"/>
                </a:lnTo>
                <a:lnTo>
                  <a:pt x="81279" y="58420"/>
                </a:lnTo>
                <a:lnTo>
                  <a:pt x="76200" y="31750"/>
                </a:lnTo>
                <a:lnTo>
                  <a:pt x="62229" y="8890"/>
                </a:lnTo>
                <a:lnTo>
                  <a:pt x="38100" y="0"/>
                </a:lnTo>
                <a:close/>
              </a:path>
            </a:pathLst>
          </a:custGeom>
          <a:solidFill>
            <a:srgbClr val="007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74061" y="6035040"/>
            <a:ext cx="81280" cy="80010"/>
          </a:xfrm>
          <a:custGeom>
            <a:avLst/>
            <a:gdLst/>
            <a:ahLst/>
            <a:cxnLst/>
            <a:rect l="l" t="t" r="r" b="b"/>
            <a:pathLst>
              <a:path w="81279" h="80010">
                <a:moveTo>
                  <a:pt x="0" y="64770"/>
                </a:moveTo>
                <a:lnTo>
                  <a:pt x="5079" y="29210"/>
                </a:lnTo>
                <a:lnTo>
                  <a:pt x="20319" y="8890"/>
                </a:lnTo>
                <a:lnTo>
                  <a:pt x="38100" y="0"/>
                </a:lnTo>
                <a:lnTo>
                  <a:pt x="62229" y="8890"/>
                </a:lnTo>
                <a:lnTo>
                  <a:pt x="76200" y="31750"/>
                </a:lnTo>
                <a:lnTo>
                  <a:pt x="81279" y="58420"/>
                </a:lnTo>
                <a:lnTo>
                  <a:pt x="81279" y="80010"/>
                </a:lnTo>
                <a:lnTo>
                  <a:pt x="0" y="80010"/>
                </a:lnTo>
                <a:lnTo>
                  <a:pt x="0" y="647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21560" y="6035040"/>
            <a:ext cx="1003300" cy="176530"/>
          </a:xfrm>
          <a:custGeom>
            <a:avLst/>
            <a:gdLst/>
            <a:ahLst/>
            <a:cxnLst/>
            <a:rect l="l" t="t" r="r" b="b"/>
            <a:pathLst>
              <a:path w="1003300" h="176529">
                <a:moveTo>
                  <a:pt x="990600" y="0"/>
                </a:moveTo>
                <a:lnTo>
                  <a:pt x="55879" y="0"/>
                </a:lnTo>
                <a:lnTo>
                  <a:pt x="41909" y="3810"/>
                </a:lnTo>
                <a:lnTo>
                  <a:pt x="30479" y="11430"/>
                </a:lnTo>
                <a:lnTo>
                  <a:pt x="17779" y="25400"/>
                </a:lnTo>
                <a:lnTo>
                  <a:pt x="5079" y="50800"/>
                </a:lnTo>
                <a:lnTo>
                  <a:pt x="0" y="86360"/>
                </a:lnTo>
                <a:lnTo>
                  <a:pt x="3809" y="121920"/>
                </a:lnTo>
                <a:lnTo>
                  <a:pt x="15239" y="151130"/>
                </a:lnTo>
                <a:lnTo>
                  <a:pt x="35559" y="170180"/>
                </a:lnTo>
                <a:lnTo>
                  <a:pt x="50800" y="176530"/>
                </a:lnTo>
                <a:lnTo>
                  <a:pt x="1003300" y="176530"/>
                </a:lnTo>
                <a:lnTo>
                  <a:pt x="988060" y="170180"/>
                </a:lnTo>
                <a:lnTo>
                  <a:pt x="970279" y="156210"/>
                </a:lnTo>
                <a:lnTo>
                  <a:pt x="956310" y="128270"/>
                </a:lnTo>
                <a:lnTo>
                  <a:pt x="952500" y="90170"/>
                </a:lnTo>
                <a:lnTo>
                  <a:pt x="952500" y="64770"/>
                </a:lnTo>
                <a:lnTo>
                  <a:pt x="957579" y="29210"/>
                </a:lnTo>
                <a:lnTo>
                  <a:pt x="972819" y="8890"/>
                </a:lnTo>
                <a:lnTo>
                  <a:pt x="9906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21560" y="6035040"/>
            <a:ext cx="1003300" cy="176530"/>
          </a:xfrm>
          <a:custGeom>
            <a:avLst/>
            <a:gdLst/>
            <a:ahLst/>
            <a:cxnLst/>
            <a:rect l="l" t="t" r="r" b="b"/>
            <a:pathLst>
              <a:path w="1003300" h="176529">
                <a:moveTo>
                  <a:pt x="50800" y="176530"/>
                </a:moveTo>
                <a:lnTo>
                  <a:pt x="1003300" y="176530"/>
                </a:lnTo>
                <a:lnTo>
                  <a:pt x="988060" y="170180"/>
                </a:lnTo>
                <a:lnTo>
                  <a:pt x="970279" y="156210"/>
                </a:lnTo>
                <a:lnTo>
                  <a:pt x="956310" y="128270"/>
                </a:lnTo>
                <a:lnTo>
                  <a:pt x="952500" y="90170"/>
                </a:lnTo>
                <a:lnTo>
                  <a:pt x="952500" y="64770"/>
                </a:lnTo>
                <a:lnTo>
                  <a:pt x="957579" y="29210"/>
                </a:lnTo>
                <a:lnTo>
                  <a:pt x="972819" y="8890"/>
                </a:lnTo>
                <a:lnTo>
                  <a:pt x="990600" y="0"/>
                </a:lnTo>
                <a:lnTo>
                  <a:pt x="989329" y="0"/>
                </a:lnTo>
                <a:lnTo>
                  <a:pt x="110489" y="0"/>
                </a:lnTo>
                <a:lnTo>
                  <a:pt x="109219" y="0"/>
                </a:lnTo>
                <a:lnTo>
                  <a:pt x="55879" y="0"/>
                </a:lnTo>
                <a:lnTo>
                  <a:pt x="41909" y="3810"/>
                </a:lnTo>
                <a:lnTo>
                  <a:pt x="30479" y="11430"/>
                </a:lnTo>
                <a:lnTo>
                  <a:pt x="17779" y="25400"/>
                </a:lnTo>
                <a:lnTo>
                  <a:pt x="5079" y="50800"/>
                </a:lnTo>
                <a:lnTo>
                  <a:pt x="0" y="86360"/>
                </a:lnTo>
                <a:lnTo>
                  <a:pt x="3809" y="121920"/>
                </a:lnTo>
                <a:lnTo>
                  <a:pt x="15239" y="151130"/>
                </a:lnTo>
                <a:lnTo>
                  <a:pt x="35559" y="170180"/>
                </a:lnTo>
                <a:lnTo>
                  <a:pt x="50800" y="17653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19681" y="2687320"/>
            <a:ext cx="534670" cy="740410"/>
          </a:xfrm>
          <a:custGeom>
            <a:avLst/>
            <a:gdLst/>
            <a:ahLst/>
            <a:cxnLst/>
            <a:rect l="l" t="t" r="r" b="b"/>
            <a:pathLst>
              <a:path w="534669" h="740410">
                <a:moveTo>
                  <a:pt x="534669" y="554989"/>
                </a:moveTo>
                <a:lnTo>
                  <a:pt x="0" y="554989"/>
                </a:lnTo>
                <a:lnTo>
                  <a:pt x="267969" y="740409"/>
                </a:lnTo>
                <a:lnTo>
                  <a:pt x="534669" y="554989"/>
                </a:lnTo>
                <a:close/>
              </a:path>
              <a:path w="534669" h="740410">
                <a:moveTo>
                  <a:pt x="401319" y="0"/>
                </a:moveTo>
                <a:lnTo>
                  <a:pt x="133350" y="0"/>
                </a:lnTo>
                <a:lnTo>
                  <a:pt x="133350" y="554989"/>
                </a:lnTo>
                <a:lnTo>
                  <a:pt x="401319" y="554989"/>
                </a:lnTo>
                <a:lnTo>
                  <a:pt x="401319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19681" y="2687320"/>
            <a:ext cx="534670" cy="740410"/>
          </a:xfrm>
          <a:custGeom>
            <a:avLst/>
            <a:gdLst/>
            <a:ahLst/>
            <a:cxnLst/>
            <a:rect l="l" t="t" r="r" b="b"/>
            <a:pathLst>
              <a:path w="534669" h="740410">
                <a:moveTo>
                  <a:pt x="133350" y="0"/>
                </a:moveTo>
                <a:lnTo>
                  <a:pt x="133350" y="554989"/>
                </a:lnTo>
                <a:lnTo>
                  <a:pt x="0" y="554989"/>
                </a:lnTo>
                <a:lnTo>
                  <a:pt x="267969" y="740409"/>
                </a:lnTo>
                <a:lnTo>
                  <a:pt x="534669" y="554989"/>
                </a:lnTo>
                <a:lnTo>
                  <a:pt x="401319" y="554989"/>
                </a:lnTo>
                <a:lnTo>
                  <a:pt x="401319" y="0"/>
                </a:lnTo>
                <a:lnTo>
                  <a:pt x="133350" y="0"/>
                </a:lnTo>
                <a:close/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19678" y="4283711"/>
            <a:ext cx="504190" cy="756920"/>
          </a:xfrm>
          <a:custGeom>
            <a:avLst/>
            <a:gdLst/>
            <a:ahLst/>
            <a:cxnLst/>
            <a:rect l="l" t="t" r="r" b="b"/>
            <a:pathLst>
              <a:path w="504189" h="756920">
                <a:moveTo>
                  <a:pt x="378459" y="189229"/>
                </a:moveTo>
                <a:lnTo>
                  <a:pt x="125730" y="189229"/>
                </a:lnTo>
                <a:lnTo>
                  <a:pt x="125730" y="756919"/>
                </a:lnTo>
                <a:lnTo>
                  <a:pt x="378459" y="756919"/>
                </a:lnTo>
                <a:lnTo>
                  <a:pt x="378459" y="189229"/>
                </a:lnTo>
                <a:close/>
              </a:path>
              <a:path w="504189" h="756920">
                <a:moveTo>
                  <a:pt x="251459" y="0"/>
                </a:moveTo>
                <a:lnTo>
                  <a:pt x="0" y="189229"/>
                </a:lnTo>
                <a:lnTo>
                  <a:pt x="504189" y="189229"/>
                </a:lnTo>
                <a:lnTo>
                  <a:pt x="251459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19678" y="4283711"/>
            <a:ext cx="504190" cy="756920"/>
          </a:xfrm>
          <a:custGeom>
            <a:avLst/>
            <a:gdLst/>
            <a:ahLst/>
            <a:cxnLst/>
            <a:rect l="l" t="t" r="r" b="b"/>
            <a:pathLst>
              <a:path w="504189" h="756920">
                <a:moveTo>
                  <a:pt x="125730" y="756919"/>
                </a:moveTo>
                <a:lnTo>
                  <a:pt x="125730" y="189229"/>
                </a:lnTo>
                <a:lnTo>
                  <a:pt x="0" y="189229"/>
                </a:lnTo>
                <a:lnTo>
                  <a:pt x="251459" y="0"/>
                </a:lnTo>
                <a:lnTo>
                  <a:pt x="504189" y="189229"/>
                </a:lnTo>
                <a:lnTo>
                  <a:pt x="378459" y="189229"/>
                </a:lnTo>
                <a:lnTo>
                  <a:pt x="378459" y="756919"/>
                </a:lnTo>
                <a:lnTo>
                  <a:pt x="125730" y="756919"/>
                </a:lnTo>
                <a:close/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51404" y="3527427"/>
            <a:ext cx="900430" cy="670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444240" y="3528059"/>
            <a:ext cx="2772410" cy="588010"/>
          </a:xfrm>
          <a:custGeom>
            <a:avLst/>
            <a:gdLst/>
            <a:ahLst/>
            <a:cxnLst/>
            <a:rect l="l" t="t" r="r" b="b"/>
            <a:pathLst>
              <a:path w="2772410" h="588010">
                <a:moveTo>
                  <a:pt x="2078989" y="0"/>
                </a:moveTo>
                <a:lnTo>
                  <a:pt x="2078989" y="146050"/>
                </a:lnTo>
                <a:lnTo>
                  <a:pt x="0" y="146050"/>
                </a:lnTo>
                <a:lnTo>
                  <a:pt x="0" y="440689"/>
                </a:lnTo>
                <a:lnTo>
                  <a:pt x="2078989" y="440689"/>
                </a:lnTo>
                <a:lnTo>
                  <a:pt x="2078989" y="588010"/>
                </a:lnTo>
                <a:lnTo>
                  <a:pt x="2772410" y="293369"/>
                </a:lnTo>
                <a:lnTo>
                  <a:pt x="2078989" y="0"/>
                </a:lnTo>
                <a:close/>
              </a:path>
            </a:pathLst>
          </a:custGeom>
          <a:solidFill>
            <a:srgbClr val="339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444240" y="3528059"/>
            <a:ext cx="2772410" cy="588010"/>
          </a:xfrm>
          <a:custGeom>
            <a:avLst/>
            <a:gdLst/>
            <a:ahLst/>
            <a:cxnLst/>
            <a:rect l="l" t="t" r="r" b="b"/>
            <a:pathLst>
              <a:path w="2772410" h="588010">
                <a:moveTo>
                  <a:pt x="0" y="146050"/>
                </a:moveTo>
                <a:lnTo>
                  <a:pt x="2078989" y="146050"/>
                </a:lnTo>
                <a:lnTo>
                  <a:pt x="2078989" y="0"/>
                </a:lnTo>
                <a:lnTo>
                  <a:pt x="2772410" y="293369"/>
                </a:lnTo>
                <a:lnTo>
                  <a:pt x="2078989" y="588010"/>
                </a:lnTo>
                <a:lnTo>
                  <a:pt x="2078989" y="440689"/>
                </a:lnTo>
                <a:lnTo>
                  <a:pt x="0" y="440689"/>
                </a:lnTo>
                <a:lnTo>
                  <a:pt x="0" y="146050"/>
                </a:lnTo>
                <a:close/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383654" y="3527427"/>
            <a:ext cx="900429" cy="6705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68111" y="2687320"/>
            <a:ext cx="535940" cy="740410"/>
          </a:xfrm>
          <a:custGeom>
            <a:avLst/>
            <a:gdLst/>
            <a:ahLst/>
            <a:cxnLst/>
            <a:rect l="l" t="t" r="r" b="b"/>
            <a:pathLst>
              <a:path w="535940" h="740410">
                <a:moveTo>
                  <a:pt x="535939" y="554989"/>
                </a:moveTo>
                <a:lnTo>
                  <a:pt x="0" y="554989"/>
                </a:lnTo>
                <a:lnTo>
                  <a:pt x="267969" y="740409"/>
                </a:lnTo>
                <a:lnTo>
                  <a:pt x="535939" y="554989"/>
                </a:lnTo>
                <a:close/>
              </a:path>
              <a:path w="535940" h="740410">
                <a:moveTo>
                  <a:pt x="401319" y="0"/>
                </a:moveTo>
                <a:lnTo>
                  <a:pt x="133349" y="0"/>
                </a:lnTo>
                <a:lnTo>
                  <a:pt x="133349" y="554989"/>
                </a:lnTo>
                <a:lnTo>
                  <a:pt x="401319" y="554989"/>
                </a:lnTo>
                <a:lnTo>
                  <a:pt x="401319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468111" y="2687320"/>
            <a:ext cx="535940" cy="740410"/>
          </a:xfrm>
          <a:custGeom>
            <a:avLst/>
            <a:gdLst/>
            <a:ahLst/>
            <a:cxnLst/>
            <a:rect l="l" t="t" r="r" b="b"/>
            <a:pathLst>
              <a:path w="535940" h="740410">
                <a:moveTo>
                  <a:pt x="133349" y="0"/>
                </a:moveTo>
                <a:lnTo>
                  <a:pt x="133349" y="554989"/>
                </a:lnTo>
                <a:lnTo>
                  <a:pt x="0" y="554989"/>
                </a:lnTo>
                <a:lnTo>
                  <a:pt x="267969" y="740409"/>
                </a:lnTo>
                <a:lnTo>
                  <a:pt x="535939" y="554989"/>
                </a:lnTo>
                <a:lnTo>
                  <a:pt x="401319" y="554989"/>
                </a:lnTo>
                <a:lnTo>
                  <a:pt x="401319" y="0"/>
                </a:lnTo>
                <a:lnTo>
                  <a:pt x="133349" y="0"/>
                </a:lnTo>
                <a:close/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520182" y="4367531"/>
            <a:ext cx="535940" cy="740410"/>
          </a:xfrm>
          <a:custGeom>
            <a:avLst/>
            <a:gdLst/>
            <a:ahLst/>
            <a:cxnLst/>
            <a:rect l="l" t="t" r="r" b="b"/>
            <a:pathLst>
              <a:path w="535940" h="740410">
                <a:moveTo>
                  <a:pt x="535940" y="554990"/>
                </a:moveTo>
                <a:lnTo>
                  <a:pt x="0" y="554990"/>
                </a:lnTo>
                <a:lnTo>
                  <a:pt x="267970" y="740410"/>
                </a:lnTo>
                <a:lnTo>
                  <a:pt x="535940" y="554990"/>
                </a:lnTo>
                <a:close/>
              </a:path>
              <a:path w="535940" h="740410">
                <a:moveTo>
                  <a:pt x="401320" y="0"/>
                </a:moveTo>
                <a:lnTo>
                  <a:pt x="133350" y="0"/>
                </a:lnTo>
                <a:lnTo>
                  <a:pt x="133350" y="554990"/>
                </a:lnTo>
                <a:lnTo>
                  <a:pt x="401320" y="554990"/>
                </a:lnTo>
                <a:lnTo>
                  <a:pt x="401320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520182" y="4367531"/>
            <a:ext cx="535940" cy="740410"/>
          </a:xfrm>
          <a:custGeom>
            <a:avLst/>
            <a:gdLst/>
            <a:ahLst/>
            <a:cxnLst/>
            <a:rect l="l" t="t" r="r" b="b"/>
            <a:pathLst>
              <a:path w="535940" h="740410">
                <a:moveTo>
                  <a:pt x="133350" y="0"/>
                </a:moveTo>
                <a:lnTo>
                  <a:pt x="133350" y="554990"/>
                </a:lnTo>
                <a:lnTo>
                  <a:pt x="0" y="554990"/>
                </a:lnTo>
                <a:lnTo>
                  <a:pt x="267970" y="740410"/>
                </a:lnTo>
                <a:lnTo>
                  <a:pt x="535940" y="554990"/>
                </a:lnTo>
                <a:lnTo>
                  <a:pt x="401320" y="554990"/>
                </a:lnTo>
                <a:lnTo>
                  <a:pt x="401320" y="0"/>
                </a:lnTo>
                <a:lnTo>
                  <a:pt x="133350" y="0"/>
                </a:lnTo>
                <a:close/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534150" y="5208270"/>
            <a:ext cx="689609" cy="1092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268223" y="1931670"/>
            <a:ext cx="924559" cy="6324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215379" y="1930400"/>
            <a:ext cx="840740" cy="6311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537202" y="1621792"/>
            <a:ext cx="4050665" cy="963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2000" b="1" spc="-20" dirty="0">
                <a:solidFill>
                  <a:srgbClr val="6EA87B"/>
                </a:solidFill>
                <a:latin typeface="Arial"/>
                <a:cs typeface="Arial"/>
              </a:rPr>
              <a:t>Bob’s </a:t>
            </a:r>
            <a:r>
              <a:rPr sz="2000" b="1" spc="-6" dirty="0">
                <a:solidFill>
                  <a:srgbClr val="6EA87B"/>
                </a:solidFill>
                <a:latin typeface="Arial"/>
                <a:cs typeface="Arial"/>
              </a:rPr>
              <a:t>Public</a:t>
            </a:r>
            <a:r>
              <a:rPr sz="2000" b="1" spc="-50" dirty="0">
                <a:solidFill>
                  <a:srgbClr val="6EA87B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6EA87B"/>
                </a:solidFill>
                <a:latin typeface="Arial"/>
                <a:cs typeface="Arial"/>
              </a:rPr>
              <a:t>Key</a:t>
            </a:r>
            <a:endParaRPr sz="2000">
              <a:latin typeface="Arial"/>
              <a:cs typeface="Arial"/>
            </a:endParaRPr>
          </a:p>
          <a:p>
            <a:pPr marR="5078" algn="r">
              <a:spcBef>
                <a:spcPts val="769"/>
              </a:spcBef>
            </a:pPr>
            <a:r>
              <a:rPr sz="3600" b="1" spc="-6" dirty="0">
                <a:solidFill>
                  <a:srgbClr val="3333CC"/>
                </a:solidFill>
                <a:latin typeface="Arial"/>
                <a:cs typeface="Arial"/>
              </a:rPr>
              <a:t>Al</a:t>
            </a:r>
            <a:r>
              <a:rPr sz="3600" b="1" spc="-15" dirty="0">
                <a:solidFill>
                  <a:srgbClr val="3333CC"/>
                </a:solidFill>
                <a:latin typeface="Arial"/>
                <a:cs typeface="Arial"/>
              </a:rPr>
              <a:t>i</a:t>
            </a:r>
            <a:r>
              <a:rPr sz="3600" b="1" dirty="0">
                <a:solidFill>
                  <a:srgbClr val="3333CC"/>
                </a:solidFill>
                <a:latin typeface="Arial"/>
                <a:cs typeface="Arial"/>
              </a:rPr>
              <a:t>ce</a:t>
            </a:r>
            <a:endParaRPr sz="36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02640" y="1536700"/>
            <a:ext cx="2989580" cy="1044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1832"/>
            <a:r>
              <a:rPr sz="2000" b="1" spc="-20" dirty="0">
                <a:solidFill>
                  <a:srgbClr val="FF0000"/>
                </a:solidFill>
                <a:latin typeface="Arial"/>
                <a:cs typeface="Arial"/>
              </a:rPr>
              <a:t>Bob’s </a:t>
            </a:r>
            <a:r>
              <a:rPr sz="2000" b="1" spc="-10" dirty="0">
                <a:solidFill>
                  <a:srgbClr val="FF0000"/>
                </a:solidFill>
                <a:latin typeface="Arial"/>
                <a:cs typeface="Arial"/>
              </a:rPr>
              <a:t>private</a:t>
            </a:r>
            <a:r>
              <a:rPr sz="20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key</a:t>
            </a:r>
            <a:endParaRPr sz="2000">
              <a:latin typeface="Arial"/>
              <a:cs typeface="Arial"/>
            </a:endParaRPr>
          </a:p>
          <a:p>
            <a:pPr marL="12696">
              <a:spcBef>
                <a:spcPts val="1440"/>
              </a:spcBef>
            </a:pPr>
            <a:r>
              <a:rPr sz="3600" b="1" spc="-6" dirty="0">
                <a:solidFill>
                  <a:srgbClr val="3333CC"/>
                </a:solidFill>
                <a:latin typeface="Arial"/>
                <a:cs typeface="Arial"/>
              </a:rPr>
              <a:t>Bob</a:t>
            </a:r>
            <a:endParaRPr sz="36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426959" y="3002282"/>
            <a:ext cx="2374900" cy="23875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62562" y="2861310"/>
            <a:ext cx="2042159" cy="25146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98900" y="185500"/>
            <a:ext cx="5011420" cy="12567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202" marR="5078" indent="-16506">
              <a:lnSpc>
                <a:spcPts val="4900"/>
              </a:lnSpc>
            </a:pPr>
            <a:r>
              <a:rPr lang="fr-FR" spc="-6" dirty="0" err="1"/>
              <a:t>Signing</a:t>
            </a:r>
            <a:r>
              <a:rPr lang="fr-FR" spc="-6" dirty="0"/>
              <a:t>	</a:t>
            </a:r>
            <a:r>
              <a:rPr lang="fr-FR" spc="-6" dirty="0" err="1"/>
              <a:t>using</a:t>
            </a:r>
            <a:r>
              <a:rPr lang="fr-FR" spc="-6" dirty="0"/>
              <a:t>  </a:t>
            </a:r>
            <a:r>
              <a:rPr lang="fr-FR" dirty="0" err="1"/>
              <a:t>asymmetric</a:t>
            </a:r>
            <a:r>
              <a:rPr lang="fr-FR" spc="-90" dirty="0"/>
              <a:t> </a:t>
            </a:r>
            <a:r>
              <a:rPr lang="fr-FR" spc="-6" dirty="0"/>
              <a:t>keys</a:t>
            </a:r>
            <a:endParaRPr spc="-6" dirty="0"/>
          </a:p>
        </p:txBody>
      </p:sp>
      <p:sp>
        <p:nvSpPr>
          <p:cNvPr id="39" name="object 39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95</a:t>
            </a:fld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70100" y="2170935"/>
            <a:ext cx="722499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rgbClr val="0070C0"/>
                </a:solidFill>
              </a:rPr>
              <a:t>signature</a:t>
            </a:r>
            <a:r>
              <a:rPr lang="fr-FR" sz="2400" dirty="0" smtClean="0"/>
              <a:t>= </a:t>
            </a:r>
            <a:r>
              <a:rPr lang="fr-FR" sz="2400" dirty="0" err="1" smtClean="0"/>
              <a:t>sign</a:t>
            </a:r>
            <a:r>
              <a:rPr lang="fr-FR" sz="2400" dirty="0" smtClean="0"/>
              <a:t>(</a:t>
            </a:r>
            <a:r>
              <a:rPr lang="fr-FR" sz="2400" dirty="0" err="1" smtClean="0"/>
              <a:t>PrivateKey</a:t>
            </a:r>
            <a:r>
              <a:rPr lang="fr-FR" sz="2400" dirty="0" smtClean="0"/>
              <a:t>, </a:t>
            </a:r>
            <a:r>
              <a:rPr lang="fr-FR" sz="2400" dirty="0" err="1" smtClean="0">
                <a:solidFill>
                  <a:srgbClr val="FF0000"/>
                </a:solidFill>
              </a:rPr>
              <a:t>d</a:t>
            </a:r>
            <a:r>
              <a:rPr lang="fr-FR" sz="2400" dirty="0" err="1" smtClean="0">
                <a:solidFill>
                  <a:srgbClr val="FF0000"/>
                </a:solidFill>
              </a:rPr>
              <a:t>ataToSign</a:t>
            </a:r>
            <a:r>
              <a:rPr lang="fr-FR" sz="2400" dirty="0" smtClean="0"/>
              <a:t>)</a:t>
            </a:r>
            <a:endParaRPr lang="fr-FR" sz="2400" dirty="0"/>
          </a:p>
          <a:p>
            <a:endParaRPr lang="fr-FR" sz="2400" dirty="0" smtClean="0"/>
          </a:p>
          <a:p>
            <a:endParaRPr lang="fr-FR" sz="2400" dirty="0"/>
          </a:p>
          <a:p>
            <a:r>
              <a:rPr lang="fr-FR" sz="2400" dirty="0" err="1">
                <a:solidFill>
                  <a:srgbClr val="FF0000"/>
                </a:solidFill>
              </a:rPr>
              <a:t>b</a:t>
            </a:r>
            <a:r>
              <a:rPr lang="fr-FR" sz="2400" dirty="0" err="1" smtClean="0">
                <a:solidFill>
                  <a:srgbClr val="FF0000"/>
                </a:solidFill>
              </a:rPr>
              <a:t>oolean</a:t>
            </a:r>
            <a:r>
              <a:rPr lang="fr-FR" sz="2400" dirty="0" smtClean="0">
                <a:solidFill>
                  <a:srgbClr val="FF0000"/>
                </a:solidFill>
              </a:rPr>
              <a:t> </a:t>
            </a:r>
            <a:r>
              <a:rPr lang="fr-FR" sz="2400" dirty="0" smtClean="0"/>
              <a:t>= </a:t>
            </a:r>
            <a:r>
              <a:rPr lang="fr-FR" sz="2400" dirty="0" err="1" smtClean="0"/>
              <a:t>verify</a:t>
            </a:r>
            <a:r>
              <a:rPr lang="fr-FR" sz="2400" dirty="0" smtClean="0"/>
              <a:t>(</a:t>
            </a:r>
            <a:r>
              <a:rPr lang="fr-FR" sz="2400" dirty="0" err="1" smtClean="0"/>
              <a:t>PublicKey</a:t>
            </a:r>
            <a:r>
              <a:rPr lang="fr-FR" sz="2400" dirty="0" smtClean="0"/>
              <a:t> </a:t>
            </a:r>
            <a:r>
              <a:rPr lang="fr-FR" sz="2400" dirty="0"/>
              <a:t>, </a:t>
            </a:r>
            <a:r>
              <a:rPr lang="fr-FR" sz="2400" dirty="0" err="1">
                <a:solidFill>
                  <a:srgbClr val="0070C0"/>
                </a:solidFill>
              </a:rPr>
              <a:t>encryptedData</a:t>
            </a:r>
            <a:r>
              <a:rPr lang="fr-FR" sz="2400" dirty="0">
                <a:solidFill>
                  <a:srgbClr val="0070C0"/>
                </a:solidFill>
              </a:rPr>
              <a:t> </a:t>
            </a:r>
            <a:r>
              <a:rPr lang="fr-FR" sz="2400" dirty="0" smtClean="0">
                <a:solidFill>
                  <a:srgbClr val="0070C0"/>
                </a:solidFill>
              </a:rPr>
              <a:t>, </a:t>
            </a:r>
            <a:r>
              <a:rPr lang="fr-FR" sz="2400" dirty="0" err="1">
                <a:solidFill>
                  <a:srgbClr val="FF0000"/>
                </a:solidFill>
              </a:rPr>
              <a:t>dataToSign</a:t>
            </a:r>
            <a:r>
              <a:rPr lang="fr-FR" sz="2400" dirty="0" smtClean="0"/>
              <a:t>)</a:t>
            </a:r>
            <a:endParaRPr lang="fr-FR" sz="2400" dirty="0"/>
          </a:p>
          <a:p>
            <a:endParaRPr lang="fr-FR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221140" y="3878365"/>
            <a:ext cx="3682675" cy="14773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PublicKey</a:t>
            </a:r>
            <a:r>
              <a:rPr lang="en-US" i="1" dirty="0" smtClean="0"/>
              <a:t> &amp; </a:t>
            </a:r>
            <a:r>
              <a:rPr lang="en-US" i="1" dirty="0" err="1" smtClean="0"/>
              <a:t>PrivateKey</a:t>
            </a:r>
            <a:r>
              <a:rPr lang="en-US" i="1" dirty="0" smtClean="0"/>
              <a:t> is the </a:t>
            </a:r>
            <a:r>
              <a:rPr lang="en-US" b="1" i="1" dirty="0" smtClean="0"/>
              <a:t>key pair</a:t>
            </a:r>
            <a:endParaRPr lang="en-US" b="1" i="1" dirty="0" smtClean="0"/>
          </a:p>
          <a:p>
            <a:r>
              <a:rPr lang="en-US" i="1" dirty="0" err="1" smtClean="0"/>
              <a:t>datatoSign</a:t>
            </a:r>
            <a:r>
              <a:rPr lang="en-US" i="1" dirty="0" smtClean="0"/>
              <a:t>: </a:t>
            </a:r>
            <a:r>
              <a:rPr lang="en-US" i="1" dirty="0" smtClean="0"/>
              <a:t>the message </a:t>
            </a:r>
            <a:r>
              <a:rPr lang="en-US" i="1" dirty="0" smtClean="0"/>
              <a:t>to sign</a:t>
            </a:r>
          </a:p>
          <a:p>
            <a:r>
              <a:rPr lang="en-US" i="1" dirty="0" err="1" smtClean="0"/>
              <a:t>PublicKey</a:t>
            </a:r>
            <a:r>
              <a:rPr lang="en-US" i="1" dirty="0" smtClean="0"/>
              <a:t> : used to encrypt</a:t>
            </a:r>
          </a:p>
          <a:p>
            <a:r>
              <a:rPr lang="en-US" i="1" dirty="0" err="1" smtClean="0"/>
              <a:t>PrivateKey</a:t>
            </a:r>
            <a:r>
              <a:rPr lang="en-US" i="1" dirty="0" smtClean="0"/>
              <a:t> : used to decrypt</a:t>
            </a:r>
            <a:endParaRPr lang="en-US" i="1" dirty="0" smtClean="0"/>
          </a:p>
          <a:p>
            <a:endParaRPr lang="en-US" i="1" dirty="0"/>
          </a:p>
        </p:txBody>
      </p:sp>
      <p:sp>
        <p:nvSpPr>
          <p:cNvPr id="9" name="TextBox 8"/>
          <p:cNvSpPr txBox="1"/>
          <p:nvPr/>
        </p:nvSpPr>
        <p:spPr>
          <a:xfrm>
            <a:off x="791351" y="5676543"/>
            <a:ext cx="5890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most popular crypto algorithm used in </a:t>
            </a:r>
            <a:r>
              <a:rPr lang="en-US" dirty="0" err="1" smtClean="0"/>
              <a:t>SmartCard</a:t>
            </a:r>
            <a:r>
              <a:rPr lang="en-US" dirty="0" smtClean="0"/>
              <a:t> is </a:t>
            </a:r>
            <a:r>
              <a:rPr lang="en-US" dirty="0" smtClean="0"/>
              <a:t>RSA </a:t>
            </a:r>
          </a:p>
          <a:p>
            <a:r>
              <a:rPr lang="en-US" dirty="0" smtClean="0"/>
              <a:t>(</a:t>
            </a:r>
            <a:r>
              <a:rPr lang="en-US" dirty="0"/>
              <a:t>https://</a:t>
            </a:r>
            <a:r>
              <a:rPr lang="en-US" dirty="0" smtClean="0"/>
              <a:t>fr.wikipedia.org/wiki/Chiffrement_RSA)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2894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268365"/>
            <a:ext cx="9418319" cy="1058787"/>
          </a:xfrm>
          <a:prstGeom prst="rect">
            <a:avLst/>
          </a:prstGeom>
        </p:spPr>
        <p:txBody>
          <a:bodyPr vert="horz" wrap="square" lIns="0" tIns="309816" rIns="0" bIns="0" rtlCol="0">
            <a:spAutoFit/>
          </a:bodyPr>
          <a:lstStyle/>
          <a:p>
            <a:pPr marL="4855474"/>
            <a:r>
              <a:rPr spc="-6" dirty="0"/>
              <a:t>Certify public</a:t>
            </a:r>
            <a:r>
              <a:rPr spc="-60" dirty="0"/>
              <a:t> </a:t>
            </a:r>
            <a:r>
              <a:rPr spc="-6" dirty="0"/>
              <a:t>key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96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2660650" y="1733552"/>
            <a:ext cx="7054850" cy="4951730"/>
          </a:xfrm>
          <a:custGeom>
            <a:avLst/>
            <a:gdLst/>
            <a:ahLst/>
            <a:cxnLst/>
            <a:rect l="l" t="t" r="r" b="b"/>
            <a:pathLst>
              <a:path w="7054850" h="4951730">
                <a:moveTo>
                  <a:pt x="7054850" y="0"/>
                </a:moveTo>
                <a:lnTo>
                  <a:pt x="0" y="0"/>
                </a:lnTo>
                <a:lnTo>
                  <a:pt x="0" y="4951730"/>
                </a:lnTo>
                <a:lnTo>
                  <a:pt x="7054850" y="4951730"/>
                </a:lnTo>
                <a:lnTo>
                  <a:pt x="7054850" y="0"/>
                </a:lnTo>
                <a:close/>
              </a:path>
            </a:pathLst>
          </a:custGeom>
          <a:solidFill>
            <a:srgbClr val="D2D2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07920" y="1560830"/>
            <a:ext cx="7056120" cy="4950460"/>
          </a:xfrm>
          <a:custGeom>
            <a:avLst/>
            <a:gdLst/>
            <a:ahLst/>
            <a:cxnLst/>
            <a:rect l="l" t="t" r="r" b="b"/>
            <a:pathLst>
              <a:path w="7056120" h="4950459">
                <a:moveTo>
                  <a:pt x="7056120" y="0"/>
                </a:moveTo>
                <a:lnTo>
                  <a:pt x="0" y="0"/>
                </a:lnTo>
                <a:lnTo>
                  <a:pt x="0" y="4950460"/>
                </a:lnTo>
                <a:lnTo>
                  <a:pt x="7056120" y="4950460"/>
                </a:lnTo>
                <a:lnTo>
                  <a:pt x="70561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07920" y="1560830"/>
            <a:ext cx="7056120" cy="4950460"/>
          </a:xfrm>
          <a:custGeom>
            <a:avLst/>
            <a:gdLst/>
            <a:ahLst/>
            <a:cxnLst/>
            <a:rect l="l" t="t" r="r" b="b"/>
            <a:pathLst>
              <a:path w="7056120" h="4950459">
                <a:moveTo>
                  <a:pt x="3528059" y="4950460"/>
                </a:moveTo>
                <a:lnTo>
                  <a:pt x="0" y="4950460"/>
                </a:lnTo>
                <a:lnTo>
                  <a:pt x="0" y="0"/>
                </a:lnTo>
                <a:lnTo>
                  <a:pt x="7056120" y="0"/>
                </a:lnTo>
                <a:lnTo>
                  <a:pt x="7056120" y="4950460"/>
                </a:lnTo>
                <a:lnTo>
                  <a:pt x="3528059" y="4950460"/>
                </a:lnTo>
                <a:close/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87321" y="4556759"/>
            <a:ext cx="3528058" cy="18275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680971" y="1530350"/>
            <a:ext cx="5887720" cy="3119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3134"/>
            <a:r>
              <a:rPr sz="2600" b="1" u="heavy" spc="-10" dirty="0">
                <a:latin typeface="Arial"/>
                <a:cs typeface="Arial"/>
              </a:rPr>
              <a:t>X509</a:t>
            </a:r>
            <a:r>
              <a:rPr sz="2600" b="1" u="heavy" spc="-50" dirty="0">
                <a:latin typeface="Arial"/>
                <a:cs typeface="Arial"/>
              </a:rPr>
              <a:t> </a:t>
            </a:r>
            <a:r>
              <a:rPr sz="2600" b="1" u="heavy" spc="-6" dirty="0">
                <a:latin typeface="Arial"/>
                <a:cs typeface="Arial"/>
              </a:rPr>
              <a:t>Certificate</a:t>
            </a:r>
            <a:endParaRPr sz="2600">
              <a:latin typeface="Arial"/>
              <a:cs typeface="Arial"/>
            </a:endParaRPr>
          </a:p>
          <a:p>
            <a:pPr>
              <a:spcBef>
                <a:spcPts val="50"/>
              </a:spcBef>
            </a:pPr>
            <a:endParaRPr sz="3600">
              <a:latin typeface="Times New Roman"/>
              <a:cs typeface="Times New Roman"/>
            </a:endParaRPr>
          </a:p>
          <a:p>
            <a:pPr marL="12696"/>
            <a:r>
              <a:rPr sz="4100" spc="-7" baseline="3086" dirty="0">
                <a:latin typeface="Arial"/>
                <a:cs typeface="Arial"/>
              </a:rPr>
              <a:t>•</a:t>
            </a:r>
            <a:r>
              <a:rPr sz="2600" b="1" spc="-6" dirty="0">
                <a:latin typeface="Arial"/>
                <a:cs typeface="Arial"/>
              </a:rPr>
              <a:t>Subject (name, </a:t>
            </a:r>
            <a:r>
              <a:rPr sz="2600" b="1" spc="-35" dirty="0">
                <a:latin typeface="Arial"/>
                <a:cs typeface="Arial"/>
              </a:rPr>
              <a:t>company, </a:t>
            </a:r>
            <a:r>
              <a:rPr sz="2600" b="1" spc="-6" dirty="0">
                <a:latin typeface="Arial"/>
                <a:cs typeface="Arial"/>
              </a:rPr>
              <a:t>e-mail</a:t>
            </a:r>
            <a:r>
              <a:rPr sz="2600" b="1" spc="-30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…)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spcBef>
                <a:spcPts val="10"/>
              </a:spcBef>
            </a:pPr>
            <a:endParaRPr sz="3000">
              <a:latin typeface="Times New Roman"/>
              <a:cs typeface="Times New Roman"/>
            </a:endParaRPr>
          </a:p>
          <a:p>
            <a:pPr marL="12696"/>
            <a:r>
              <a:rPr sz="4100" spc="-7" baseline="3086" dirty="0">
                <a:latin typeface="Arial"/>
                <a:cs typeface="Arial"/>
              </a:rPr>
              <a:t>•</a:t>
            </a:r>
            <a:r>
              <a:rPr sz="2600" b="1" spc="-6" dirty="0">
                <a:latin typeface="Arial"/>
                <a:cs typeface="Arial"/>
              </a:rPr>
              <a:t>Issuer’s</a:t>
            </a:r>
            <a:r>
              <a:rPr sz="2600" b="1" spc="-80" dirty="0">
                <a:latin typeface="Arial"/>
                <a:cs typeface="Arial"/>
              </a:rPr>
              <a:t> </a:t>
            </a:r>
            <a:r>
              <a:rPr sz="2600" b="1" spc="-6" dirty="0">
                <a:latin typeface="Arial"/>
                <a:cs typeface="Arial"/>
              </a:rPr>
              <a:t>subject</a:t>
            </a:r>
            <a:endParaRPr sz="2600">
              <a:latin typeface="Arial"/>
              <a:cs typeface="Arial"/>
            </a:endParaRPr>
          </a:p>
          <a:p>
            <a:pPr marL="12696">
              <a:spcBef>
                <a:spcPts val="69"/>
              </a:spcBef>
            </a:pPr>
            <a:r>
              <a:rPr sz="4100" spc="-7" baseline="3086" dirty="0">
                <a:latin typeface="Arial"/>
                <a:cs typeface="Arial"/>
              </a:rPr>
              <a:t>•</a:t>
            </a:r>
            <a:r>
              <a:rPr sz="2600" b="1" spc="-6" dirty="0">
                <a:latin typeface="Arial"/>
                <a:cs typeface="Arial"/>
              </a:rPr>
              <a:t>Public</a:t>
            </a:r>
            <a:r>
              <a:rPr sz="2600" b="1" spc="-100" dirty="0">
                <a:latin typeface="Arial"/>
                <a:cs typeface="Arial"/>
              </a:rPr>
              <a:t> </a:t>
            </a:r>
            <a:r>
              <a:rPr sz="2600" b="1" spc="-6" dirty="0">
                <a:latin typeface="Arial"/>
                <a:cs typeface="Arial"/>
              </a:rPr>
              <a:t>Key</a:t>
            </a:r>
            <a:endParaRPr sz="2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38721" y="5599431"/>
            <a:ext cx="1045209" cy="1344930"/>
          </a:xfrm>
          <a:custGeom>
            <a:avLst/>
            <a:gdLst/>
            <a:ahLst/>
            <a:cxnLst/>
            <a:rect l="l" t="t" r="r" b="b"/>
            <a:pathLst>
              <a:path w="1045209" h="1344929">
                <a:moveTo>
                  <a:pt x="514350" y="0"/>
                </a:moveTo>
                <a:lnTo>
                  <a:pt x="467359" y="46990"/>
                </a:lnTo>
                <a:lnTo>
                  <a:pt x="415289" y="91440"/>
                </a:lnTo>
                <a:lnTo>
                  <a:pt x="356870" y="130810"/>
                </a:lnTo>
                <a:lnTo>
                  <a:pt x="293370" y="165100"/>
                </a:lnTo>
                <a:lnTo>
                  <a:pt x="224789" y="191770"/>
                </a:lnTo>
                <a:lnTo>
                  <a:pt x="152400" y="213360"/>
                </a:lnTo>
                <a:lnTo>
                  <a:pt x="77470" y="229870"/>
                </a:lnTo>
                <a:lnTo>
                  <a:pt x="0" y="237490"/>
                </a:lnTo>
                <a:lnTo>
                  <a:pt x="24129" y="285750"/>
                </a:lnTo>
                <a:lnTo>
                  <a:pt x="45720" y="337820"/>
                </a:lnTo>
                <a:lnTo>
                  <a:pt x="62229" y="389890"/>
                </a:lnTo>
                <a:lnTo>
                  <a:pt x="76200" y="439420"/>
                </a:lnTo>
                <a:lnTo>
                  <a:pt x="92709" y="584200"/>
                </a:lnTo>
                <a:lnTo>
                  <a:pt x="95250" y="722630"/>
                </a:lnTo>
                <a:lnTo>
                  <a:pt x="99059" y="792480"/>
                </a:lnTo>
                <a:lnTo>
                  <a:pt x="113029" y="857250"/>
                </a:lnTo>
                <a:lnTo>
                  <a:pt x="138429" y="923290"/>
                </a:lnTo>
                <a:lnTo>
                  <a:pt x="179070" y="991870"/>
                </a:lnTo>
                <a:lnTo>
                  <a:pt x="233679" y="1065530"/>
                </a:lnTo>
                <a:lnTo>
                  <a:pt x="309879" y="1146810"/>
                </a:lnTo>
                <a:lnTo>
                  <a:pt x="403859" y="1239520"/>
                </a:lnTo>
                <a:lnTo>
                  <a:pt x="523239" y="1344930"/>
                </a:lnTo>
                <a:lnTo>
                  <a:pt x="632459" y="1050290"/>
                </a:lnTo>
                <a:lnTo>
                  <a:pt x="974513" y="1050290"/>
                </a:lnTo>
                <a:lnTo>
                  <a:pt x="937259" y="1022350"/>
                </a:lnTo>
                <a:lnTo>
                  <a:pt x="895350" y="986790"/>
                </a:lnTo>
                <a:lnTo>
                  <a:pt x="853439" y="944880"/>
                </a:lnTo>
                <a:lnTo>
                  <a:pt x="820420" y="896620"/>
                </a:lnTo>
                <a:lnTo>
                  <a:pt x="798829" y="847090"/>
                </a:lnTo>
                <a:lnTo>
                  <a:pt x="783589" y="781050"/>
                </a:lnTo>
                <a:lnTo>
                  <a:pt x="773429" y="701040"/>
                </a:lnTo>
                <a:lnTo>
                  <a:pt x="764539" y="612140"/>
                </a:lnTo>
                <a:lnTo>
                  <a:pt x="760729" y="561340"/>
                </a:lnTo>
                <a:lnTo>
                  <a:pt x="756920" y="519430"/>
                </a:lnTo>
                <a:lnTo>
                  <a:pt x="750570" y="447040"/>
                </a:lnTo>
                <a:lnTo>
                  <a:pt x="735329" y="375920"/>
                </a:lnTo>
                <a:lnTo>
                  <a:pt x="711200" y="307340"/>
                </a:lnTo>
                <a:lnTo>
                  <a:pt x="678179" y="240030"/>
                </a:lnTo>
                <a:lnTo>
                  <a:pt x="642620" y="179070"/>
                </a:lnTo>
                <a:lnTo>
                  <a:pt x="603250" y="120650"/>
                </a:lnTo>
                <a:lnTo>
                  <a:pt x="560070" y="60960"/>
                </a:lnTo>
                <a:lnTo>
                  <a:pt x="514350" y="0"/>
                </a:lnTo>
                <a:close/>
              </a:path>
              <a:path w="1045209" h="1344929">
                <a:moveTo>
                  <a:pt x="974513" y="1050290"/>
                </a:moveTo>
                <a:lnTo>
                  <a:pt x="632459" y="1050290"/>
                </a:lnTo>
                <a:lnTo>
                  <a:pt x="1045209" y="1093470"/>
                </a:lnTo>
                <a:lnTo>
                  <a:pt x="1037589" y="1088390"/>
                </a:lnTo>
                <a:lnTo>
                  <a:pt x="1013459" y="1075690"/>
                </a:lnTo>
                <a:lnTo>
                  <a:pt x="977900" y="1052830"/>
                </a:lnTo>
                <a:lnTo>
                  <a:pt x="974513" y="105029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38721" y="5599431"/>
            <a:ext cx="1045209" cy="1344930"/>
          </a:xfrm>
          <a:custGeom>
            <a:avLst/>
            <a:gdLst/>
            <a:ahLst/>
            <a:cxnLst/>
            <a:rect l="l" t="t" r="r" b="b"/>
            <a:pathLst>
              <a:path w="1045209" h="1344929">
                <a:moveTo>
                  <a:pt x="523239" y="1344930"/>
                </a:moveTo>
                <a:lnTo>
                  <a:pt x="632459" y="1050290"/>
                </a:lnTo>
                <a:lnTo>
                  <a:pt x="1045209" y="1093470"/>
                </a:lnTo>
                <a:lnTo>
                  <a:pt x="1037589" y="1088390"/>
                </a:lnTo>
                <a:lnTo>
                  <a:pt x="977900" y="1052830"/>
                </a:lnTo>
                <a:lnTo>
                  <a:pt x="937259" y="1022350"/>
                </a:lnTo>
                <a:lnTo>
                  <a:pt x="895350" y="986790"/>
                </a:lnTo>
                <a:lnTo>
                  <a:pt x="853439" y="944880"/>
                </a:lnTo>
                <a:lnTo>
                  <a:pt x="820420" y="896620"/>
                </a:lnTo>
                <a:lnTo>
                  <a:pt x="798829" y="847090"/>
                </a:lnTo>
                <a:lnTo>
                  <a:pt x="783589" y="781050"/>
                </a:lnTo>
                <a:lnTo>
                  <a:pt x="773429" y="701040"/>
                </a:lnTo>
                <a:lnTo>
                  <a:pt x="764539" y="612140"/>
                </a:lnTo>
                <a:lnTo>
                  <a:pt x="760729" y="561340"/>
                </a:lnTo>
                <a:lnTo>
                  <a:pt x="756920" y="519430"/>
                </a:lnTo>
                <a:lnTo>
                  <a:pt x="750570" y="447040"/>
                </a:lnTo>
                <a:lnTo>
                  <a:pt x="735329" y="375920"/>
                </a:lnTo>
                <a:lnTo>
                  <a:pt x="711200" y="307340"/>
                </a:lnTo>
                <a:lnTo>
                  <a:pt x="678179" y="240030"/>
                </a:lnTo>
                <a:lnTo>
                  <a:pt x="642620" y="179070"/>
                </a:lnTo>
                <a:lnTo>
                  <a:pt x="603250" y="120650"/>
                </a:lnTo>
                <a:lnTo>
                  <a:pt x="560070" y="60960"/>
                </a:lnTo>
                <a:lnTo>
                  <a:pt x="514350" y="0"/>
                </a:lnTo>
                <a:lnTo>
                  <a:pt x="467359" y="46990"/>
                </a:lnTo>
                <a:lnTo>
                  <a:pt x="415289" y="91440"/>
                </a:lnTo>
                <a:lnTo>
                  <a:pt x="356870" y="130810"/>
                </a:lnTo>
                <a:lnTo>
                  <a:pt x="293370" y="165100"/>
                </a:lnTo>
                <a:lnTo>
                  <a:pt x="224789" y="191770"/>
                </a:lnTo>
                <a:lnTo>
                  <a:pt x="152400" y="213360"/>
                </a:lnTo>
                <a:lnTo>
                  <a:pt x="77470" y="229870"/>
                </a:lnTo>
                <a:lnTo>
                  <a:pt x="0" y="237490"/>
                </a:lnTo>
                <a:lnTo>
                  <a:pt x="24129" y="285750"/>
                </a:lnTo>
                <a:lnTo>
                  <a:pt x="45720" y="337820"/>
                </a:lnTo>
                <a:lnTo>
                  <a:pt x="62229" y="389890"/>
                </a:lnTo>
                <a:lnTo>
                  <a:pt x="76200" y="439420"/>
                </a:lnTo>
                <a:lnTo>
                  <a:pt x="92709" y="584200"/>
                </a:lnTo>
                <a:lnTo>
                  <a:pt x="95250" y="722630"/>
                </a:lnTo>
                <a:lnTo>
                  <a:pt x="99059" y="792480"/>
                </a:lnTo>
                <a:lnTo>
                  <a:pt x="113029" y="857250"/>
                </a:lnTo>
                <a:lnTo>
                  <a:pt x="138429" y="923290"/>
                </a:lnTo>
                <a:lnTo>
                  <a:pt x="179070" y="991870"/>
                </a:lnTo>
                <a:lnTo>
                  <a:pt x="233679" y="1065530"/>
                </a:lnTo>
                <a:lnTo>
                  <a:pt x="309879" y="1146810"/>
                </a:lnTo>
                <a:lnTo>
                  <a:pt x="403859" y="1239520"/>
                </a:lnTo>
                <a:lnTo>
                  <a:pt x="523239" y="134493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50530" y="5340350"/>
            <a:ext cx="1275080" cy="1156970"/>
          </a:xfrm>
          <a:custGeom>
            <a:avLst/>
            <a:gdLst/>
            <a:ahLst/>
            <a:cxnLst/>
            <a:rect l="l" t="t" r="r" b="b"/>
            <a:pathLst>
              <a:path w="1275079" h="1156970">
                <a:moveTo>
                  <a:pt x="113029" y="0"/>
                </a:moveTo>
                <a:lnTo>
                  <a:pt x="99060" y="68580"/>
                </a:lnTo>
                <a:lnTo>
                  <a:pt x="73660" y="139700"/>
                </a:lnTo>
                <a:lnTo>
                  <a:pt x="39370" y="203200"/>
                </a:lnTo>
                <a:lnTo>
                  <a:pt x="0" y="259080"/>
                </a:lnTo>
                <a:lnTo>
                  <a:pt x="46990" y="318769"/>
                </a:lnTo>
                <a:lnTo>
                  <a:pt x="90170" y="379730"/>
                </a:lnTo>
                <a:lnTo>
                  <a:pt x="129540" y="438150"/>
                </a:lnTo>
                <a:lnTo>
                  <a:pt x="163829" y="499110"/>
                </a:lnTo>
                <a:lnTo>
                  <a:pt x="196850" y="566419"/>
                </a:lnTo>
                <a:lnTo>
                  <a:pt x="222250" y="633730"/>
                </a:lnTo>
                <a:lnTo>
                  <a:pt x="237490" y="706119"/>
                </a:lnTo>
                <a:lnTo>
                  <a:pt x="242570" y="777240"/>
                </a:lnTo>
                <a:lnTo>
                  <a:pt x="247650" y="819150"/>
                </a:lnTo>
                <a:lnTo>
                  <a:pt x="299720" y="889000"/>
                </a:lnTo>
                <a:lnTo>
                  <a:pt x="361950" y="949960"/>
                </a:lnTo>
                <a:lnTo>
                  <a:pt x="434340" y="1002030"/>
                </a:lnTo>
                <a:lnTo>
                  <a:pt x="514350" y="1045210"/>
                </a:lnTo>
                <a:lnTo>
                  <a:pt x="581660" y="1073150"/>
                </a:lnTo>
                <a:lnTo>
                  <a:pt x="622300" y="1087120"/>
                </a:lnTo>
                <a:lnTo>
                  <a:pt x="668020" y="1102360"/>
                </a:lnTo>
                <a:lnTo>
                  <a:pt x="718820" y="1120140"/>
                </a:lnTo>
                <a:lnTo>
                  <a:pt x="772160" y="1135380"/>
                </a:lnTo>
                <a:lnTo>
                  <a:pt x="828040" y="1148080"/>
                </a:lnTo>
                <a:lnTo>
                  <a:pt x="881379" y="1154430"/>
                </a:lnTo>
                <a:lnTo>
                  <a:pt x="935990" y="1156970"/>
                </a:lnTo>
                <a:lnTo>
                  <a:pt x="984250" y="1153160"/>
                </a:lnTo>
                <a:lnTo>
                  <a:pt x="896620" y="828040"/>
                </a:lnTo>
                <a:lnTo>
                  <a:pt x="1120140" y="746760"/>
                </a:lnTo>
                <a:lnTo>
                  <a:pt x="1275079" y="687069"/>
                </a:lnTo>
                <a:lnTo>
                  <a:pt x="1259840" y="685800"/>
                </a:lnTo>
                <a:lnTo>
                  <a:pt x="1239520" y="683260"/>
                </a:lnTo>
                <a:lnTo>
                  <a:pt x="1216660" y="681990"/>
                </a:lnTo>
                <a:lnTo>
                  <a:pt x="1184910" y="676910"/>
                </a:lnTo>
                <a:lnTo>
                  <a:pt x="1151890" y="673100"/>
                </a:lnTo>
                <a:lnTo>
                  <a:pt x="1075690" y="660400"/>
                </a:lnTo>
                <a:lnTo>
                  <a:pt x="1027429" y="650240"/>
                </a:lnTo>
                <a:lnTo>
                  <a:pt x="1000760" y="642619"/>
                </a:lnTo>
                <a:lnTo>
                  <a:pt x="975360" y="636269"/>
                </a:lnTo>
                <a:lnTo>
                  <a:pt x="951229" y="628650"/>
                </a:lnTo>
                <a:lnTo>
                  <a:pt x="928370" y="618490"/>
                </a:lnTo>
                <a:lnTo>
                  <a:pt x="908050" y="605790"/>
                </a:lnTo>
                <a:lnTo>
                  <a:pt x="889000" y="594360"/>
                </a:lnTo>
                <a:lnTo>
                  <a:pt x="850900" y="553719"/>
                </a:lnTo>
                <a:lnTo>
                  <a:pt x="831850" y="527050"/>
                </a:lnTo>
                <a:lnTo>
                  <a:pt x="807720" y="499110"/>
                </a:lnTo>
                <a:lnTo>
                  <a:pt x="788670" y="466089"/>
                </a:lnTo>
                <a:lnTo>
                  <a:pt x="742950" y="405130"/>
                </a:lnTo>
                <a:lnTo>
                  <a:pt x="721360" y="374650"/>
                </a:lnTo>
                <a:lnTo>
                  <a:pt x="684529" y="336550"/>
                </a:lnTo>
                <a:lnTo>
                  <a:pt x="645160" y="299719"/>
                </a:lnTo>
                <a:lnTo>
                  <a:pt x="605790" y="264160"/>
                </a:lnTo>
                <a:lnTo>
                  <a:pt x="565150" y="231139"/>
                </a:lnTo>
                <a:lnTo>
                  <a:pt x="524510" y="203200"/>
                </a:lnTo>
                <a:lnTo>
                  <a:pt x="487679" y="176530"/>
                </a:lnTo>
                <a:lnTo>
                  <a:pt x="457200" y="153669"/>
                </a:lnTo>
                <a:lnTo>
                  <a:pt x="429260" y="139700"/>
                </a:lnTo>
                <a:lnTo>
                  <a:pt x="361950" y="93980"/>
                </a:lnTo>
                <a:lnTo>
                  <a:pt x="353060" y="92710"/>
                </a:lnTo>
                <a:lnTo>
                  <a:pt x="332740" y="82550"/>
                </a:lnTo>
                <a:lnTo>
                  <a:pt x="300990" y="67310"/>
                </a:lnTo>
                <a:lnTo>
                  <a:pt x="261620" y="53339"/>
                </a:lnTo>
                <a:lnTo>
                  <a:pt x="222250" y="35560"/>
                </a:lnTo>
                <a:lnTo>
                  <a:pt x="180340" y="21589"/>
                </a:lnTo>
                <a:lnTo>
                  <a:pt x="144779" y="7619"/>
                </a:lnTo>
                <a:lnTo>
                  <a:pt x="11302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50530" y="5340350"/>
            <a:ext cx="1275080" cy="1156970"/>
          </a:xfrm>
          <a:custGeom>
            <a:avLst/>
            <a:gdLst/>
            <a:ahLst/>
            <a:cxnLst/>
            <a:rect l="l" t="t" r="r" b="b"/>
            <a:pathLst>
              <a:path w="1275079" h="1156970">
                <a:moveTo>
                  <a:pt x="1075690" y="660400"/>
                </a:moveTo>
                <a:lnTo>
                  <a:pt x="1051560" y="655319"/>
                </a:lnTo>
                <a:lnTo>
                  <a:pt x="1027429" y="650240"/>
                </a:lnTo>
                <a:lnTo>
                  <a:pt x="1000760" y="642619"/>
                </a:lnTo>
                <a:lnTo>
                  <a:pt x="975360" y="636269"/>
                </a:lnTo>
                <a:lnTo>
                  <a:pt x="951229" y="628650"/>
                </a:lnTo>
                <a:lnTo>
                  <a:pt x="928370" y="618490"/>
                </a:lnTo>
                <a:lnTo>
                  <a:pt x="908050" y="605790"/>
                </a:lnTo>
                <a:lnTo>
                  <a:pt x="889000" y="594360"/>
                </a:lnTo>
                <a:lnTo>
                  <a:pt x="871220" y="575310"/>
                </a:lnTo>
                <a:lnTo>
                  <a:pt x="850900" y="553719"/>
                </a:lnTo>
                <a:lnTo>
                  <a:pt x="831850" y="527050"/>
                </a:lnTo>
                <a:lnTo>
                  <a:pt x="807720" y="499110"/>
                </a:lnTo>
                <a:lnTo>
                  <a:pt x="788670" y="466089"/>
                </a:lnTo>
                <a:lnTo>
                  <a:pt x="765810" y="435610"/>
                </a:lnTo>
                <a:lnTo>
                  <a:pt x="742950" y="405130"/>
                </a:lnTo>
                <a:lnTo>
                  <a:pt x="721360" y="374650"/>
                </a:lnTo>
                <a:lnTo>
                  <a:pt x="684529" y="336550"/>
                </a:lnTo>
                <a:lnTo>
                  <a:pt x="645160" y="299719"/>
                </a:lnTo>
                <a:lnTo>
                  <a:pt x="605790" y="264160"/>
                </a:lnTo>
                <a:lnTo>
                  <a:pt x="565150" y="231139"/>
                </a:lnTo>
                <a:lnTo>
                  <a:pt x="524510" y="203200"/>
                </a:lnTo>
                <a:lnTo>
                  <a:pt x="487679" y="176530"/>
                </a:lnTo>
                <a:lnTo>
                  <a:pt x="457200" y="153669"/>
                </a:lnTo>
                <a:lnTo>
                  <a:pt x="429260" y="139700"/>
                </a:lnTo>
                <a:lnTo>
                  <a:pt x="361950" y="93980"/>
                </a:lnTo>
                <a:lnTo>
                  <a:pt x="353060" y="92710"/>
                </a:lnTo>
                <a:lnTo>
                  <a:pt x="332740" y="82550"/>
                </a:lnTo>
                <a:lnTo>
                  <a:pt x="300990" y="67310"/>
                </a:lnTo>
                <a:lnTo>
                  <a:pt x="261620" y="53339"/>
                </a:lnTo>
                <a:lnTo>
                  <a:pt x="222250" y="35560"/>
                </a:lnTo>
                <a:lnTo>
                  <a:pt x="180340" y="21589"/>
                </a:lnTo>
                <a:lnTo>
                  <a:pt x="144779" y="7619"/>
                </a:lnTo>
                <a:lnTo>
                  <a:pt x="113029" y="0"/>
                </a:lnTo>
                <a:lnTo>
                  <a:pt x="99060" y="68580"/>
                </a:lnTo>
                <a:lnTo>
                  <a:pt x="73660" y="139700"/>
                </a:lnTo>
                <a:lnTo>
                  <a:pt x="39370" y="203200"/>
                </a:lnTo>
                <a:lnTo>
                  <a:pt x="0" y="259080"/>
                </a:lnTo>
                <a:lnTo>
                  <a:pt x="46990" y="318769"/>
                </a:lnTo>
                <a:lnTo>
                  <a:pt x="90170" y="379730"/>
                </a:lnTo>
                <a:lnTo>
                  <a:pt x="129540" y="438150"/>
                </a:lnTo>
                <a:lnTo>
                  <a:pt x="163829" y="499110"/>
                </a:lnTo>
                <a:lnTo>
                  <a:pt x="196850" y="566419"/>
                </a:lnTo>
                <a:lnTo>
                  <a:pt x="222250" y="633730"/>
                </a:lnTo>
                <a:lnTo>
                  <a:pt x="237490" y="706119"/>
                </a:lnTo>
                <a:lnTo>
                  <a:pt x="242570" y="777240"/>
                </a:lnTo>
                <a:lnTo>
                  <a:pt x="247650" y="819150"/>
                </a:lnTo>
                <a:lnTo>
                  <a:pt x="299720" y="889000"/>
                </a:lnTo>
                <a:lnTo>
                  <a:pt x="361950" y="949960"/>
                </a:lnTo>
                <a:lnTo>
                  <a:pt x="434340" y="1002030"/>
                </a:lnTo>
                <a:lnTo>
                  <a:pt x="514350" y="1045210"/>
                </a:lnTo>
                <a:lnTo>
                  <a:pt x="581660" y="1073150"/>
                </a:lnTo>
                <a:lnTo>
                  <a:pt x="622300" y="1087120"/>
                </a:lnTo>
                <a:lnTo>
                  <a:pt x="668020" y="1102360"/>
                </a:lnTo>
                <a:lnTo>
                  <a:pt x="718820" y="1120140"/>
                </a:lnTo>
                <a:lnTo>
                  <a:pt x="772160" y="1135380"/>
                </a:lnTo>
                <a:lnTo>
                  <a:pt x="828040" y="1148080"/>
                </a:lnTo>
                <a:lnTo>
                  <a:pt x="881379" y="1154430"/>
                </a:lnTo>
                <a:lnTo>
                  <a:pt x="935990" y="1156970"/>
                </a:lnTo>
                <a:lnTo>
                  <a:pt x="984250" y="1153160"/>
                </a:lnTo>
                <a:lnTo>
                  <a:pt x="896620" y="828040"/>
                </a:lnTo>
                <a:lnTo>
                  <a:pt x="1120140" y="746760"/>
                </a:lnTo>
                <a:lnTo>
                  <a:pt x="1275079" y="687069"/>
                </a:lnTo>
                <a:lnTo>
                  <a:pt x="1259840" y="685800"/>
                </a:lnTo>
                <a:lnTo>
                  <a:pt x="1239520" y="683260"/>
                </a:lnTo>
                <a:lnTo>
                  <a:pt x="1216660" y="681990"/>
                </a:lnTo>
                <a:lnTo>
                  <a:pt x="1184910" y="676910"/>
                </a:lnTo>
                <a:lnTo>
                  <a:pt x="1151890" y="673100"/>
                </a:lnTo>
                <a:lnTo>
                  <a:pt x="1113790" y="666750"/>
                </a:lnTo>
                <a:lnTo>
                  <a:pt x="1075690" y="6604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30060" y="4758690"/>
            <a:ext cx="1339850" cy="1083310"/>
          </a:xfrm>
          <a:custGeom>
            <a:avLst/>
            <a:gdLst/>
            <a:ahLst/>
            <a:cxnLst/>
            <a:rect l="l" t="t" r="r" b="b"/>
            <a:pathLst>
              <a:path w="1339850" h="1083310">
                <a:moveTo>
                  <a:pt x="666750" y="0"/>
                </a:moveTo>
                <a:lnTo>
                  <a:pt x="534670" y="10160"/>
                </a:lnTo>
                <a:lnTo>
                  <a:pt x="408940" y="40640"/>
                </a:lnTo>
                <a:lnTo>
                  <a:pt x="293370" y="91440"/>
                </a:lnTo>
                <a:lnTo>
                  <a:pt x="196850" y="158750"/>
                </a:lnTo>
                <a:lnTo>
                  <a:pt x="113030" y="237490"/>
                </a:lnTo>
                <a:lnTo>
                  <a:pt x="53340" y="328930"/>
                </a:lnTo>
                <a:lnTo>
                  <a:pt x="13970" y="431800"/>
                </a:lnTo>
                <a:lnTo>
                  <a:pt x="0" y="541020"/>
                </a:lnTo>
                <a:lnTo>
                  <a:pt x="13970" y="648970"/>
                </a:lnTo>
                <a:lnTo>
                  <a:pt x="53340" y="753110"/>
                </a:lnTo>
                <a:lnTo>
                  <a:pt x="115570" y="847090"/>
                </a:lnTo>
                <a:lnTo>
                  <a:pt x="196850" y="929640"/>
                </a:lnTo>
                <a:lnTo>
                  <a:pt x="295910" y="996950"/>
                </a:lnTo>
                <a:lnTo>
                  <a:pt x="408940" y="1047750"/>
                </a:lnTo>
                <a:lnTo>
                  <a:pt x="534670" y="1074420"/>
                </a:lnTo>
                <a:lnTo>
                  <a:pt x="666750" y="1083310"/>
                </a:lnTo>
                <a:lnTo>
                  <a:pt x="709930" y="1078230"/>
                </a:lnTo>
                <a:lnTo>
                  <a:pt x="787400" y="1070610"/>
                </a:lnTo>
                <a:lnTo>
                  <a:pt x="861060" y="1054100"/>
                </a:lnTo>
                <a:lnTo>
                  <a:pt x="933450" y="1032510"/>
                </a:lnTo>
                <a:lnTo>
                  <a:pt x="1002030" y="1005840"/>
                </a:lnTo>
                <a:lnTo>
                  <a:pt x="1066800" y="971550"/>
                </a:lnTo>
                <a:lnTo>
                  <a:pt x="1123950" y="932180"/>
                </a:lnTo>
                <a:lnTo>
                  <a:pt x="1176020" y="887730"/>
                </a:lnTo>
                <a:lnTo>
                  <a:pt x="1223010" y="840740"/>
                </a:lnTo>
                <a:lnTo>
                  <a:pt x="1262380" y="784860"/>
                </a:lnTo>
                <a:lnTo>
                  <a:pt x="1295400" y="721360"/>
                </a:lnTo>
                <a:lnTo>
                  <a:pt x="1320800" y="651510"/>
                </a:lnTo>
                <a:lnTo>
                  <a:pt x="1334770" y="581660"/>
                </a:lnTo>
                <a:lnTo>
                  <a:pt x="1339850" y="541020"/>
                </a:lnTo>
                <a:lnTo>
                  <a:pt x="1337310" y="486410"/>
                </a:lnTo>
                <a:lnTo>
                  <a:pt x="1327150" y="431800"/>
                </a:lnTo>
                <a:lnTo>
                  <a:pt x="1311910" y="379730"/>
                </a:lnTo>
                <a:lnTo>
                  <a:pt x="1289050" y="328930"/>
                </a:lnTo>
                <a:lnTo>
                  <a:pt x="1258570" y="283210"/>
                </a:lnTo>
                <a:lnTo>
                  <a:pt x="1226820" y="237490"/>
                </a:lnTo>
                <a:lnTo>
                  <a:pt x="1187450" y="196850"/>
                </a:lnTo>
                <a:lnTo>
                  <a:pt x="1143000" y="158750"/>
                </a:lnTo>
                <a:lnTo>
                  <a:pt x="1094740" y="121920"/>
                </a:lnTo>
                <a:lnTo>
                  <a:pt x="1045210" y="91440"/>
                </a:lnTo>
                <a:lnTo>
                  <a:pt x="989330" y="64770"/>
                </a:lnTo>
                <a:lnTo>
                  <a:pt x="929640" y="40640"/>
                </a:lnTo>
                <a:lnTo>
                  <a:pt x="868680" y="22860"/>
                </a:lnTo>
                <a:lnTo>
                  <a:pt x="805180" y="10160"/>
                </a:lnTo>
                <a:lnTo>
                  <a:pt x="736600" y="1270"/>
                </a:lnTo>
                <a:lnTo>
                  <a:pt x="666750" y="0"/>
                </a:lnTo>
                <a:close/>
              </a:path>
            </a:pathLst>
          </a:custGeom>
          <a:solidFill>
            <a:srgbClr val="FFF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30060" y="4758690"/>
            <a:ext cx="1339850" cy="1083310"/>
          </a:xfrm>
          <a:custGeom>
            <a:avLst/>
            <a:gdLst/>
            <a:ahLst/>
            <a:cxnLst/>
            <a:rect l="l" t="t" r="r" b="b"/>
            <a:pathLst>
              <a:path w="1339850" h="1083310">
                <a:moveTo>
                  <a:pt x="1334770" y="581660"/>
                </a:moveTo>
                <a:lnTo>
                  <a:pt x="1339850" y="541020"/>
                </a:lnTo>
                <a:lnTo>
                  <a:pt x="1337310" y="486410"/>
                </a:lnTo>
                <a:lnTo>
                  <a:pt x="1327150" y="431800"/>
                </a:lnTo>
                <a:lnTo>
                  <a:pt x="1311910" y="379730"/>
                </a:lnTo>
                <a:lnTo>
                  <a:pt x="1289050" y="328930"/>
                </a:lnTo>
                <a:lnTo>
                  <a:pt x="1258570" y="283210"/>
                </a:lnTo>
                <a:lnTo>
                  <a:pt x="1226820" y="237490"/>
                </a:lnTo>
                <a:lnTo>
                  <a:pt x="1187450" y="196850"/>
                </a:lnTo>
                <a:lnTo>
                  <a:pt x="1143000" y="158750"/>
                </a:lnTo>
                <a:lnTo>
                  <a:pt x="1094740" y="121920"/>
                </a:lnTo>
                <a:lnTo>
                  <a:pt x="1045210" y="91440"/>
                </a:lnTo>
                <a:lnTo>
                  <a:pt x="989330" y="64770"/>
                </a:lnTo>
                <a:lnTo>
                  <a:pt x="929640" y="40640"/>
                </a:lnTo>
                <a:lnTo>
                  <a:pt x="868680" y="22860"/>
                </a:lnTo>
                <a:lnTo>
                  <a:pt x="805180" y="10160"/>
                </a:lnTo>
                <a:lnTo>
                  <a:pt x="736600" y="1270"/>
                </a:lnTo>
                <a:lnTo>
                  <a:pt x="666750" y="0"/>
                </a:lnTo>
                <a:lnTo>
                  <a:pt x="534670" y="10160"/>
                </a:lnTo>
                <a:lnTo>
                  <a:pt x="408940" y="40640"/>
                </a:lnTo>
                <a:lnTo>
                  <a:pt x="293370" y="91440"/>
                </a:lnTo>
                <a:lnTo>
                  <a:pt x="196850" y="158750"/>
                </a:lnTo>
                <a:lnTo>
                  <a:pt x="113030" y="237490"/>
                </a:lnTo>
                <a:lnTo>
                  <a:pt x="53340" y="328930"/>
                </a:lnTo>
                <a:lnTo>
                  <a:pt x="13970" y="431800"/>
                </a:lnTo>
                <a:lnTo>
                  <a:pt x="0" y="541020"/>
                </a:lnTo>
                <a:lnTo>
                  <a:pt x="13970" y="648970"/>
                </a:lnTo>
                <a:lnTo>
                  <a:pt x="53340" y="753110"/>
                </a:lnTo>
                <a:lnTo>
                  <a:pt x="115570" y="847090"/>
                </a:lnTo>
                <a:lnTo>
                  <a:pt x="196850" y="929640"/>
                </a:lnTo>
                <a:lnTo>
                  <a:pt x="295910" y="996950"/>
                </a:lnTo>
                <a:lnTo>
                  <a:pt x="408940" y="1047750"/>
                </a:lnTo>
                <a:lnTo>
                  <a:pt x="534670" y="1074420"/>
                </a:lnTo>
                <a:lnTo>
                  <a:pt x="666750" y="1083310"/>
                </a:lnTo>
                <a:lnTo>
                  <a:pt x="709930" y="1078230"/>
                </a:lnTo>
                <a:lnTo>
                  <a:pt x="787400" y="1070610"/>
                </a:lnTo>
                <a:lnTo>
                  <a:pt x="861060" y="1054100"/>
                </a:lnTo>
                <a:lnTo>
                  <a:pt x="933450" y="1032510"/>
                </a:lnTo>
                <a:lnTo>
                  <a:pt x="1002030" y="1005840"/>
                </a:lnTo>
                <a:lnTo>
                  <a:pt x="1066800" y="971550"/>
                </a:lnTo>
                <a:lnTo>
                  <a:pt x="1123950" y="932180"/>
                </a:lnTo>
                <a:lnTo>
                  <a:pt x="1176020" y="887730"/>
                </a:lnTo>
                <a:lnTo>
                  <a:pt x="1223010" y="840740"/>
                </a:lnTo>
                <a:lnTo>
                  <a:pt x="1262380" y="784860"/>
                </a:lnTo>
                <a:lnTo>
                  <a:pt x="1295400" y="721360"/>
                </a:lnTo>
                <a:lnTo>
                  <a:pt x="1320800" y="651510"/>
                </a:lnTo>
                <a:lnTo>
                  <a:pt x="1334770" y="58166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89140" y="4964429"/>
            <a:ext cx="824230" cy="668020"/>
          </a:xfrm>
          <a:custGeom>
            <a:avLst/>
            <a:gdLst/>
            <a:ahLst/>
            <a:cxnLst/>
            <a:rect l="l" t="t" r="r" b="b"/>
            <a:pathLst>
              <a:path w="824229" h="668020">
                <a:moveTo>
                  <a:pt x="410209" y="0"/>
                </a:moveTo>
                <a:lnTo>
                  <a:pt x="328929" y="8890"/>
                </a:lnTo>
                <a:lnTo>
                  <a:pt x="250189" y="27940"/>
                </a:lnTo>
                <a:lnTo>
                  <a:pt x="181609" y="58420"/>
                </a:lnTo>
                <a:lnTo>
                  <a:pt x="120650" y="97790"/>
                </a:lnTo>
                <a:lnTo>
                  <a:pt x="68579" y="147320"/>
                </a:lnTo>
                <a:lnTo>
                  <a:pt x="33019" y="204470"/>
                </a:lnTo>
                <a:lnTo>
                  <a:pt x="8889" y="266700"/>
                </a:lnTo>
                <a:lnTo>
                  <a:pt x="0" y="334010"/>
                </a:lnTo>
                <a:lnTo>
                  <a:pt x="8889" y="400050"/>
                </a:lnTo>
                <a:lnTo>
                  <a:pt x="33019" y="463550"/>
                </a:lnTo>
                <a:lnTo>
                  <a:pt x="68579" y="518160"/>
                </a:lnTo>
                <a:lnTo>
                  <a:pt x="120650" y="567690"/>
                </a:lnTo>
                <a:lnTo>
                  <a:pt x="181609" y="609600"/>
                </a:lnTo>
                <a:lnTo>
                  <a:pt x="250189" y="641350"/>
                </a:lnTo>
                <a:lnTo>
                  <a:pt x="328929" y="659130"/>
                </a:lnTo>
                <a:lnTo>
                  <a:pt x="410209" y="668020"/>
                </a:lnTo>
                <a:lnTo>
                  <a:pt x="495300" y="659130"/>
                </a:lnTo>
                <a:lnTo>
                  <a:pt x="574039" y="641350"/>
                </a:lnTo>
                <a:lnTo>
                  <a:pt x="642619" y="609600"/>
                </a:lnTo>
                <a:lnTo>
                  <a:pt x="704850" y="567690"/>
                </a:lnTo>
                <a:lnTo>
                  <a:pt x="754379" y="518160"/>
                </a:lnTo>
                <a:lnTo>
                  <a:pt x="793750" y="463550"/>
                </a:lnTo>
                <a:lnTo>
                  <a:pt x="816609" y="400050"/>
                </a:lnTo>
                <a:lnTo>
                  <a:pt x="824229" y="334010"/>
                </a:lnTo>
                <a:lnTo>
                  <a:pt x="816609" y="266700"/>
                </a:lnTo>
                <a:lnTo>
                  <a:pt x="793750" y="204470"/>
                </a:lnTo>
                <a:lnTo>
                  <a:pt x="754379" y="147320"/>
                </a:lnTo>
                <a:lnTo>
                  <a:pt x="704850" y="97790"/>
                </a:lnTo>
                <a:lnTo>
                  <a:pt x="642619" y="58420"/>
                </a:lnTo>
                <a:lnTo>
                  <a:pt x="574039" y="27940"/>
                </a:lnTo>
                <a:lnTo>
                  <a:pt x="495300" y="8890"/>
                </a:lnTo>
                <a:lnTo>
                  <a:pt x="41020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89140" y="4964429"/>
            <a:ext cx="824230" cy="668020"/>
          </a:xfrm>
          <a:custGeom>
            <a:avLst/>
            <a:gdLst/>
            <a:ahLst/>
            <a:cxnLst/>
            <a:rect l="l" t="t" r="r" b="b"/>
            <a:pathLst>
              <a:path w="824229" h="668020">
                <a:moveTo>
                  <a:pt x="0" y="334010"/>
                </a:moveTo>
                <a:lnTo>
                  <a:pt x="8889" y="266700"/>
                </a:lnTo>
                <a:lnTo>
                  <a:pt x="33019" y="204470"/>
                </a:lnTo>
                <a:lnTo>
                  <a:pt x="68579" y="147320"/>
                </a:lnTo>
                <a:lnTo>
                  <a:pt x="120650" y="97790"/>
                </a:lnTo>
                <a:lnTo>
                  <a:pt x="181609" y="58420"/>
                </a:lnTo>
                <a:lnTo>
                  <a:pt x="250189" y="27940"/>
                </a:lnTo>
                <a:lnTo>
                  <a:pt x="328929" y="8890"/>
                </a:lnTo>
                <a:lnTo>
                  <a:pt x="410209" y="0"/>
                </a:lnTo>
                <a:lnTo>
                  <a:pt x="495300" y="8890"/>
                </a:lnTo>
                <a:lnTo>
                  <a:pt x="574039" y="27940"/>
                </a:lnTo>
                <a:lnTo>
                  <a:pt x="642619" y="58420"/>
                </a:lnTo>
                <a:lnTo>
                  <a:pt x="704850" y="97790"/>
                </a:lnTo>
                <a:lnTo>
                  <a:pt x="754379" y="147320"/>
                </a:lnTo>
                <a:lnTo>
                  <a:pt x="793750" y="204470"/>
                </a:lnTo>
                <a:lnTo>
                  <a:pt x="816609" y="266700"/>
                </a:lnTo>
                <a:lnTo>
                  <a:pt x="824229" y="334010"/>
                </a:lnTo>
                <a:lnTo>
                  <a:pt x="816609" y="400050"/>
                </a:lnTo>
                <a:lnTo>
                  <a:pt x="793750" y="463550"/>
                </a:lnTo>
                <a:lnTo>
                  <a:pt x="754379" y="518160"/>
                </a:lnTo>
                <a:lnTo>
                  <a:pt x="704850" y="567690"/>
                </a:lnTo>
                <a:lnTo>
                  <a:pt x="642619" y="609600"/>
                </a:lnTo>
                <a:lnTo>
                  <a:pt x="574039" y="641350"/>
                </a:lnTo>
                <a:lnTo>
                  <a:pt x="495300" y="659130"/>
                </a:lnTo>
                <a:lnTo>
                  <a:pt x="410209" y="668020"/>
                </a:lnTo>
                <a:lnTo>
                  <a:pt x="328929" y="659130"/>
                </a:lnTo>
                <a:lnTo>
                  <a:pt x="250189" y="641350"/>
                </a:lnTo>
                <a:lnTo>
                  <a:pt x="181609" y="609600"/>
                </a:lnTo>
                <a:lnTo>
                  <a:pt x="120650" y="567690"/>
                </a:lnTo>
                <a:lnTo>
                  <a:pt x="68579" y="518160"/>
                </a:lnTo>
                <a:lnTo>
                  <a:pt x="33019" y="463550"/>
                </a:lnTo>
                <a:lnTo>
                  <a:pt x="8889" y="400050"/>
                </a:lnTo>
                <a:lnTo>
                  <a:pt x="0" y="33401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49950" y="175028"/>
            <a:ext cx="3206750" cy="1277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5365" marR="5078" indent="-373303">
              <a:lnSpc>
                <a:spcPts val="4900"/>
              </a:lnSpc>
            </a:pPr>
            <a:r>
              <a:rPr spc="-6" dirty="0"/>
              <a:t>Cer</a:t>
            </a:r>
            <a:r>
              <a:rPr spc="6" dirty="0"/>
              <a:t>t</a:t>
            </a:r>
            <a:r>
              <a:rPr spc="-6" dirty="0"/>
              <a:t>i</a:t>
            </a:r>
            <a:r>
              <a:rPr spc="6" dirty="0"/>
              <a:t>f</a:t>
            </a:r>
            <a:r>
              <a:rPr spc="-6" dirty="0"/>
              <a:t>i</a:t>
            </a:r>
            <a:r>
              <a:rPr dirty="0"/>
              <a:t>c</a:t>
            </a:r>
            <a:r>
              <a:rPr spc="-6" dirty="0"/>
              <a:t>a</a:t>
            </a:r>
            <a:r>
              <a:rPr spc="6" dirty="0"/>
              <a:t>t</a:t>
            </a:r>
            <a:r>
              <a:rPr spc="-6" dirty="0"/>
              <a:t>ion  Authority</a:t>
            </a:r>
          </a:p>
        </p:txBody>
      </p:sp>
      <p:sp>
        <p:nvSpPr>
          <p:cNvPr id="350" name="object 350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352" name="object 352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97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3865879" y="1483360"/>
            <a:ext cx="2432050" cy="1625600"/>
          </a:xfrm>
          <a:custGeom>
            <a:avLst/>
            <a:gdLst/>
            <a:ahLst/>
            <a:cxnLst/>
            <a:rect l="l" t="t" r="r" b="b"/>
            <a:pathLst>
              <a:path w="2432050" h="1625600">
                <a:moveTo>
                  <a:pt x="2432050" y="0"/>
                </a:moveTo>
                <a:lnTo>
                  <a:pt x="0" y="0"/>
                </a:lnTo>
                <a:lnTo>
                  <a:pt x="0" y="1625600"/>
                </a:lnTo>
                <a:lnTo>
                  <a:pt x="2432050" y="1625600"/>
                </a:lnTo>
                <a:lnTo>
                  <a:pt x="2432050" y="0"/>
                </a:lnTo>
                <a:close/>
              </a:path>
            </a:pathLst>
          </a:custGeom>
          <a:solidFill>
            <a:srgbClr val="D2D2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79522" y="1427480"/>
            <a:ext cx="2432050" cy="1625600"/>
          </a:xfrm>
          <a:custGeom>
            <a:avLst/>
            <a:gdLst/>
            <a:ahLst/>
            <a:cxnLst/>
            <a:rect l="l" t="t" r="r" b="b"/>
            <a:pathLst>
              <a:path w="2432050" h="1625600">
                <a:moveTo>
                  <a:pt x="2432050" y="0"/>
                </a:moveTo>
                <a:lnTo>
                  <a:pt x="0" y="0"/>
                </a:lnTo>
                <a:lnTo>
                  <a:pt x="0" y="1625600"/>
                </a:lnTo>
                <a:lnTo>
                  <a:pt x="2432050" y="1625600"/>
                </a:lnTo>
                <a:lnTo>
                  <a:pt x="2432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79522" y="1427480"/>
            <a:ext cx="2432050" cy="1625600"/>
          </a:xfrm>
          <a:custGeom>
            <a:avLst/>
            <a:gdLst/>
            <a:ahLst/>
            <a:cxnLst/>
            <a:rect l="l" t="t" r="r" b="b"/>
            <a:pathLst>
              <a:path w="2432050" h="1625600">
                <a:moveTo>
                  <a:pt x="1216659" y="1625600"/>
                </a:moveTo>
                <a:lnTo>
                  <a:pt x="0" y="1625600"/>
                </a:lnTo>
                <a:lnTo>
                  <a:pt x="0" y="0"/>
                </a:lnTo>
                <a:lnTo>
                  <a:pt x="2432050" y="0"/>
                </a:lnTo>
                <a:lnTo>
                  <a:pt x="2432050" y="1625600"/>
                </a:lnTo>
                <a:lnTo>
                  <a:pt x="1216659" y="1625600"/>
                </a:lnTo>
                <a:close/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35981" y="2917189"/>
            <a:ext cx="360680" cy="440690"/>
          </a:xfrm>
          <a:custGeom>
            <a:avLst/>
            <a:gdLst/>
            <a:ahLst/>
            <a:cxnLst/>
            <a:rect l="l" t="t" r="r" b="b"/>
            <a:pathLst>
              <a:path w="360679" h="440689">
                <a:moveTo>
                  <a:pt x="177800" y="0"/>
                </a:moveTo>
                <a:lnTo>
                  <a:pt x="143510" y="29210"/>
                </a:lnTo>
                <a:lnTo>
                  <a:pt x="100330" y="53339"/>
                </a:lnTo>
                <a:lnTo>
                  <a:pt x="52070" y="69850"/>
                </a:lnTo>
                <a:lnTo>
                  <a:pt x="0" y="77470"/>
                </a:lnTo>
                <a:lnTo>
                  <a:pt x="7620" y="92710"/>
                </a:lnTo>
                <a:lnTo>
                  <a:pt x="25400" y="143510"/>
                </a:lnTo>
                <a:lnTo>
                  <a:pt x="31750" y="190500"/>
                </a:lnTo>
                <a:lnTo>
                  <a:pt x="33020" y="236220"/>
                </a:lnTo>
                <a:lnTo>
                  <a:pt x="33020" y="259080"/>
                </a:lnTo>
                <a:lnTo>
                  <a:pt x="38100" y="280670"/>
                </a:lnTo>
                <a:lnTo>
                  <a:pt x="62230" y="325120"/>
                </a:lnTo>
                <a:lnTo>
                  <a:pt x="106680" y="375920"/>
                </a:lnTo>
                <a:lnTo>
                  <a:pt x="139700" y="406400"/>
                </a:lnTo>
                <a:lnTo>
                  <a:pt x="180340" y="440689"/>
                </a:lnTo>
                <a:lnTo>
                  <a:pt x="218440" y="344170"/>
                </a:lnTo>
                <a:lnTo>
                  <a:pt x="335915" y="344170"/>
                </a:lnTo>
                <a:lnTo>
                  <a:pt x="294640" y="309880"/>
                </a:lnTo>
                <a:lnTo>
                  <a:pt x="275590" y="276860"/>
                </a:lnTo>
                <a:lnTo>
                  <a:pt x="266700" y="229870"/>
                </a:lnTo>
                <a:lnTo>
                  <a:pt x="264160" y="200660"/>
                </a:lnTo>
                <a:lnTo>
                  <a:pt x="261620" y="182880"/>
                </a:lnTo>
                <a:lnTo>
                  <a:pt x="260350" y="170180"/>
                </a:lnTo>
                <a:lnTo>
                  <a:pt x="259080" y="146050"/>
                </a:lnTo>
                <a:lnTo>
                  <a:pt x="254000" y="123189"/>
                </a:lnTo>
                <a:lnTo>
                  <a:pt x="245110" y="100330"/>
                </a:lnTo>
                <a:lnTo>
                  <a:pt x="233680" y="77470"/>
                </a:lnTo>
                <a:lnTo>
                  <a:pt x="208280" y="39370"/>
                </a:lnTo>
                <a:lnTo>
                  <a:pt x="193040" y="19050"/>
                </a:lnTo>
                <a:lnTo>
                  <a:pt x="177800" y="0"/>
                </a:lnTo>
                <a:close/>
              </a:path>
              <a:path w="360679" h="440689">
                <a:moveTo>
                  <a:pt x="335915" y="344170"/>
                </a:moveTo>
                <a:lnTo>
                  <a:pt x="218440" y="344170"/>
                </a:lnTo>
                <a:lnTo>
                  <a:pt x="360680" y="358139"/>
                </a:lnTo>
                <a:lnTo>
                  <a:pt x="358140" y="356870"/>
                </a:lnTo>
                <a:lnTo>
                  <a:pt x="349250" y="351789"/>
                </a:lnTo>
                <a:lnTo>
                  <a:pt x="337820" y="345439"/>
                </a:lnTo>
                <a:lnTo>
                  <a:pt x="335915" y="34417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35981" y="2917189"/>
            <a:ext cx="360680" cy="440690"/>
          </a:xfrm>
          <a:custGeom>
            <a:avLst/>
            <a:gdLst/>
            <a:ahLst/>
            <a:cxnLst/>
            <a:rect l="l" t="t" r="r" b="b"/>
            <a:pathLst>
              <a:path w="360679" h="440689">
                <a:moveTo>
                  <a:pt x="180340" y="440689"/>
                </a:moveTo>
                <a:lnTo>
                  <a:pt x="218440" y="344170"/>
                </a:lnTo>
                <a:lnTo>
                  <a:pt x="360680" y="358139"/>
                </a:lnTo>
                <a:lnTo>
                  <a:pt x="358140" y="356870"/>
                </a:lnTo>
                <a:lnTo>
                  <a:pt x="349250" y="351789"/>
                </a:lnTo>
                <a:lnTo>
                  <a:pt x="337820" y="345439"/>
                </a:lnTo>
                <a:lnTo>
                  <a:pt x="322580" y="335280"/>
                </a:lnTo>
                <a:lnTo>
                  <a:pt x="283210" y="293370"/>
                </a:lnTo>
                <a:lnTo>
                  <a:pt x="270510" y="255270"/>
                </a:lnTo>
                <a:lnTo>
                  <a:pt x="264160" y="200660"/>
                </a:lnTo>
                <a:lnTo>
                  <a:pt x="261620" y="182880"/>
                </a:lnTo>
                <a:lnTo>
                  <a:pt x="260350" y="170180"/>
                </a:lnTo>
                <a:lnTo>
                  <a:pt x="259080" y="146050"/>
                </a:lnTo>
                <a:lnTo>
                  <a:pt x="254000" y="123189"/>
                </a:lnTo>
                <a:lnTo>
                  <a:pt x="245110" y="100330"/>
                </a:lnTo>
                <a:lnTo>
                  <a:pt x="233680" y="77470"/>
                </a:lnTo>
                <a:lnTo>
                  <a:pt x="220980" y="58420"/>
                </a:lnTo>
                <a:lnTo>
                  <a:pt x="208280" y="39370"/>
                </a:lnTo>
                <a:lnTo>
                  <a:pt x="193040" y="19050"/>
                </a:lnTo>
                <a:lnTo>
                  <a:pt x="177800" y="0"/>
                </a:lnTo>
                <a:lnTo>
                  <a:pt x="161290" y="15239"/>
                </a:lnTo>
                <a:lnTo>
                  <a:pt x="143510" y="29210"/>
                </a:lnTo>
                <a:lnTo>
                  <a:pt x="100330" y="53339"/>
                </a:lnTo>
                <a:lnTo>
                  <a:pt x="52070" y="69850"/>
                </a:lnTo>
                <a:lnTo>
                  <a:pt x="0" y="77470"/>
                </a:lnTo>
                <a:lnTo>
                  <a:pt x="7620" y="92710"/>
                </a:lnTo>
                <a:lnTo>
                  <a:pt x="25400" y="143510"/>
                </a:lnTo>
                <a:lnTo>
                  <a:pt x="31750" y="190500"/>
                </a:lnTo>
                <a:lnTo>
                  <a:pt x="33020" y="236220"/>
                </a:lnTo>
                <a:lnTo>
                  <a:pt x="33020" y="259080"/>
                </a:lnTo>
                <a:lnTo>
                  <a:pt x="38100" y="280670"/>
                </a:lnTo>
                <a:lnTo>
                  <a:pt x="62230" y="325120"/>
                </a:lnTo>
                <a:lnTo>
                  <a:pt x="106680" y="375920"/>
                </a:lnTo>
                <a:lnTo>
                  <a:pt x="139700" y="406400"/>
                </a:lnTo>
                <a:lnTo>
                  <a:pt x="180340" y="44068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12510" y="2832101"/>
            <a:ext cx="439419" cy="381001"/>
          </a:xfrm>
          <a:custGeom>
            <a:avLst/>
            <a:gdLst/>
            <a:ahLst/>
            <a:cxnLst/>
            <a:rect l="l" t="t" r="r" b="b"/>
            <a:pathLst>
              <a:path w="439420" h="381000">
                <a:moveTo>
                  <a:pt x="39369" y="0"/>
                </a:moveTo>
                <a:lnTo>
                  <a:pt x="34289" y="22860"/>
                </a:lnTo>
                <a:lnTo>
                  <a:pt x="25400" y="45720"/>
                </a:lnTo>
                <a:lnTo>
                  <a:pt x="13969" y="67310"/>
                </a:lnTo>
                <a:lnTo>
                  <a:pt x="0" y="85089"/>
                </a:lnTo>
                <a:lnTo>
                  <a:pt x="16510" y="105410"/>
                </a:lnTo>
                <a:lnTo>
                  <a:pt x="44450" y="143510"/>
                </a:lnTo>
                <a:lnTo>
                  <a:pt x="68579" y="186689"/>
                </a:lnTo>
                <a:lnTo>
                  <a:pt x="81279" y="232410"/>
                </a:lnTo>
                <a:lnTo>
                  <a:pt x="85089" y="269239"/>
                </a:lnTo>
                <a:lnTo>
                  <a:pt x="102869" y="292100"/>
                </a:lnTo>
                <a:lnTo>
                  <a:pt x="149860" y="328929"/>
                </a:lnTo>
                <a:lnTo>
                  <a:pt x="200660" y="353060"/>
                </a:lnTo>
                <a:lnTo>
                  <a:pt x="214629" y="356870"/>
                </a:lnTo>
                <a:lnTo>
                  <a:pt x="229869" y="361950"/>
                </a:lnTo>
                <a:lnTo>
                  <a:pt x="285750" y="377189"/>
                </a:lnTo>
                <a:lnTo>
                  <a:pt x="322579" y="381000"/>
                </a:lnTo>
                <a:lnTo>
                  <a:pt x="340360" y="379729"/>
                </a:lnTo>
                <a:lnTo>
                  <a:pt x="308610" y="271779"/>
                </a:lnTo>
                <a:lnTo>
                  <a:pt x="386079" y="245110"/>
                </a:lnTo>
                <a:lnTo>
                  <a:pt x="439419" y="226060"/>
                </a:lnTo>
                <a:lnTo>
                  <a:pt x="434339" y="224789"/>
                </a:lnTo>
                <a:lnTo>
                  <a:pt x="419099" y="224789"/>
                </a:lnTo>
                <a:lnTo>
                  <a:pt x="408939" y="222250"/>
                </a:lnTo>
                <a:lnTo>
                  <a:pt x="397510" y="220979"/>
                </a:lnTo>
                <a:lnTo>
                  <a:pt x="383539" y="219710"/>
                </a:lnTo>
                <a:lnTo>
                  <a:pt x="370839" y="217170"/>
                </a:lnTo>
                <a:lnTo>
                  <a:pt x="361950" y="215900"/>
                </a:lnTo>
                <a:lnTo>
                  <a:pt x="354329" y="213360"/>
                </a:lnTo>
                <a:lnTo>
                  <a:pt x="345439" y="210820"/>
                </a:lnTo>
                <a:lnTo>
                  <a:pt x="336550" y="209550"/>
                </a:lnTo>
                <a:lnTo>
                  <a:pt x="327660" y="207010"/>
                </a:lnTo>
                <a:lnTo>
                  <a:pt x="320039" y="203200"/>
                </a:lnTo>
                <a:lnTo>
                  <a:pt x="313689" y="199389"/>
                </a:lnTo>
                <a:lnTo>
                  <a:pt x="306069" y="195579"/>
                </a:lnTo>
                <a:lnTo>
                  <a:pt x="299719" y="189229"/>
                </a:lnTo>
                <a:lnTo>
                  <a:pt x="293369" y="181610"/>
                </a:lnTo>
                <a:lnTo>
                  <a:pt x="287019" y="172720"/>
                </a:lnTo>
                <a:lnTo>
                  <a:pt x="279400" y="163829"/>
                </a:lnTo>
                <a:lnTo>
                  <a:pt x="248919" y="123189"/>
                </a:lnTo>
                <a:lnTo>
                  <a:pt x="236219" y="110489"/>
                </a:lnTo>
                <a:lnTo>
                  <a:pt x="222250" y="99060"/>
                </a:lnTo>
                <a:lnTo>
                  <a:pt x="209550" y="87629"/>
                </a:lnTo>
                <a:lnTo>
                  <a:pt x="194310" y="76200"/>
                </a:lnTo>
                <a:lnTo>
                  <a:pt x="181610" y="67310"/>
                </a:lnTo>
                <a:lnTo>
                  <a:pt x="167639" y="58420"/>
                </a:lnTo>
                <a:lnTo>
                  <a:pt x="157479" y="50800"/>
                </a:lnTo>
                <a:lnTo>
                  <a:pt x="124460" y="31750"/>
                </a:lnTo>
                <a:lnTo>
                  <a:pt x="121919" y="30479"/>
                </a:lnTo>
                <a:lnTo>
                  <a:pt x="114300" y="27939"/>
                </a:lnTo>
                <a:lnTo>
                  <a:pt x="104139" y="22860"/>
                </a:lnTo>
                <a:lnTo>
                  <a:pt x="90169" y="17779"/>
                </a:lnTo>
                <a:lnTo>
                  <a:pt x="76200" y="11429"/>
                </a:lnTo>
                <a:lnTo>
                  <a:pt x="62229" y="7620"/>
                </a:lnTo>
                <a:lnTo>
                  <a:pt x="49529" y="2539"/>
                </a:lnTo>
                <a:lnTo>
                  <a:pt x="3936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12510" y="2832101"/>
            <a:ext cx="439419" cy="381001"/>
          </a:xfrm>
          <a:custGeom>
            <a:avLst/>
            <a:gdLst/>
            <a:ahLst/>
            <a:cxnLst/>
            <a:rect l="l" t="t" r="r" b="b"/>
            <a:pathLst>
              <a:path w="439420" h="381000">
                <a:moveTo>
                  <a:pt x="370839" y="217170"/>
                </a:moveTo>
                <a:lnTo>
                  <a:pt x="361950" y="215900"/>
                </a:lnTo>
                <a:lnTo>
                  <a:pt x="354329" y="213360"/>
                </a:lnTo>
                <a:lnTo>
                  <a:pt x="345439" y="210820"/>
                </a:lnTo>
                <a:lnTo>
                  <a:pt x="336550" y="209550"/>
                </a:lnTo>
                <a:lnTo>
                  <a:pt x="327660" y="207010"/>
                </a:lnTo>
                <a:lnTo>
                  <a:pt x="320039" y="203200"/>
                </a:lnTo>
                <a:lnTo>
                  <a:pt x="313689" y="199389"/>
                </a:lnTo>
                <a:lnTo>
                  <a:pt x="306069" y="195579"/>
                </a:lnTo>
                <a:lnTo>
                  <a:pt x="299719" y="189229"/>
                </a:lnTo>
                <a:lnTo>
                  <a:pt x="293369" y="181610"/>
                </a:lnTo>
                <a:lnTo>
                  <a:pt x="287019" y="172720"/>
                </a:lnTo>
                <a:lnTo>
                  <a:pt x="279400" y="163829"/>
                </a:lnTo>
                <a:lnTo>
                  <a:pt x="271779" y="153670"/>
                </a:lnTo>
                <a:lnTo>
                  <a:pt x="264160" y="143510"/>
                </a:lnTo>
                <a:lnTo>
                  <a:pt x="256539" y="133350"/>
                </a:lnTo>
                <a:lnTo>
                  <a:pt x="248919" y="123189"/>
                </a:lnTo>
                <a:lnTo>
                  <a:pt x="236219" y="110489"/>
                </a:lnTo>
                <a:lnTo>
                  <a:pt x="222250" y="99060"/>
                </a:lnTo>
                <a:lnTo>
                  <a:pt x="209550" y="87629"/>
                </a:lnTo>
                <a:lnTo>
                  <a:pt x="194310" y="76200"/>
                </a:lnTo>
                <a:lnTo>
                  <a:pt x="181610" y="67310"/>
                </a:lnTo>
                <a:lnTo>
                  <a:pt x="167639" y="58420"/>
                </a:lnTo>
                <a:lnTo>
                  <a:pt x="157479" y="50800"/>
                </a:lnTo>
                <a:lnTo>
                  <a:pt x="148589" y="45720"/>
                </a:lnTo>
                <a:lnTo>
                  <a:pt x="124460" y="31750"/>
                </a:lnTo>
                <a:lnTo>
                  <a:pt x="121919" y="30479"/>
                </a:lnTo>
                <a:lnTo>
                  <a:pt x="114300" y="27939"/>
                </a:lnTo>
                <a:lnTo>
                  <a:pt x="104139" y="22860"/>
                </a:lnTo>
                <a:lnTo>
                  <a:pt x="90169" y="17779"/>
                </a:lnTo>
                <a:lnTo>
                  <a:pt x="76200" y="11429"/>
                </a:lnTo>
                <a:lnTo>
                  <a:pt x="62229" y="7620"/>
                </a:lnTo>
                <a:lnTo>
                  <a:pt x="49529" y="2539"/>
                </a:lnTo>
                <a:lnTo>
                  <a:pt x="39369" y="0"/>
                </a:lnTo>
                <a:lnTo>
                  <a:pt x="34289" y="22860"/>
                </a:lnTo>
                <a:lnTo>
                  <a:pt x="25400" y="45720"/>
                </a:lnTo>
                <a:lnTo>
                  <a:pt x="13969" y="67310"/>
                </a:lnTo>
                <a:lnTo>
                  <a:pt x="0" y="85089"/>
                </a:lnTo>
                <a:lnTo>
                  <a:pt x="16510" y="105410"/>
                </a:lnTo>
                <a:lnTo>
                  <a:pt x="30479" y="124460"/>
                </a:lnTo>
                <a:lnTo>
                  <a:pt x="44450" y="143510"/>
                </a:lnTo>
                <a:lnTo>
                  <a:pt x="57150" y="163829"/>
                </a:lnTo>
                <a:lnTo>
                  <a:pt x="76200" y="208279"/>
                </a:lnTo>
                <a:lnTo>
                  <a:pt x="83819" y="255270"/>
                </a:lnTo>
                <a:lnTo>
                  <a:pt x="85089" y="269239"/>
                </a:lnTo>
                <a:lnTo>
                  <a:pt x="102869" y="292100"/>
                </a:lnTo>
                <a:lnTo>
                  <a:pt x="149860" y="328929"/>
                </a:lnTo>
                <a:lnTo>
                  <a:pt x="200660" y="353060"/>
                </a:lnTo>
                <a:lnTo>
                  <a:pt x="214629" y="356870"/>
                </a:lnTo>
                <a:lnTo>
                  <a:pt x="229869" y="361950"/>
                </a:lnTo>
                <a:lnTo>
                  <a:pt x="285750" y="377189"/>
                </a:lnTo>
                <a:lnTo>
                  <a:pt x="322579" y="381000"/>
                </a:lnTo>
                <a:lnTo>
                  <a:pt x="340360" y="379729"/>
                </a:lnTo>
                <a:lnTo>
                  <a:pt x="308610" y="271779"/>
                </a:lnTo>
                <a:lnTo>
                  <a:pt x="386079" y="245110"/>
                </a:lnTo>
                <a:lnTo>
                  <a:pt x="439419" y="226060"/>
                </a:lnTo>
                <a:lnTo>
                  <a:pt x="434339" y="224789"/>
                </a:lnTo>
                <a:lnTo>
                  <a:pt x="427989" y="224789"/>
                </a:lnTo>
                <a:lnTo>
                  <a:pt x="419099" y="224789"/>
                </a:lnTo>
                <a:lnTo>
                  <a:pt x="408939" y="222250"/>
                </a:lnTo>
                <a:lnTo>
                  <a:pt x="397510" y="220979"/>
                </a:lnTo>
                <a:lnTo>
                  <a:pt x="383539" y="219710"/>
                </a:lnTo>
                <a:lnTo>
                  <a:pt x="370839" y="2171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90870" y="2641602"/>
            <a:ext cx="462280" cy="355600"/>
          </a:xfrm>
          <a:custGeom>
            <a:avLst/>
            <a:gdLst/>
            <a:ahLst/>
            <a:cxnLst/>
            <a:rect l="l" t="t" r="r" b="b"/>
            <a:pathLst>
              <a:path w="462279" h="355600">
                <a:moveTo>
                  <a:pt x="229869" y="0"/>
                </a:moveTo>
                <a:lnTo>
                  <a:pt x="184150" y="3810"/>
                </a:lnTo>
                <a:lnTo>
                  <a:pt x="140969" y="13970"/>
                </a:lnTo>
                <a:lnTo>
                  <a:pt x="101600" y="30479"/>
                </a:lnTo>
                <a:lnTo>
                  <a:pt x="67309" y="52070"/>
                </a:lnTo>
                <a:lnTo>
                  <a:pt x="39369" y="78739"/>
                </a:lnTo>
                <a:lnTo>
                  <a:pt x="5079" y="142239"/>
                </a:lnTo>
                <a:lnTo>
                  <a:pt x="0" y="177800"/>
                </a:lnTo>
                <a:lnTo>
                  <a:pt x="5079" y="213360"/>
                </a:lnTo>
                <a:lnTo>
                  <a:pt x="39369" y="278129"/>
                </a:lnTo>
                <a:lnTo>
                  <a:pt x="67309" y="304800"/>
                </a:lnTo>
                <a:lnTo>
                  <a:pt x="101600" y="327660"/>
                </a:lnTo>
                <a:lnTo>
                  <a:pt x="140969" y="344170"/>
                </a:lnTo>
                <a:lnTo>
                  <a:pt x="184150" y="353060"/>
                </a:lnTo>
                <a:lnTo>
                  <a:pt x="229869" y="355600"/>
                </a:lnTo>
                <a:lnTo>
                  <a:pt x="245109" y="354329"/>
                </a:lnTo>
                <a:lnTo>
                  <a:pt x="297179" y="346710"/>
                </a:lnTo>
                <a:lnTo>
                  <a:pt x="345439" y="330200"/>
                </a:lnTo>
                <a:lnTo>
                  <a:pt x="388619" y="306070"/>
                </a:lnTo>
                <a:lnTo>
                  <a:pt x="422909" y="276860"/>
                </a:lnTo>
                <a:lnTo>
                  <a:pt x="447039" y="237489"/>
                </a:lnTo>
                <a:lnTo>
                  <a:pt x="461009" y="191770"/>
                </a:lnTo>
                <a:lnTo>
                  <a:pt x="462279" y="177800"/>
                </a:lnTo>
                <a:lnTo>
                  <a:pt x="462279" y="160020"/>
                </a:lnTo>
                <a:lnTo>
                  <a:pt x="458469" y="142239"/>
                </a:lnTo>
                <a:lnTo>
                  <a:pt x="453389" y="124460"/>
                </a:lnTo>
                <a:lnTo>
                  <a:pt x="445769" y="107950"/>
                </a:lnTo>
                <a:lnTo>
                  <a:pt x="434339" y="92710"/>
                </a:lnTo>
                <a:lnTo>
                  <a:pt x="424179" y="78739"/>
                </a:lnTo>
                <a:lnTo>
                  <a:pt x="394969" y="52070"/>
                </a:lnTo>
                <a:lnTo>
                  <a:pt x="360679" y="30479"/>
                </a:lnTo>
                <a:lnTo>
                  <a:pt x="321309" y="13970"/>
                </a:lnTo>
                <a:lnTo>
                  <a:pt x="278129" y="3810"/>
                </a:lnTo>
                <a:lnTo>
                  <a:pt x="254000" y="1270"/>
                </a:lnTo>
                <a:lnTo>
                  <a:pt x="229869" y="0"/>
                </a:lnTo>
                <a:close/>
              </a:path>
            </a:pathLst>
          </a:custGeom>
          <a:solidFill>
            <a:srgbClr val="FFF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90870" y="2641602"/>
            <a:ext cx="462280" cy="355600"/>
          </a:xfrm>
          <a:custGeom>
            <a:avLst/>
            <a:gdLst/>
            <a:ahLst/>
            <a:cxnLst/>
            <a:rect l="l" t="t" r="r" b="b"/>
            <a:pathLst>
              <a:path w="462279" h="355600">
                <a:moveTo>
                  <a:pt x="461009" y="191770"/>
                </a:moveTo>
                <a:lnTo>
                  <a:pt x="462279" y="177800"/>
                </a:lnTo>
                <a:lnTo>
                  <a:pt x="462279" y="160020"/>
                </a:lnTo>
                <a:lnTo>
                  <a:pt x="458469" y="142239"/>
                </a:lnTo>
                <a:lnTo>
                  <a:pt x="453389" y="124460"/>
                </a:lnTo>
                <a:lnTo>
                  <a:pt x="445769" y="107950"/>
                </a:lnTo>
                <a:lnTo>
                  <a:pt x="434339" y="92710"/>
                </a:lnTo>
                <a:lnTo>
                  <a:pt x="424179" y="78739"/>
                </a:lnTo>
                <a:lnTo>
                  <a:pt x="394969" y="52070"/>
                </a:lnTo>
                <a:lnTo>
                  <a:pt x="360679" y="30479"/>
                </a:lnTo>
                <a:lnTo>
                  <a:pt x="321309" y="13970"/>
                </a:lnTo>
                <a:lnTo>
                  <a:pt x="278129" y="3810"/>
                </a:lnTo>
                <a:lnTo>
                  <a:pt x="229869" y="0"/>
                </a:lnTo>
                <a:lnTo>
                  <a:pt x="184150" y="3810"/>
                </a:lnTo>
                <a:lnTo>
                  <a:pt x="140969" y="13970"/>
                </a:lnTo>
                <a:lnTo>
                  <a:pt x="101600" y="30479"/>
                </a:lnTo>
                <a:lnTo>
                  <a:pt x="67309" y="52070"/>
                </a:lnTo>
                <a:lnTo>
                  <a:pt x="39369" y="78739"/>
                </a:lnTo>
                <a:lnTo>
                  <a:pt x="5079" y="142239"/>
                </a:lnTo>
                <a:lnTo>
                  <a:pt x="0" y="177800"/>
                </a:lnTo>
                <a:lnTo>
                  <a:pt x="5079" y="213360"/>
                </a:lnTo>
                <a:lnTo>
                  <a:pt x="39369" y="278129"/>
                </a:lnTo>
                <a:lnTo>
                  <a:pt x="67309" y="304800"/>
                </a:lnTo>
                <a:lnTo>
                  <a:pt x="101600" y="327660"/>
                </a:lnTo>
                <a:lnTo>
                  <a:pt x="140969" y="344170"/>
                </a:lnTo>
                <a:lnTo>
                  <a:pt x="184150" y="353060"/>
                </a:lnTo>
                <a:lnTo>
                  <a:pt x="229869" y="355600"/>
                </a:lnTo>
                <a:lnTo>
                  <a:pt x="245109" y="354329"/>
                </a:lnTo>
                <a:lnTo>
                  <a:pt x="297179" y="346710"/>
                </a:lnTo>
                <a:lnTo>
                  <a:pt x="345439" y="330200"/>
                </a:lnTo>
                <a:lnTo>
                  <a:pt x="388619" y="306070"/>
                </a:lnTo>
                <a:lnTo>
                  <a:pt x="422909" y="276860"/>
                </a:lnTo>
                <a:lnTo>
                  <a:pt x="447039" y="237489"/>
                </a:lnTo>
                <a:lnTo>
                  <a:pt x="461009" y="1917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79770" y="2708910"/>
            <a:ext cx="284480" cy="218440"/>
          </a:xfrm>
          <a:custGeom>
            <a:avLst/>
            <a:gdLst/>
            <a:ahLst/>
            <a:cxnLst/>
            <a:rect l="l" t="t" r="r" b="b"/>
            <a:pathLst>
              <a:path w="284479" h="218439">
                <a:moveTo>
                  <a:pt x="142239" y="0"/>
                </a:moveTo>
                <a:lnTo>
                  <a:pt x="86359" y="8889"/>
                </a:lnTo>
                <a:lnTo>
                  <a:pt x="41909" y="31750"/>
                </a:lnTo>
                <a:lnTo>
                  <a:pt x="11429" y="67310"/>
                </a:lnTo>
                <a:lnTo>
                  <a:pt x="0" y="109219"/>
                </a:lnTo>
                <a:lnTo>
                  <a:pt x="3809" y="130810"/>
                </a:lnTo>
                <a:lnTo>
                  <a:pt x="24129" y="170179"/>
                </a:lnTo>
                <a:lnTo>
                  <a:pt x="63500" y="199389"/>
                </a:lnTo>
                <a:lnTo>
                  <a:pt x="114300" y="215900"/>
                </a:lnTo>
                <a:lnTo>
                  <a:pt x="142239" y="218439"/>
                </a:lnTo>
                <a:lnTo>
                  <a:pt x="170179" y="215900"/>
                </a:lnTo>
                <a:lnTo>
                  <a:pt x="220979" y="199389"/>
                </a:lnTo>
                <a:lnTo>
                  <a:pt x="260350" y="170179"/>
                </a:lnTo>
                <a:lnTo>
                  <a:pt x="281939" y="130810"/>
                </a:lnTo>
                <a:lnTo>
                  <a:pt x="284479" y="109219"/>
                </a:lnTo>
                <a:lnTo>
                  <a:pt x="281939" y="87629"/>
                </a:lnTo>
                <a:lnTo>
                  <a:pt x="260350" y="48260"/>
                </a:lnTo>
                <a:lnTo>
                  <a:pt x="220979" y="19050"/>
                </a:lnTo>
                <a:lnTo>
                  <a:pt x="170179" y="2539"/>
                </a:lnTo>
                <a:lnTo>
                  <a:pt x="14223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79770" y="2708910"/>
            <a:ext cx="284480" cy="218440"/>
          </a:xfrm>
          <a:custGeom>
            <a:avLst/>
            <a:gdLst/>
            <a:ahLst/>
            <a:cxnLst/>
            <a:rect l="l" t="t" r="r" b="b"/>
            <a:pathLst>
              <a:path w="284479" h="218439">
                <a:moveTo>
                  <a:pt x="0" y="109219"/>
                </a:moveTo>
                <a:lnTo>
                  <a:pt x="11429" y="67310"/>
                </a:lnTo>
                <a:lnTo>
                  <a:pt x="41909" y="31750"/>
                </a:lnTo>
                <a:lnTo>
                  <a:pt x="86359" y="8889"/>
                </a:lnTo>
                <a:lnTo>
                  <a:pt x="142239" y="0"/>
                </a:lnTo>
                <a:lnTo>
                  <a:pt x="170179" y="2539"/>
                </a:lnTo>
                <a:lnTo>
                  <a:pt x="220979" y="19050"/>
                </a:lnTo>
                <a:lnTo>
                  <a:pt x="260350" y="48260"/>
                </a:lnTo>
                <a:lnTo>
                  <a:pt x="281939" y="87629"/>
                </a:lnTo>
                <a:lnTo>
                  <a:pt x="284479" y="109219"/>
                </a:lnTo>
                <a:lnTo>
                  <a:pt x="281939" y="130810"/>
                </a:lnTo>
                <a:lnTo>
                  <a:pt x="260350" y="170179"/>
                </a:lnTo>
                <a:lnTo>
                  <a:pt x="220979" y="199389"/>
                </a:lnTo>
                <a:lnTo>
                  <a:pt x="170179" y="215900"/>
                </a:lnTo>
                <a:lnTo>
                  <a:pt x="142239" y="218439"/>
                </a:lnTo>
                <a:lnTo>
                  <a:pt x="114300" y="215900"/>
                </a:lnTo>
                <a:lnTo>
                  <a:pt x="63500" y="199389"/>
                </a:lnTo>
                <a:lnTo>
                  <a:pt x="24129" y="170179"/>
                </a:lnTo>
                <a:lnTo>
                  <a:pt x="3809" y="130810"/>
                </a:lnTo>
                <a:lnTo>
                  <a:pt x="0" y="10921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86580" y="2364739"/>
            <a:ext cx="1216661" cy="6007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856992" y="1521460"/>
            <a:ext cx="1767839" cy="878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0720"/>
            <a:r>
              <a:rPr sz="800" b="1" u="sng" spc="-6" dirty="0">
                <a:latin typeface="Arial"/>
                <a:cs typeface="Arial"/>
              </a:rPr>
              <a:t>Certificate</a:t>
            </a:r>
            <a:endParaRPr sz="800">
              <a:latin typeface="Arial"/>
              <a:cs typeface="Arial"/>
            </a:endParaRPr>
          </a:p>
          <a:p>
            <a:pPr marL="12696">
              <a:spcBef>
                <a:spcPts val="560"/>
              </a:spcBef>
            </a:pPr>
            <a:r>
              <a:rPr sz="1200" spc="-7" baseline="3472" dirty="0">
                <a:latin typeface="Arial"/>
                <a:cs typeface="Arial"/>
              </a:rPr>
              <a:t>•</a:t>
            </a:r>
            <a:r>
              <a:rPr sz="800" b="1" spc="-6" dirty="0">
                <a:latin typeface="Arial"/>
                <a:cs typeface="Arial"/>
              </a:rPr>
              <a:t>Subject (name, </a:t>
            </a:r>
            <a:r>
              <a:rPr sz="800" b="1" spc="-15" dirty="0">
                <a:latin typeface="Arial"/>
                <a:cs typeface="Arial"/>
              </a:rPr>
              <a:t>company, </a:t>
            </a:r>
            <a:r>
              <a:rPr sz="800" b="1" spc="-6" dirty="0">
                <a:latin typeface="Arial"/>
                <a:cs typeface="Arial"/>
              </a:rPr>
              <a:t>e-mail</a:t>
            </a:r>
            <a:r>
              <a:rPr sz="800" b="1" spc="50" dirty="0">
                <a:latin typeface="Arial"/>
                <a:cs typeface="Arial"/>
              </a:rPr>
              <a:t> </a:t>
            </a:r>
            <a:r>
              <a:rPr sz="800" b="1" dirty="0">
                <a:latin typeface="Arial"/>
                <a:cs typeface="Arial"/>
              </a:rPr>
              <a:t>…)</a:t>
            </a:r>
            <a:endParaRPr sz="800">
              <a:latin typeface="Arial"/>
              <a:cs typeface="Arial"/>
            </a:endParaRPr>
          </a:p>
          <a:p>
            <a:pPr marL="12696">
              <a:spcBef>
                <a:spcPts val="130"/>
              </a:spcBef>
            </a:pPr>
            <a:r>
              <a:rPr sz="1200" spc="-7" baseline="3472" dirty="0">
                <a:latin typeface="Arial"/>
                <a:cs typeface="Arial"/>
              </a:rPr>
              <a:t>•</a:t>
            </a:r>
            <a:r>
              <a:rPr sz="800" b="1" spc="-6" dirty="0">
                <a:latin typeface="Arial"/>
                <a:cs typeface="Arial"/>
              </a:rPr>
              <a:t>Start</a:t>
            </a:r>
            <a:r>
              <a:rPr sz="800" b="1" spc="-75" dirty="0">
                <a:latin typeface="Arial"/>
                <a:cs typeface="Arial"/>
              </a:rPr>
              <a:t> </a:t>
            </a:r>
            <a:r>
              <a:rPr sz="800" b="1" spc="-6" dirty="0">
                <a:latin typeface="Arial"/>
                <a:cs typeface="Arial"/>
              </a:rPr>
              <a:t>Date</a:t>
            </a:r>
            <a:endParaRPr sz="800">
              <a:latin typeface="Arial"/>
              <a:cs typeface="Arial"/>
            </a:endParaRPr>
          </a:p>
          <a:p>
            <a:pPr marL="12696">
              <a:spcBef>
                <a:spcPts val="120"/>
              </a:spcBef>
            </a:pPr>
            <a:r>
              <a:rPr sz="1200" baseline="3472" dirty="0">
                <a:latin typeface="Arial"/>
                <a:cs typeface="Arial"/>
              </a:rPr>
              <a:t>•</a:t>
            </a:r>
            <a:r>
              <a:rPr sz="800" b="1" dirty="0">
                <a:latin typeface="Arial"/>
                <a:cs typeface="Arial"/>
              </a:rPr>
              <a:t>End</a:t>
            </a:r>
            <a:r>
              <a:rPr sz="800" b="1" spc="-90" dirty="0">
                <a:latin typeface="Arial"/>
                <a:cs typeface="Arial"/>
              </a:rPr>
              <a:t> </a:t>
            </a:r>
            <a:r>
              <a:rPr sz="800" b="1" spc="-6" dirty="0">
                <a:latin typeface="Arial"/>
                <a:cs typeface="Arial"/>
              </a:rPr>
              <a:t>Date</a:t>
            </a:r>
            <a:endParaRPr sz="800">
              <a:latin typeface="Arial"/>
              <a:cs typeface="Arial"/>
            </a:endParaRPr>
          </a:p>
          <a:p>
            <a:pPr marL="12696">
              <a:spcBef>
                <a:spcPts val="120"/>
              </a:spcBef>
            </a:pPr>
            <a:r>
              <a:rPr sz="1200" spc="-7" baseline="3472" dirty="0">
                <a:latin typeface="Arial"/>
                <a:cs typeface="Arial"/>
              </a:rPr>
              <a:t>•</a:t>
            </a:r>
            <a:r>
              <a:rPr sz="800" b="1" spc="-6" dirty="0">
                <a:latin typeface="Arial"/>
                <a:cs typeface="Arial"/>
              </a:rPr>
              <a:t>Issuer’s</a:t>
            </a:r>
            <a:r>
              <a:rPr sz="800" b="1" spc="-45" dirty="0">
                <a:latin typeface="Arial"/>
                <a:cs typeface="Arial"/>
              </a:rPr>
              <a:t> </a:t>
            </a:r>
            <a:r>
              <a:rPr sz="800" b="1" spc="-6" dirty="0">
                <a:latin typeface="Arial"/>
                <a:cs typeface="Arial"/>
              </a:rPr>
              <a:t>subject</a:t>
            </a:r>
            <a:endParaRPr sz="800">
              <a:latin typeface="Arial"/>
              <a:cs typeface="Arial"/>
            </a:endParaRPr>
          </a:p>
          <a:p>
            <a:pPr marL="12696">
              <a:spcBef>
                <a:spcPts val="130"/>
              </a:spcBef>
            </a:pPr>
            <a:r>
              <a:rPr sz="1200" baseline="3472" dirty="0">
                <a:latin typeface="Arial"/>
                <a:cs typeface="Arial"/>
              </a:rPr>
              <a:t>•</a:t>
            </a:r>
            <a:r>
              <a:rPr sz="800" b="1" dirty="0">
                <a:latin typeface="Arial"/>
                <a:cs typeface="Arial"/>
              </a:rPr>
              <a:t>Public</a:t>
            </a:r>
            <a:r>
              <a:rPr sz="800" b="1" spc="-80" dirty="0">
                <a:latin typeface="Arial"/>
                <a:cs typeface="Arial"/>
              </a:rPr>
              <a:t> </a:t>
            </a:r>
            <a:r>
              <a:rPr sz="800" b="1" spc="-6" dirty="0">
                <a:latin typeface="Arial"/>
                <a:cs typeface="Arial"/>
              </a:rPr>
              <a:t>Key</a:t>
            </a:r>
            <a:endParaRPr sz="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80329" y="1424939"/>
            <a:ext cx="1035050" cy="1104900"/>
          </a:xfrm>
          <a:custGeom>
            <a:avLst/>
            <a:gdLst/>
            <a:ahLst/>
            <a:cxnLst/>
            <a:rect l="l" t="t" r="r" b="b"/>
            <a:pathLst>
              <a:path w="1035050" h="1104900">
                <a:moveTo>
                  <a:pt x="0" y="0"/>
                </a:moveTo>
                <a:lnTo>
                  <a:pt x="1031240" y="1104900"/>
                </a:lnTo>
                <a:lnTo>
                  <a:pt x="1035050" y="590550"/>
                </a:lnTo>
                <a:lnTo>
                  <a:pt x="514350" y="31750"/>
                </a:lnTo>
                <a:lnTo>
                  <a:pt x="0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180329" y="1424939"/>
            <a:ext cx="1035050" cy="1104900"/>
          </a:xfrm>
          <a:custGeom>
            <a:avLst/>
            <a:gdLst/>
            <a:ahLst/>
            <a:cxnLst/>
            <a:rect l="l" t="t" r="r" b="b"/>
            <a:pathLst>
              <a:path w="1035050" h="1104900">
                <a:moveTo>
                  <a:pt x="1031240" y="1104900"/>
                </a:moveTo>
                <a:lnTo>
                  <a:pt x="0" y="0"/>
                </a:lnTo>
                <a:lnTo>
                  <a:pt x="514350" y="31750"/>
                </a:lnTo>
                <a:lnTo>
                  <a:pt x="1035050" y="590550"/>
                </a:lnTo>
                <a:lnTo>
                  <a:pt x="1031240" y="1104900"/>
                </a:lnTo>
                <a:close/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 rot="2820000">
            <a:off x="5224870" y="1742584"/>
            <a:ext cx="1125303" cy="2134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98"/>
              </a:lnSpc>
            </a:pPr>
            <a:r>
              <a:rPr sz="2400" b="1" spc="-52" baseline="3472" dirty="0">
                <a:solidFill>
                  <a:srgbClr val="FF3300"/>
                </a:solidFill>
                <a:latin typeface="Arial"/>
                <a:cs typeface="Arial"/>
              </a:rPr>
              <a:t>S</a:t>
            </a:r>
            <a:r>
              <a:rPr sz="2400" b="1" spc="-37" baseline="3472" dirty="0">
                <a:solidFill>
                  <a:srgbClr val="FF3300"/>
                </a:solidFill>
                <a:latin typeface="Arial"/>
                <a:cs typeface="Arial"/>
              </a:rPr>
              <a:t>e</a:t>
            </a:r>
            <a:r>
              <a:rPr sz="2400" b="1" spc="-52" baseline="3472" dirty="0">
                <a:solidFill>
                  <a:srgbClr val="FF3300"/>
                </a:solidFill>
                <a:latin typeface="Arial"/>
                <a:cs typeface="Arial"/>
              </a:rPr>
              <a:t>l</a:t>
            </a:r>
            <a:r>
              <a:rPr sz="2400" b="1" baseline="3472" dirty="0">
                <a:solidFill>
                  <a:srgbClr val="FF3300"/>
                </a:solidFill>
                <a:latin typeface="Arial"/>
                <a:cs typeface="Arial"/>
              </a:rPr>
              <a:t>f</a:t>
            </a:r>
            <a:r>
              <a:rPr sz="2400" b="1" spc="-52" baseline="3472" dirty="0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sz="2400" b="1" spc="-37" baseline="1736" dirty="0">
                <a:solidFill>
                  <a:srgbClr val="FF3300"/>
                </a:solidFill>
                <a:latin typeface="Arial"/>
                <a:cs typeface="Arial"/>
              </a:rPr>
              <a:t>Si</a:t>
            </a:r>
            <a:r>
              <a:rPr sz="2400" b="1" spc="-52" baseline="1736" dirty="0">
                <a:solidFill>
                  <a:srgbClr val="FF3300"/>
                </a:solidFill>
                <a:latin typeface="Arial"/>
                <a:cs typeface="Arial"/>
              </a:rPr>
              <a:t>gn</a:t>
            </a:r>
            <a:r>
              <a:rPr sz="1700" b="1" spc="-25" dirty="0">
                <a:solidFill>
                  <a:srgbClr val="FF3300"/>
                </a:solidFill>
                <a:latin typeface="Arial"/>
                <a:cs typeface="Arial"/>
              </a:rPr>
              <a:t>e</a:t>
            </a:r>
            <a:r>
              <a:rPr sz="1700" b="1" dirty="0">
                <a:solidFill>
                  <a:srgbClr val="FF3300"/>
                </a:solidFill>
                <a:latin typeface="Arial"/>
                <a:cs typeface="Arial"/>
              </a:rPr>
              <a:t>d</a:t>
            </a:r>
            <a:endParaRPr sz="17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888230" y="3195954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89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888230" y="3204845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89">
            <a:solidFill>
              <a:srgbClr val="FCFCF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888230" y="3213735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89">
            <a:solidFill>
              <a:srgbClr val="FBFBF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888230" y="3222625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90">
            <a:solidFill>
              <a:srgbClr val="FAFAF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888230" y="3231514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89">
            <a:solidFill>
              <a:srgbClr val="F9F9F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88230" y="3240404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89">
            <a:solidFill>
              <a:srgbClr val="F8F8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888230" y="3249295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89">
            <a:solidFill>
              <a:srgbClr val="F7F7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888230" y="3258184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89">
            <a:solidFill>
              <a:srgbClr val="F6F6F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888230" y="3267074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90">
            <a:solidFill>
              <a:srgbClr val="F5F5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88230" y="3275965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89">
            <a:solidFill>
              <a:srgbClr val="F4F4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888230" y="3285490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10160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888230" y="3295015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89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888230" y="3303904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89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888230" y="3312795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89">
            <a:solidFill>
              <a:srgbClr val="F0F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888230" y="3321684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89">
            <a:solidFill>
              <a:srgbClr val="EFE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88230" y="3330575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90">
            <a:solidFill>
              <a:srgbClr val="EEEE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888230" y="3339465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89">
            <a:solidFill>
              <a:srgbClr val="EDEDE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888230" y="3348354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89">
            <a:solidFill>
              <a:srgbClr val="ECEC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888230" y="3357245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89">
            <a:solidFill>
              <a:srgbClr val="EBE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888230" y="3366134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89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888230" y="3375025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90">
            <a:solidFill>
              <a:srgbClr val="E9E9E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888230" y="3384550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10159">
            <a:solidFill>
              <a:srgbClr val="E8E8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888230" y="3394075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90">
            <a:solidFill>
              <a:srgbClr val="E7E7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888230" y="3402965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89">
            <a:solidFill>
              <a:srgbClr val="E6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888230" y="3411855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89">
            <a:solidFill>
              <a:srgbClr val="E5E5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888230" y="3420745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89">
            <a:solidFill>
              <a:srgbClr val="E4E4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888230" y="3429634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89">
            <a:solidFill>
              <a:srgbClr val="E3E3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888230" y="3438525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90">
            <a:solidFill>
              <a:srgbClr val="E2E2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888230" y="3447415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89">
            <a:solidFill>
              <a:srgbClr val="E1E1E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888230" y="3456304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89">
            <a:solidFill>
              <a:srgbClr val="E0E0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888230" y="3465195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89">
            <a:solidFill>
              <a:srgbClr val="DFDF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888230" y="3474084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89">
            <a:solidFill>
              <a:srgbClr val="DEDE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888230" y="3482975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90">
            <a:solidFill>
              <a:srgbClr val="DDDD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888230" y="3492500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10159">
            <a:solidFill>
              <a:srgbClr val="DCDC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888230" y="3502025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90">
            <a:solidFill>
              <a:srgbClr val="DBDB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888230" y="3510915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89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888230" y="3519804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89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888230" y="3528695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89">
            <a:solidFill>
              <a:srgbClr val="D8D8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888230" y="3537584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89">
            <a:solidFill>
              <a:srgbClr val="D7D7D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888230" y="3546475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90">
            <a:solidFill>
              <a:srgbClr val="D6D6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888230" y="3555365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89">
            <a:solidFill>
              <a:srgbClr val="D5D5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888230" y="3564254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89">
            <a:solidFill>
              <a:srgbClr val="D4D4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888230" y="3573145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89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888230" y="3582034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89">
            <a:solidFill>
              <a:srgbClr val="D2D2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888230" y="3591559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10160">
            <a:solidFill>
              <a:srgbClr val="D1D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888230" y="3601084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89">
            <a:solidFill>
              <a:srgbClr val="D0D0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888230" y="3609975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90">
            <a:solidFill>
              <a:srgbClr val="CFCF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888230" y="3618865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89">
            <a:solidFill>
              <a:srgbClr val="CE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888230" y="3627754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89">
            <a:solidFill>
              <a:srgbClr val="CDCD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888230" y="3636646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8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888230" y="3645534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8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888230" y="3654425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90">
            <a:solidFill>
              <a:srgbClr val="CACAC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888230" y="3663315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89">
            <a:solidFill>
              <a:srgbClr val="C9C9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888230" y="3672204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89">
            <a:solidFill>
              <a:srgbClr val="C8C8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888230" y="3681095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89">
            <a:solidFill>
              <a:srgbClr val="C7C7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888230" y="3689984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89">
            <a:solidFill>
              <a:srgbClr val="C6C6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888230" y="3699509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10160">
            <a:solidFill>
              <a:srgbClr val="C5C5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888230" y="3709034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89">
            <a:solidFill>
              <a:srgbClr val="C4C4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888230" y="3717925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90">
            <a:solidFill>
              <a:srgbClr val="C3C3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888230" y="3726814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89">
            <a:solidFill>
              <a:srgbClr val="C2C2C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888230" y="3735704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89">
            <a:solidFill>
              <a:srgbClr val="C1C1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888230" y="3744595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89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888230" y="3753484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89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888230" y="3762375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9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888230" y="3771265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89">
            <a:solidFill>
              <a:srgbClr val="BDBD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888230" y="3780154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89">
            <a:solidFill>
              <a:srgbClr val="BCBC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888230" y="3789045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89">
            <a:solidFill>
              <a:srgbClr val="BBBB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888230" y="3798570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10160">
            <a:solidFill>
              <a:srgbClr val="BABA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888230" y="3808095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89">
            <a:solidFill>
              <a:srgbClr val="B9B9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888230" y="3816985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8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888230" y="3825875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90">
            <a:solidFill>
              <a:srgbClr val="B7B7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888230" y="3834765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89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888230" y="3843654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89">
            <a:solidFill>
              <a:srgbClr val="B5B5B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888230" y="3852545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89">
            <a:solidFill>
              <a:srgbClr val="B4B4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888230" y="3861434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89">
            <a:solidFill>
              <a:srgbClr val="B3B3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888230" y="3870325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90">
            <a:solidFill>
              <a:srgbClr val="B2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888230" y="3879215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89">
            <a:solidFill>
              <a:srgbClr val="B1B1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888230" y="3888104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89">
            <a:solidFill>
              <a:srgbClr val="B0B0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888230" y="3896995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8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888230" y="3906520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10160">
            <a:solidFill>
              <a:srgbClr val="AEAEA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888230" y="3916045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89">
            <a:solidFill>
              <a:srgbClr val="ADADA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888230" y="3924934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89">
            <a:solidFill>
              <a:srgbClr val="ACAC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888230" y="3933825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90">
            <a:solidFill>
              <a:srgbClr val="ABAB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888230" y="3942715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8889">
            <a:solidFill>
              <a:srgbClr val="AAAA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780539" y="3944620"/>
            <a:ext cx="6553200" cy="0"/>
          </a:xfrm>
          <a:custGeom>
            <a:avLst/>
            <a:gdLst/>
            <a:ahLst/>
            <a:cxnLst/>
            <a:rect l="l" t="t" r="r" b="b"/>
            <a:pathLst>
              <a:path w="6553200">
                <a:moveTo>
                  <a:pt x="0" y="0"/>
                </a:moveTo>
                <a:lnTo>
                  <a:pt x="6553200" y="0"/>
                </a:lnTo>
              </a:path>
            </a:pathLst>
          </a:custGeom>
          <a:ln w="3175">
            <a:solidFill>
              <a:srgbClr val="9F9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780539" y="3948429"/>
            <a:ext cx="6553200" cy="0"/>
          </a:xfrm>
          <a:custGeom>
            <a:avLst/>
            <a:gdLst/>
            <a:ahLst/>
            <a:cxnLst/>
            <a:rect l="l" t="t" r="r" b="b"/>
            <a:pathLst>
              <a:path w="6553200">
                <a:moveTo>
                  <a:pt x="0" y="0"/>
                </a:moveTo>
                <a:lnTo>
                  <a:pt x="6553200" y="0"/>
                </a:lnTo>
              </a:path>
            </a:pathLst>
          </a:custGeom>
          <a:ln w="7619">
            <a:solidFill>
              <a:srgbClr val="9F9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780539" y="3956050"/>
            <a:ext cx="6553200" cy="0"/>
          </a:xfrm>
          <a:custGeom>
            <a:avLst/>
            <a:gdLst/>
            <a:ahLst/>
            <a:cxnLst/>
            <a:rect l="l" t="t" r="r" b="b"/>
            <a:pathLst>
              <a:path w="6553200">
                <a:moveTo>
                  <a:pt x="0" y="0"/>
                </a:moveTo>
                <a:lnTo>
                  <a:pt x="6553200" y="0"/>
                </a:lnTo>
              </a:path>
            </a:pathLst>
          </a:custGeom>
          <a:ln w="7620">
            <a:solidFill>
              <a:srgbClr val="9F9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780539" y="3963670"/>
            <a:ext cx="6553200" cy="0"/>
          </a:xfrm>
          <a:custGeom>
            <a:avLst/>
            <a:gdLst/>
            <a:ahLst/>
            <a:cxnLst/>
            <a:rect l="l" t="t" r="r" b="b"/>
            <a:pathLst>
              <a:path w="6553200">
                <a:moveTo>
                  <a:pt x="0" y="0"/>
                </a:moveTo>
                <a:lnTo>
                  <a:pt x="6553200" y="0"/>
                </a:lnTo>
              </a:path>
            </a:pathLst>
          </a:custGeom>
          <a:ln w="7619">
            <a:solidFill>
              <a:srgbClr val="9E9E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780539" y="3971290"/>
            <a:ext cx="6553200" cy="0"/>
          </a:xfrm>
          <a:custGeom>
            <a:avLst/>
            <a:gdLst/>
            <a:ahLst/>
            <a:cxnLst/>
            <a:rect l="l" t="t" r="r" b="b"/>
            <a:pathLst>
              <a:path w="6553200">
                <a:moveTo>
                  <a:pt x="0" y="0"/>
                </a:moveTo>
                <a:lnTo>
                  <a:pt x="6553200" y="0"/>
                </a:lnTo>
              </a:path>
            </a:pathLst>
          </a:custGeom>
          <a:ln w="7620">
            <a:solidFill>
              <a:srgbClr val="9D9D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780539" y="3978909"/>
            <a:ext cx="6553200" cy="0"/>
          </a:xfrm>
          <a:custGeom>
            <a:avLst/>
            <a:gdLst/>
            <a:ahLst/>
            <a:cxnLst/>
            <a:rect l="l" t="t" r="r" b="b"/>
            <a:pathLst>
              <a:path w="6553200">
                <a:moveTo>
                  <a:pt x="0" y="0"/>
                </a:moveTo>
                <a:lnTo>
                  <a:pt x="6553200" y="0"/>
                </a:lnTo>
              </a:path>
            </a:pathLst>
          </a:custGeom>
          <a:ln w="7620">
            <a:solidFill>
              <a:srgbClr val="9C9C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780539" y="3986529"/>
            <a:ext cx="6553200" cy="0"/>
          </a:xfrm>
          <a:custGeom>
            <a:avLst/>
            <a:gdLst/>
            <a:ahLst/>
            <a:cxnLst/>
            <a:rect l="l" t="t" r="r" b="b"/>
            <a:pathLst>
              <a:path w="6553200">
                <a:moveTo>
                  <a:pt x="0" y="0"/>
                </a:moveTo>
                <a:lnTo>
                  <a:pt x="6553200" y="0"/>
                </a:lnTo>
              </a:path>
            </a:pathLst>
          </a:custGeom>
          <a:ln w="7619">
            <a:solidFill>
              <a:srgbClr val="9B9B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780539" y="3994150"/>
            <a:ext cx="6553200" cy="0"/>
          </a:xfrm>
          <a:custGeom>
            <a:avLst/>
            <a:gdLst/>
            <a:ahLst/>
            <a:cxnLst/>
            <a:rect l="l" t="t" r="r" b="b"/>
            <a:pathLst>
              <a:path w="6553200">
                <a:moveTo>
                  <a:pt x="0" y="0"/>
                </a:moveTo>
                <a:lnTo>
                  <a:pt x="6553200" y="0"/>
                </a:lnTo>
              </a:path>
            </a:pathLst>
          </a:custGeom>
          <a:ln w="7620">
            <a:solidFill>
              <a:srgbClr val="9A9A9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780539" y="4001769"/>
            <a:ext cx="6553200" cy="0"/>
          </a:xfrm>
          <a:custGeom>
            <a:avLst/>
            <a:gdLst/>
            <a:ahLst/>
            <a:cxnLst/>
            <a:rect l="l" t="t" r="r" b="b"/>
            <a:pathLst>
              <a:path w="6553200">
                <a:moveTo>
                  <a:pt x="0" y="0"/>
                </a:moveTo>
                <a:lnTo>
                  <a:pt x="6553200" y="0"/>
                </a:lnTo>
              </a:path>
            </a:pathLst>
          </a:custGeom>
          <a:ln w="7619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780539" y="4009390"/>
            <a:ext cx="6553200" cy="0"/>
          </a:xfrm>
          <a:custGeom>
            <a:avLst/>
            <a:gdLst/>
            <a:ahLst/>
            <a:cxnLst/>
            <a:rect l="l" t="t" r="r" b="b"/>
            <a:pathLst>
              <a:path w="6553200">
                <a:moveTo>
                  <a:pt x="0" y="0"/>
                </a:moveTo>
                <a:lnTo>
                  <a:pt x="6553200" y="0"/>
                </a:lnTo>
              </a:path>
            </a:pathLst>
          </a:custGeom>
          <a:ln w="762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780539" y="4017645"/>
            <a:ext cx="6553200" cy="0"/>
          </a:xfrm>
          <a:custGeom>
            <a:avLst/>
            <a:gdLst/>
            <a:ahLst/>
            <a:cxnLst/>
            <a:rect l="l" t="t" r="r" b="b"/>
            <a:pathLst>
              <a:path w="6553200">
                <a:moveTo>
                  <a:pt x="0" y="0"/>
                </a:moveTo>
                <a:lnTo>
                  <a:pt x="6553200" y="0"/>
                </a:lnTo>
              </a:path>
            </a:pathLst>
          </a:custGeom>
          <a:ln w="8889">
            <a:solidFill>
              <a:srgbClr val="9797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780539" y="4025900"/>
            <a:ext cx="6553200" cy="0"/>
          </a:xfrm>
          <a:custGeom>
            <a:avLst/>
            <a:gdLst/>
            <a:ahLst/>
            <a:cxnLst/>
            <a:rect l="l" t="t" r="r" b="b"/>
            <a:pathLst>
              <a:path w="6553200">
                <a:moveTo>
                  <a:pt x="0" y="0"/>
                </a:moveTo>
                <a:lnTo>
                  <a:pt x="6553200" y="0"/>
                </a:lnTo>
              </a:path>
            </a:pathLst>
          </a:custGeom>
          <a:ln w="7620">
            <a:solidFill>
              <a:srgbClr val="9696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780539" y="4032884"/>
            <a:ext cx="6553200" cy="0"/>
          </a:xfrm>
          <a:custGeom>
            <a:avLst/>
            <a:gdLst/>
            <a:ahLst/>
            <a:cxnLst/>
            <a:rect l="l" t="t" r="r" b="b"/>
            <a:pathLst>
              <a:path w="6553200">
                <a:moveTo>
                  <a:pt x="0" y="0"/>
                </a:moveTo>
                <a:lnTo>
                  <a:pt x="6553200" y="0"/>
                </a:lnTo>
              </a:path>
            </a:pathLst>
          </a:custGeom>
          <a:ln w="6350">
            <a:solidFill>
              <a:srgbClr val="9595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780539" y="4040504"/>
            <a:ext cx="6553200" cy="0"/>
          </a:xfrm>
          <a:custGeom>
            <a:avLst/>
            <a:gdLst/>
            <a:ahLst/>
            <a:cxnLst/>
            <a:rect l="l" t="t" r="r" b="b"/>
            <a:pathLst>
              <a:path w="6553200">
                <a:moveTo>
                  <a:pt x="0" y="0"/>
                </a:moveTo>
                <a:lnTo>
                  <a:pt x="6553200" y="0"/>
                </a:lnTo>
              </a:path>
            </a:pathLst>
          </a:custGeom>
          <a:ln w="8889">
            <a:solidFill>
              <a:srgbClr val="9494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780539" y="4048759"/>
            <a:ext cx="6553200" cy="0"/>
          </a:xfrm>
          <a:custGeom>
            <a:avLst/>
            <a:gdLst/>
            <a:ahLst/>
            <a:cxnLst/>
            <a:rect l="l" t="t" r="r" b="b"/>
            <a:pathLst>
              <a:path w="6553200">
                <a:moveTo>
                  <a:pt x="0" y="0"/>
                </a:moveTo>
                <a:lnTo>
                  <a:pt x="6553200" y="0"/>
                </a:lnTo>
              </a:path>
            </a:pathLst>
          </a:custGeom>
          <a:ln w="7620">
            <a:solidFill>
              <a:srgbClr val="9393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780539" y="4056379"/>
            <a:ext cx="6553200" cy="0"/>
          </a:xfrm>
          <a:custGeom>
            <a:avLst/>
            <a:gdLst/>
            <a:ahLst/>
            <a:cxnLst/>
            <a:rect l="l" t="t" r="r" b="b"/>
            <a:pathLst>
              <a:path w="6553200">
                <a:moveTo>
                  <a:pt x="0" y="0"/>
                </a:moveTo>
                <a:lnTo>
                  <a:pt x="6553200" y="0"/>
                </a:lnTo>
              </a:path>
            </a:pathLst>
          </a:custGeom>
          <a:ln w="7619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780539" y="4064000"/>
            <a:ext cx="6553200" cy="0"/>
          </a:xfrm>
          <a:custGeom>
            <a:avLst/>
            <a:gdLst/>
            <a:ahLst/>
            <a:cxnLst/>
            <a:rect l="l" t="t" r="r" b="b"/>
            <a:pathLst>
              <a:path w="6553200">
                <a:moveTo>
                  <a:pt x="0" y="0"/>
                </a:moveTo>
                <a:lnTo>
                  <a:pt x="6553200" y="0"/>
                </a:lnTo>
              </a:path>
            </a:pathLst>
          </a:custGeom>
          <a:ln w="762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780539" y="4071620"/>
            <a:ext cx="6553200" cy="0"/>
          </a:xfrm>
          <a:custGeom>
            <a:avLst/>
            <a:gdLst/>
            <a:ahLst/>
            <a:cxnLst/>
            <a:rect l="l" t="t" r="r" b="b"/>
            <a:pathLst>
              <a:path w="6553200">
                <a:moveTo>
                  <a:pt x="0" y="0"/>
                </a:moveTo>
                <a:lnTo>
                  <a:pt x="6553200" y="0"/>
                </a:lnTo>
              </a:path>
            </a:pathLst>
          </a:custGeom>
          <a:ln w="7619">
            <a:solidFill>
              <a:srgbClr val="9090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780539" y="4079240"/>
            <a:ext cx="6553200" cy="0"/>
          </a:xfrm>
          <a:custGeom>
            <a:avLst/>
            <a:gdLst/>
            <a:ahLst/>
            <a:cxnLst/>
            <a:rect l="l" t="t" r="r" b="b"/>
            <a:pathLst>
              <a:path w="6553200">
                <a:moveTo>
                  <a:pt x="0" y="0"/>
                </a:moveTo>
                <a:lnTo>
                  <a:pt x="6553200" y="0"/>
                </a:lnTo>
              </a:path>
            </a:pathLst>
          </a:custGeom>
          <a:ln w="7620">
            <a:solidFill>
              <a:srgbClr val="8F8F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780539" y="4086859"/>
            <a:ext cx="6553200" cy="0"/>
          </a:xfrm>
          <a:custGeom>
            <a:avLst/>
            <a:gdLst/>
            <a:ahLst/>
            <a:cxnLst/>
            <a:rect l="l" t="t" r="r" b="b"/>
            <a:pathLst>
              <a:path w="6553200">
                <a:moveTo>
                  <a:pt x="0" y="0"/>
                </a:moveTo>
                <a:lnTo>
                  <a:pt x="6553200" y="0"/>
                </a:lnTo>
              </a:path>
            </a:pathLst>
          </a:custGeom>
          <a:ln w="7620">
            <a:solidFill>
              <a:srgbClr val="8E8E8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780539" y="4094479"/>
            <a:ext cx="6553200" cy="0"/>
          </a:xfrm>
          <a:custGeom>
            <a:avLst/>
            <a:gdLst/>
            <a:ahLst/>
            <a:cxnLst/>
            <a:rect l="l" t="t" r="r" b="b"/>
            <a:pathLst>
              <a:path w="6553200">
                <a:moveTo>
                  <a:pt x="0" y="0"/>
                </a:moveTo>
                <a:lnTo>
                  <a:pt x="6553200" y="0"/>
                </a:lnTo>
              </a:path>
            </a:pathLst>
          </a:custGeom>
          <a:ln w="7619">
            <a:solidFill>
              <a:srgbClr val="8D8D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780539" y="4102100"/>
            <a:ext cx="6553200" cy="0"/>
          </a:xfrm>
          <a:custGeom>
            <a:avLst/>
            <a:gdLst/>
            <a:ahLst/>
            <a:cxnLst/>
            <a:rect l="l" t="t" r="r" b="b"/>
            <a:pathLst>
              <a:path w="6553200">
                <a:moveTo>
                  <a:pt x="0" y="0"/>
                </a:moveTo>
                <a:lnTo>
                  <a:pt x="6553200" y="0"/>
                </a:lnTo>
              </a:path>
            </a:pathLst>
          </a:custGeom>
          <a:ln w="7620">
            <a:solidFill>
              <a:srgbClr val="8C8C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780539" y="4109720"/>
            <a:ext cx="6553200" cy="0"/>
          </a:xfrm>
          <a:custGeom>
            <a:avLst/>
            <a:gdLst/>
            <a:ahLst/>
            <a:cxnLst/>
            <a:rect l="l" t="t" r="r" b="b"/>
            <a:pathLst>
              <a:path w="6553200">
                <a:moveTo>
                  <a:pt x="0" y="0"/>
                </a:moveTo>
                <a:lnTo>
                  <a:pt x="6553200" y="0"/>
                </a:lnTo>
              </a:path>
            </a:pathLst>
          </a:custGeom>
          <a:ln w="7619">
            <a:solidFill>
              <a:srgbClr val="8B8B8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780539" y="4117341"/>
            <a:ext cx="6553200" cy="0"/>
          </a:xfrm>
          <a:custGeom>
            <a:avLst/>
            <a:gdLst/>
            <a:ahLst/>
            <a:cxnLst/>
            <a:rect l="l" t="t" r="r" b="b"/>
            <a:pathLst>
              <a:path w="6553200">
                <a:moveTo>
                  <a:pt x="0" y="0"/>
                </a:moveTo>
                <a:lnTo>
                  <a:pt x="6553200" y="0"/>
                </a:lnTo>
              </a:path>
            </a:pathLst>
          </a:custGeom>
          <a:ln w="7620">
            <a:solidFill>
              <a:srgbClr val="8A8A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780539" y="4124959"/>
            <a:ext cx="6553200" cy="0"/>
          </a:xfrm>
          <a:custGeom>
            <a:avLst/>
            <a:gdLst/>
            <a:ahLst/>
            <a:cxnLst/>
            <a:rect l="l" t="t" r="r" b="b"/>
            <a:pathLst>
              <a:path w="6553200">
                <a:moveTo>
                  <a:pt x="0" y="0"/>
                </a:moveTo>
                <a:lnTo>
                  <a:pt x="6553200" y="0"/>
                </a:lnTo>
              </a:path>
            </a:pathLst>
          </a:custGeom>
          <a:ln w="7620">
            <a:solidFill>
              <a:srgbClr val="8989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780539" y="4132579"/>
            <a:ext cx="6553200" cy="0"/>
          </a:xfrm>
          <a:custGeom>
            <a:avLst/>
            <a:gdLst/>
            <a:ahLst/>
            <a:cxnLst/>
            <a:rect l="l" t="t" r="r" b="b"/>
            <a:pathLst>
              <a:path w="6553200">
                <a:moveTo>
                  <a:pt x="0" y="0"/>
                </a:moveTo>
                <a:lnTo>
                  <a:pt x="6553200" y="0"/>
                </a:lnTo>
              </a:path>
            </a:pathLst>
          </a:custGeom>
          <a:ln w="7619">
            <a:solidFill>
              <a:srgbClr val="8888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780539" y="4140200"/>
            <a:ext cx="6553200" cy="0"/>
          </a:xfrm>
          <a:custGeom>
            <a:avLst/>
            <a:gdLst/>
            <a:ahLst/>
            <a:cxnLst/>
            <a:rect l="l" t="t" r="r" b="b"/>
            <a:pathLst>
              <a:path w="6553200">
                <a:moveTo>
                  <a:pt x="0" y="0"/>
                </a:moveTo>
                <a:lnTo>
                  <a:pt x="6553200" y="0"/>
                </a:lnTo>
              </a:path>
            </a:pathLst>
          </a:custGeom>
          <a:ln w="7620">
            <a:solidFill>
              <a:srgbClr val="8787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780539" y="4147820"/>
            <a:ext cx="6553200" cy="0"/>
          </a:xfrm>
          <a:custGeom>
            <a:avLst/>
            <a:gdLst/>
            <a:ahLst/>
            <a:cxnLst/>
            <a:rect l="l" t="t" r="r" b="b"/>
            <a:pathLst>
              <a:path w="6553200">
                <a:moveTo>
                  <a:pt x="0" y="0"/>
                </a:moveTo>
                <a:lnTo>
                  <a:pt x="6553200" y="0"/>
                </a:lnTo>
              </a:path>
            </a:pathLst>
          </a:custGeom>
          <a:ln w="7619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780539" y="4155440"/>
            <a:ext cx="6553200" cy="0"/>
          </a:xfrm>
          <a:custGeom>
            <a:avLst/>
            <a:gdLst/>
            <a:ahLst/>
            <a:cxnLst/>
            <a:rect l="l" t="t" r="r" b="b"/>
            <a:pathLst>
              <a:path w="6553200">
                <a:moveTo>
                  <a:pt x="0" y="0"/>
                </a:moveTo>
                <a:lnTo>
                  <a:pt x="6553200" y="0"/>
                </a:lnTo>
              </a:path>
            </a:pathLst>
          </a:custGeom>
          <a:ln w="7620">
            <a:solidFill>
              <a:srgbClr val="8585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780539" y="4163059"/>
            <a:ext cx="6553200" cy="0"/>
          </a:xfrm>
          <a:custGeom>
            <a:avLst/>
            <a:gdLst/>
            <a:ahLst/>
            <a:cxnLst/>
            <a:rect l="l" t="t" r="r" b="b"/>
            <a:pathLst>
              <a:path w="6553200">
                <a:moveTo>
                  <a:pt x="0" y="0"/>
                </a:moveTo>
                <a:lnTo>
                  <a:pt x="6553200" y="0"/>
                </a:lnTo>
              </a:path>
            </a:pathLst>
          </a:custGeom>
          <a:ln w="7620">
            <a:solidFill>
              <a:srgbClr val="84848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81990" y="4433570"/>
            <a:ext cx="2432050" cy="1626870"/>
          </a:xfrm>
          <a:custGeom>
            <a:avLst/>
            <a:gdLst/>
            <a:ahLst/>
            <a:cxnLst/>
            <a:rect l="l" t="t" r="r" b="b"/>
            <a:pathLst>
              <a:path w="2432050" h="1626870">
                <a:moveTo>
                  <a:pt x="2432050" y="0"/>
                </a:moveTo>
                <a:lnTo>
                  <a:pt x="0" y="0"/>
                </a:lnTo>
                <a:lnTo>
                  <a:pt x="0" y="1626869"/>
                </a:lnTo>
                <a:lnTo>
                  <a:pt x="2432050" y="1626869"/>
                </a:lnTo>
                <a:lnTo>
                  <a:pt x="2432050" y="0"/>
                </a:lnTo>
                <a:close/>
              </a:path>
            </a:pathLst>
          </a:custGeom>
          <a:solidFill>
            <a:srgbClr val="D2D2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94360" y="4377692"/>
            <a:ext cx="2432050" cy="1626870"/>
          </a:xfrm>
          <a:custGeom>
            <a:avLst/>
            <a:gdLst/>
            <a:ahLst/>
            <a:cxnLst/>
            <a:rect l="l" t="t" r="r" b="b"/>
            <a:pathLst>
              <a:path w="2432050" h="1626870">
                <a:moveTo>
                  <a:pt x="2432050" y="0"/>
                </a:moveTo>
                <a:lnTo>
                  <a:pt x="0" y="0"/>
                </a:lnTo>
                <a:lnTo>
                  <a:pt x="0" y="1626870"/>
                </a:lnTo>
                <a:lnTo>
                  <a:pt x="2432050" y="1626870"/>
                </a:lnTo>
                <a:lnTo>
                  <a:pt x="2432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94360" y="4377692"/>
            <a:ext cx="2432050" cy="1626870"/>
          </a:xfrm>
          <a:custGeom>
            <a:avLst/>
            <a:gdLst/>
            <a:ahLst/>
            <a:cxnLst/>
            <a:rect l="l" t="t" r="r" b="b"/>
            <a:pathLst>
              <a:path w="2432050" h="1626870">
                <a:moveTo>
                  <a:pt x="1216660" y="1626870"/>
                </a:moveTo>
                <a:lnTo>
                  <a:pt x="0" y="1626870"/>
                </a:lnTo>
                <a:lnTo>
                  <a:pt x="0" y="0"/>
                </a:lnTo>
                <a:lnTo>
                  <a:pt x="2432050" y="0"/>
                </a:lnTo>
                <a:lnTo>
                  <a:pt x="2432050" y="1626870"/>
                </a:lnTo>
                <a:lnTo>
                  <a:pt x="1216660" y="1626870"/>
                </a:lnTo>
                <a:close/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2750820" y="5867400"/>
            <a:ext cx="360680" cy="440690"/>
          </a:xfrm>
          <a:custGeom>
            <a:avLst/>
            <a:gdLst/>
            <a:ahLst/>
            <a:cxnLst/>
            <a:rect l="l" t="t" r="r" b="b"/>
            <a:pathLst>
              <a:path w="360680" h="440689">
                <a:moveTo>
                  <a:pt x="176530" y="0"/>
                </a:moveTo>
                <a:lnTo>
                  <a:pt x="142240" y="29210"/>
                </a:lnTo>
                <a:lnTo>
                  <a:pt x="100330" y="53339"/>
                </a:lnTo>
                <a:lnTo>
                  <a:pt x="52069" y="69850"/>
                </a:lnTo>
                <a:lnTo>
                  <a:pt x="0" y="77469"/>
                </a:lnTo>
                <a:lnTo>
                  <a:pt x="15240" y="110490"/>
                </a:lnTo>
                <a:lnTo>
                  <a:pt x="21590" y="127000"/>
                </a:lnTo>
                <a:lnTo>
                  <a:pt x="25400" y="143509"/>
                </a:lnTo>
                <a:lnTo>
                  <a:pt x="31750" y="191769"/>
                </a:lnTo>
                <a:lnTo>
                  <a:pt x="33019" y="236219"/>
                </a:lnTo>
                <a:lnTo>
                  <a:pt x="33019" y="259080"/>
                </a:lnTo>
                <a:lnTo>
                  <a:pt x="38100" y="280669"/>
                </a:lnTo>
                <a:lnTo>
                  <a:pt x="60960" y="325119"/>
                </a:lnTo>
                <a:lnTo>
                  <a:pt x="106680" y="375919"/>
                </a:lnTo>
                <a:lnTo>
                  <a:pt x="139700" y="406400"/>
                </a:lnTo>
                <a:lnTo>
                  <a:pt x="180340" y="440690"/>
                </a:lnTo>
                <a:lnTo>
                  <a:pt x="218440" y="344169"/>
                </a:lnTo>
                <a:lnTo>
                  <a:pt x="335914" y="344169"/>
                </a:lnTo>
                <a:lnTo>
                  <a:pt x="294640" y="309880"/>
                </a:lnTo>
                <a:lnTo>
                  <a:pt x="270510" y="255269"/>
                </a:lnTo>
                <a:lnTo>
                  <a:pt x="262890" y="200659"/>
                </a:lnTo>
                <a:lnTo>
                  <a:pt x="261619" y="184150"/>
                </a:lnTo>
                <a:lnTo>
                  <a:pt x="260350" y="170180"/>
                </a:lnTo>
                <a:lnTo>
                  <a:pt x="254000" y="123190"/>
                </a:lnTo>
                <a:lnTo>
                  <a:pt x="233680" y="78740"/>
                </a:lnTo>
                <a:lnTo>
                  <a:pt x="208280" y="39369"/>
                </a:lnTo>
                <a:lnTo>
                  <a:pt x="193040" y="19050"/>
                </a:lnTo>
                <a:lnTo>
                  <a:pt x="176530" y="0"/>
                </a:lnTo>
                <a:close/>
              </a:path>
              <a:path w="360680" h="440689">
                <a:moveTo>
                  <a:pt x="335914" y="344169"/>
                </a:moveTo>
                <a:lnTo>
                  <a:pt x="218440" y="344169"/>
                </a:lnTo>
                <a:lnTo>
                  <a:pt x="360680" y="359409"/>
                </a:lnTo>
                <a:lnTo>
                  <a:pt x="358140" y="356869"/>
                </a:lnTo>
                <a:lnTo>
                  <a:pt x="349250" y="353059"/>
                </a:lnTo>
                <a:lnTo>
                  <a:pt x="335914" y="3441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2750820" y="5867400"/>
            <a:ext cx="360680" cy="440690"/>
          </a:xfrm>
          <a:custGeom>
            <a:avLst/>
            <a:gdLst/>
            <a:ahLst/>
            <a:cxnLst/>
            <a:rect l="l" t="t" r="r" b="b"/>
            <a:pathLst>
              <a:path w="360680" h="440689">
                <a:moveTo>
                  <a:pt x="180340" y="440690"/>
                </a:moveTo>
                <a:lnTo>
                  <a:pt x="218440" y="344169"/>
                </a:lnTo>
                <a:lnTo>
                  <a:pt x="360680" y="359409"/>
                </a:lnTo>
                <a:lnTo>
                  <a:pt x="358140" y="356869"/>
                </a:lnTo>
                <a:lnTo>
                  <a:pt x="322580" y="335280"/>
                </a:lnTo>
                <a:lnTo>
                  <a:pt x="281940" y="293369"/>
                </a:lnTo>
                <a:lnTo>
                  <a:pt x="270510" y="255269"/>
                </a:lnTo>
                <a:lnTo>
                  <a:pt x="262890" y="200659"/>
                </a:lnTo>
                <a:lnTo>
                  <a:pt x="261619" y="184150"/>
                </a:lnTo>
                <a:lnTo>
                  <a:pt x="260350" y="170180"/>
                </a:lnTo>
                <a:lnTo>
                  <a:pt x="254000" y="123190"/>
                </a:lnTo>
                <a:lnTo>
                  <a:pt x="233680" y="78740"/>
                </a:lnTo>
                <a:lnTo>
                  <a:pt x="208280" y="39369"/>
                </a:lnTo>
                <a:lnTo>
                  <a:pt x="176530" y="0"/>
                </a:lnTo>
                <a:lnTo>
                  <a:pt x="161290" y="15239"/>
                </a:lnTo>
                <a:lnTo>
                  <a:pt x="142240" y="29210"/>
                </a:lnTo>
                <a:lnTo>
                  <a:pt x="100330" y="53339"/>
                </a:lnTo>
                <a:lnTo>
                  <a:pt x="52069" y="69850"/>
                </a:lnTo>
                <a:lnTo>
                  <a:pt x="0" y="77469"/>
                </a:lnTo>
                <a:lnTo>
                  <a:pt x="7619" y="93980"/>
                </a:lnTo>
                <a:lnTo>
                  <a:pt x="25400" y="143509"/>
                </a:lnTo>
                <a:lnTo>
                  <a:pt x="31750" y="191769"/>
                </a:lnTo>
                <a:lnTo>
                  <a:pt x="33019" y="236219"/>
                </a:lnTo>
                <a:lnTo>
                  <a:pt x="33019" y="259080"/>
                </a:lnTo>
                <a:lnTo>
                  <a:pt x="38100" y="280669"/>
                </a:lnTo>
                <a:lnTo>
                  <a:pt x="60960" y="325119"/>
                </a:lnTo>
                <a:lnTo>
                  <a:pt x="106680" y="375919"/>
                </a:lnTo>
                <a:lnTo>
                  <a:pt x="139700" y="406400"/>
                </a:lnTo>
                <a:lnTo>
                  <a:pt x="180340" y="44069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2927350" y="5783579"/>
            <a:ext cx="439419" cy="379730"/>
          </a:xfrm>
          <a:custGeom>
            <a:avLst/>
            <a:gdLst/>
            <a:ahLst/>
            <a:cxnLst/>
            <a:rect l="l" t="t" r="r" b="b"/>
            <a:pathLst>
              <a:path w="439420" h="379729">
                <a:moveTo>
                  <a:pt x="38100" y="0"/>
                </a:moveTo>
                <a:lnTo>
                  <a:pt x="34289" y="21590"/>
                </a:lnTo>
                <a:lnTo>
                  <a:pt x="25400" y="44450"/>
                </a:lnTo>
                <a:lnTo>
                  <a:pt x="13969" y="66040"/>
                </a:lnTo>
                <a:lnTo>
                  <a:pt x="0" y="83820"/>
                </a:lnTo>
                <a:lnTo>
                  <a:pt x="16510" y="104140"/>
                </a:lnTo>
                <a:lnTo>
                  <a:pt x="30480" y="124460"/>
                </a:lnTo>
                <a:lnTo>
                  <a:pt x="44450" y="143510"/>
                </a:lnTo>
                <a:lnTo>
                  <a:pt x="57150" y="162560"/>
                </a:lnTo>
                <a:lnTo>
                  <a:pt x="76200" y="207010"/>
                </a:lnTo>
                <a:lnTo>
                  <a:pt x="83819" y="255270"/>
                </a:lnTo>
                <a:lnTo>
                  <a:pt x="85089" y="267970"/>
                </a:lnTo>
                <a:lnTo>
                  <a:pt x="102869" y="290830"/>
                </a:lnTo>
                <a:lnTo>
                  <a:pt x="149860" y="327660"/>
                </a:lnTo>
                <a:lnTo>
                  <a:pt x="200660" y="351790"/>
                </a:lnTo>
                <a:lnTo>
                  <a:pt x="265430" y="372110"/>
                </a:lnTo>
                <a:lnTo>
                  <a:pt x="303530" y="378460"/>
                </a:lnTo>
                <a:lnTo>
                  <a:pt x="322580" y="379730"/>
                </a:lnTo>
                <a:lnTo>
                  <a:pt x="339089" y="378460"/>
                </a:lnTo>
                <a:lnTo>
                  <a:pt x="308610" y="271780"/>
                </a:lnTo>
                <a:lnTo>
                  <a:pt x="439420" y="224790"/>
                </a:lnTo>
                <a:lnTo>
                  <a:pt x="434339" y="224790"/>
                </a:lnTo>
                <a:lnTo>
                  <a:pt x="427989" y="223520"/>
                </a:lnTo>
                <a:lnTo>
                  <a:pt x="419100" y="223520"/>
                </a:lnTo>
                <a:lnTo>
                  <a:pt x="408939" y="220980"/>
                </a:lnTo>
                <a:lnTo>
                  <a:pt x="397510" y="219710"/>
                </a:lnTo>
                <a:lnTo>
                  <a:pt x="383539" y="218440"/>
                </a:lnTo>
                <a:lnTo>
                  <a:pt x="370839" y="215900"/>
                </a:lnTo>
                <a:lnTo>
                  <a:pt x="327660" y="205740"/>
                </a:lnTo>
                <a:lnTo>
                  <a:pt x="293369" y="181610"/>
                </a:lnTo>
                <a:lnTo>
                  <a:pt x="287019" y="172720"/>
                </a:lnTo>
                <a:lnTo>
                  <a:pt x="248919" y="121920"/>
                </a:lnTo>
                <a:lnTo>
                  <a:pt x="209550" y="86360"/>
                </a:lnTo>
                <a:lnTo>
                  <a:pt x="194310" y="74930"/>
                </a:lnTo>
                <a:lnTo>
                  <a:pt x="180339" y="66040"/>
                </a:lnTo>
                <a:lnTo>
                  <a:pt x="167639" y="57150"/>
                </a:lnTo>
                <a:lnTo>
                  <a:pt x="157480" y="49530"/>
                </a:lnTo>
                <a:lnTo>
                  <a:pt x="124460" y="30480"/>
                </a:lnTo>
                <a:lnTo>
                  <a:pt x="121919" y="29210"/>
                </a:lnTo>
                <a:lnTo>
                  <a:pt x="114300" y="26670"/>
                </a:lnTo>
                <a:lnTo>
                  <a:pt x="104139" y="21590"/>
                </a:lnTo>
                <a:lnTo>
                  <a:pt x="62230" y="6350"/>
                </a:lnTo>
                <a:lnTo>
                  <a:pt x="49530" y="2540"/>
                </a:lnTo>
                <a:lnTo>
                  <a:pt x="381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2927350" y="5783579"/>
            <a:ext cx="439419" cy="379730"/>
          </a:xfrm>
          <a:custGeom>
            <a:avLst/>
            <a:gdLst/>
            <a:ahLst/>
            <a:cxnLst/>
            <a:rect l="l" t="t" r="r" b="b"/>
            <a:pathLst>
              <a:path w="439420" h="379729">
                <a:moveTo>
                  <a:pt x="370839" y="215900"/>
                </a:moveTo>
                <a:lnTo>
                  <a:pt x="361950" y="214630"/>
                </a:lnTo>
                <a:lnTo>
                  <a:pt x="354329" y="213360"/>
                </a:lnTo>
                <a:lnTo>
                  <a:pt x="345439" y="210820"/>
                </a:lnTo>
                <a:lnTo>
                  <a:pt x="336550" y="208280"/>
                </a:lnTo>
                <a:lnTo>
                  <a:pt x="299719" y="187960"/>
                </a:lnTo>
                <a:lnTo>
                  <a:pt x="293369" y="181610"/>
                </a:lnTo>
                <a:lnTo>
                  <a:pt x="287019" y="172720"/>
                </a:lnTo>
                <a:lnTo>
                  <a:pt x="279400" y="162560"/>
                </a:lnTo>
                <a:lnTo>
                  <a:pt x="271780" y="152400"/>
                </a:lnTo>
                <a:lnTo>
                  <a:pt x="264160" y="142240"/>
                </a:lnTo>
                <a:lnTo>
                  <a:pt x="256539" y="132080"/>
                </a:lnTo>
                <a:lnTo>
                  <a:pt x="248919" y="121920"/>
                </a:lnTo>
                <a:lnTo>
                  <a:pt x="236219" y="110490"/>
                </a:lnTo>
                <a:lnTo>
                  <a:pt x="222250" y="97790"/>
                </a:lnTo>
                <a:lnTo>
                  <a:pt x="209550" y="86360"/>
                </a:lnTo>
                <a:lnTo>
                  <a:pt x="194310" y="74930"/>
                </a:lnTo>
                <a:lnTo>
                  <a:pt x="180339" y="66040"/>
                </a:lnTo>
                <a:lnTo>
                  <a:pt x="167639" y="57150"/>
                </a:lnTo>
                <a:lnTo>
                  <a:pt x="157480" y="49530"/>
                </a:lnTo>
                <a:lnTo>
                  <a:pt x="148589" y="44450"/>
                </a:lnTo>
                <a:lnTo>
                  <a:pt x="124460" y="30480"/>
                </a:lnTo>
                <a:lnTo>
                  <a:pt x="121919" y="29210"/>
                </a:lnTo>
                <a:lnTo>
                  <a:pt x="114300" y="26670"/>
                </a:lnTo>
                <a:lnTo>
                  <a:pt x="104139" y="21590"/>
                </a:lnTo>
                <a:lnTo>
                  <a:pt x="90169" y="16510"/>
                </a:lnTo>
                <a:lnTo>
                  <a:pt x="76200" y="11430"/>
                </a:lnTo>
                <a:lnTo>
                  <a:pt x="62230" y="6350"/>
                </a:lnTo>
                <a:lnTo>
                  <a:pt x="49530" y="2540"/>
                </a:lnTo>
                <a:lnTo>
                  <a:pt x="38100" y="0"/>
                </a:lnTo>
                <a:lnTo>
                  <a:pt x="34289" y="21590"/>
                </a:lnTo>
                <a:lnTo>
                  <a:pt x="25400" y="44450"/>
                </a:lnTo>
                <a:lnTo>
                  <a:pt x="13969" y="66040"/>
                </a:lnTo>
                <a:lnTo>
                  <a:pt x="0" y="83820"/>
                </a:lnTo>
                <a:lnTo>
                  <a:pt x="16510" y="104140"/>
                </a:lnTo>
                <a:lnTo>
                  <a:pt x="30480" y="124460"/>
                </a:lnTo>
                <a:lnTo>
                  <a:pt x="44450" y="143510"/>
                </a:lnTo>
                <a:lnTo>
                  <a:pt x="57150" y="162560"/>
                </a:lnTo>
                <a:lnTo>
                  <a:pt x="76200" y="207010"/>
                </a:lnTo>
                <a:lnTo>
                  <a:pt x="83819" y="255270"/>
                </a:lnTo>
                <a:lnTo>
                  <a:pt x="85089" y="267970"/>
                </a:lnTo>
                <a:lnTo>
                  <a:pt x="102869" y="290830"/>
                </a:lnTo>
                <a:lnTo>
                  <a:pt x="149860" y="327660"/>
                </a:lnTo>
                <a:lnTo>
                  <a:pt x="200660" y="351790"/>
                </a:lnTo>
                <a:lnTo>
                  <a:pt x="247650" y="367030"/>
                </a:lnTo>
                <a:lnTo>
                  <a:pt x="265430" y="372110"/>
                </a:lnTo>
                <a:lnTo>
                  <a:pt x="285750" y="375920"/>
                </a:lnTo>
                <a:lnTo>
                  <a:pt x="303530" y="378460"/>
                </a:lnTo>
                <a:lnTo>
                  <a:pt x="322580" y="379730"/>
                </a:lnTo>
                <a:lnTo>
                  <a:pt x="339089" y="378460"/>
                </a:lnTo>
                <a:lnTo>
                  <a:pt x="308610" y="271780"/>
                </a:lnTo>
                <a:lnTo>
                  <a:pt x="386079" y="243840"/>
                </a:lnTo>
                <a:lnTo>
                  <a:pt x="439420" y="224790"/>
                </a:lnTo>
                <a:lnTo>
                  <a:pt x="434339" y="224790"/>
                </a:lnTo>
                <a:lnTo>
                  <a:pt x="427989" y="223520"/>
                </a:lnTo>
                <a:lnTo>
                  <a:pt x="419100" y="223520"/>
                </a:lnTo>
                <a:lnTo>
                  <a:pt x="408939" y="220980"/>
                </a:lnTo>
                <a:lnTo>
                  <a:pt x="397510" y="219710"/>
                </a:lnTo>
                <a:lnTo>
                  <a:pt x="383539" y="218440"/>
                </a:lnTo>
                <a:lnTo>
                  <a:pt x="370839" y="2159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2505710" y="5590542"/>
            <a:ext cx="462280" cy="355600"/>
          </a:xfrm>
          <a:custGeom>
            <a:avLst/>
            <a:gdLst/>
            <a:ahLst/>
            <a:cxnLst/>
            <a:rect l="l" t="t" r="r" b="b"/>
            <a:pathLst>
              <a:path w="462280" h="355600">
                <a:moveTo>
                  <a:pt x="229869" y="0"/>
                </a:moveTo>
                <a:lnTo>
                  <a:pt x="184150" y="3810"/>
                </a:lnTo>
                <a:lnTo>
                  <a:pt x="140969" y="13970"/>
                </a:lnTo>
                <a:lnTo>
                  <a:pt x="101600" y="30480"/>
                </a:lnTo>
                <a:lnTo>
                  <a:pt x="67309" y="53340"/>
                </a:lnTo>
                <a:lnTo>
                  <a:pt x="17779" y="109220"/>
                </a:lnTo>
                <a:lnTo>
                  <a:pt x="0" y="177800"/>
                </a:lnTo>
                <a:lnTo>
                  <a:pt x="5079" y="213360"/>
                </a:lnTo>
                <a:lnTo>
                  <a:pt x="39369" y="278130"/>
                </a:lnTo>
                <a:lnTo>
                  <a:pt x="67309" y="304800"/>
                </a:lnTo>
                <a:lnTo>
                  <a:pt x="101600" y="327660"/>
                </a:lnTo>
                <a:lnTo>
                  <a:pt x="140969" y="344170"/>
                </a:lnTo>
                <a:lnTo>
                  <a:pt x="184150" y="353060"/>
                </a:lnTo>
                <a:lnTo>
                  <a:pt x="229869" y="355600"/>
                </a:lnTo>
                <a:lnTo>
                  <a:pt x="245109" y="354330"/>
                </a:lnTo>
                <a:lnTo>
                  <a:pt x="297179" y="346710"/>
                </a:lnTo>
                <a:lnTo>
                  <a:pt x="345439" y="330200"/>
                </a:lnTo>
                <a:lnTo>
                  <a:pt x="387350" y="306070"/>
                </a:lnTo>
                <a:lnTo>
                  <a:pt x="421639" y="276860"/>
                </a:lnTo>
                <a:lnTo>
                  <a:pt x="447039" y="237490"/>
                </a:lnTo>
                <a:lnTo>
                  <a:pt x="459739" y="191770"/>
                </a:lnTo>
                <a:lnTo>
                  <a:pt x="462279" y="177800"/>
                </a:lnTo>
                <a:lnTo>
                  <a:pt x="453389" y="125730"/>
                </a:lnTo>
                <a:lnTo>
                  <a:pt x="422909" y="78740"/>
                </a:lnTo>
                <a:lnTo>
                  <a:pt x="378459" y="40640"/>
                </a:lnTo>
                <a:lnTo>
                  <a:pt x="341629" y="21590"/>
                </a:lnTo>
                <a:lnTo>
                  <a:pt x="299719" y="7620"/>
                </a:lnTo>
                <a:lnTo>
                  <a:pt x="254000" y="1270"/>
                </a:lnTo>
                <a:lnTo>
                  <a:pt x="229869" y="0"/>
                </a:lnTo>
                <a:close/>
              </a:path>
            </a:pathLst>
          </a:custGeom>
          <a:solidFill>
            <a:srgbClr val="FFF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2505710" y="5590542"/>
            <a:ext cx="462280" cy="355600"/>
          </a:xfrm>
          <a:custGeom>
            <a:avLst/>
            <a:gdLst/>
            <a:ahLst/>
            <a:cxnLst/>
            <a:rect l="l" t="t" r="r" b="b"/>
            <a:pathLst>
              <a:path w="462280" h="355600">
                <a:moveTo>
                  <a:pt x="459739" y="191770"/>
                </a:moveTo>
                <a:lnTo>
                  <a:pt x="462279" y="177800"/>
                </a:lnTo>
                <a:lnTo>
                  <a:pt x="461009" y="160020"/>
                </a:lnTo>
                <a:lnTo>
                  <a:pt x="457200" y="142240"/>
                </a:lnTo>
                <a:lnTo>
                  <a:pt x="434339" y="93980"/>
                </a:lnTo>
                <a:lnTo>
                  <a:pt x="408939" y="66040"/>
                </a:lnTo>
                <a:lnTo>
                  <a:pt x="394969" y="53340"/>
                </a:lnTo>
                <a:lnTo>
                  <a:pt x="360679" y="30480"/>
                </a:lnTo>
                <a:lnTo>
                  <a:pt x="320039" y="13970"/>
                </a:lnTo>
                <a:lnTo>
                  <a:pt x="278129" y="3810"/>
                </a:lnTo>
                <a:lnTo>
                  <a:pt x="229869" y="0"/>
                </a:lnTo>
                <a:lnTo>
                  <a:pt x="184150" y="3810"/>
                </a:lnTo>
                <a:lnTo>
                  <a:pt x="140969" y="13970"/>
                </a:lnTo>
                <a:lnTo>
                  <a:pt x="101600" y="30480"/>
                </a:lnTo>
                <a:lnTo>
                  <a:pt x="67309" y="53340"/>
                </a:lnTo>
                <a:lnTo>
                  <a:pt x="17779" y="109220"/>
                </a:lnTo>
                <a:lnTo>
                  <a:pt x="0" y="177800"/>
                </a:lnTo>
                <a:lnTo>
                  <a:pt x="5079" y="213360"/>
                </a:lnTo>
                <a:lnTo>
                  <a:pt x="39369" y="278130"/>
                </a:lnTo>
                <a:lnTo>
                  <a:pt x="67309" y="304800"/>
                </a:lnTo>
                <a:lnTo>
                  <a:pt x="101600" y="327660"/>
                </a:lnTo>
                <a:lnTo>
                  <a:pt x="140969" y="344170"/>
                </a:lnTo>
                <a:lnTo>
                  <a:pt x="184150" y="353060"/>
                </a:lnTo>
                <a:lnTo>
                  <a:pt x="229869" y="355600"/>
                </a:lnTo>
                <a:lnTo>
                  <a:pt x="245109" y="354330"/>
                </a:lnTo>
                <a:lnTo>
                  <a:pt x="297179" y="346710"/>
                </a:lnTo>
                <a:lnTo>
                  <a:pt x="345439" y="330200"/>
                </a:lnTo>
                <a:lnTo>
                  <a:pt x="387350" y="306070"/>
                </a:lnTo>
                <a:lnTo>
                  <a:pt x="421639" y="276860"/>
                </a:lnTo>
                <a:lnTo>
                  <a:pt x="447039" y="237490"/>
                </a:lnTo>
                <a:lnTo>
                  <a:pt x="459739" y="1917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2594612" y="5659122"/>
            <a:ext cx="284480" cy="219710"/>
          </a:xfrm>
          <a:custGeom>
            <a:avLst/>
            <a:gdLst/>
            <a:ahLst/>
            <a:cxnLst/>
            <a:rect l="l" t="t" r="r" b="b"/>
            <a:pathLst>
              <a:path w="284480" h="219710">
                <a:moveTo>
                  <a:pt x="140969" y="0"/>
                </a:moveTo>
                <a:lnTo>
                  <a:pt x="86359" y="8889"/>
                </a:lnTo>
                <a:lnTo>
                  <a:pt x="41909" y="31749"/>
                </a:lnTo>
                <a:lnTo>
                  <a:pt x="11429" y="67309"/>
                </a:lnTo>
                <a:lnTo>
                  <a:pt x="0" y="110489"/>
                </a:lnTo>
                <a:lnTo>
                  <a:pt x="2539" y="132079"/>
                </a:lnTo>
                <a:lnTo>
                  <a:pt x="24129" y="170179"/>
                </a:lnTo>
                <a:lnTo>
                  <a:pt x="63500" y="200659"/>
                </a:lnTo>
                <a:lnTo>
                  <a:pt x="113029" y="215899"/>
                </a:lnTo>
                <a:lnTo>
                  <a:pt x="140969" y="219709"/>
                </a:lnTo>
                <a:lnTo>
                  <a:pt x="170179" y="215899"/>
                </a:lnTo>
                <a:lnTo>
                  <a:pt x="220979" y="200659"/>
                </a:lnTo>
                <a:lnTo>
                  <a:pt x="260350" y="170179"/>
                </a:lnTo>
                <a:lnTo>
                  <a:pt x="280669" y="132079"/>
                </a:lnTo>
                <a:lnTo>
                  <a:pt x="284479" y="110489"/>
                </a:lnTo>
                <a:lnTo>
                  <a:pt x="280669" y="87629"/>
                </a:lnTo>
                <a:lnTo>
                  <a:pt x="260350" y="48259"/>
                </a:lnTo>
                <a:lnTo>
                  <a:pt x="220979" y="19049"/>
                </a:lnTo>
                <a:lnTo>
                  <a:pt x="170179" y="2539"/>
                </a:lnTo>
                <a:lnTo>
                  <a:pt x="14096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2594612" y="5659122"/>
            <a:ext cx="284480" cy="219710"/>
          </a:xfrm>
          <a:custGeom>
            <a:avLst/>
            <a:gdLst/>
            <a:ahLst/>
            <a:cxnLst/>
            <a:rect l="l" t="t" r="r" b="b"/>
            <a:pathLst>
              <a:path w="284480" h="219710">
                <a:moveTo>
                  <a:pt x="0" y="110489"/>
                </a:moveTo>
                <a:lnTo>
                  <a:pt x="11429" y="67309"/>
                </a:lnTo>
                <a:lnTo>
                  <a:pt x="41909" y="31749"/>
                </a:lnTo>
                <a:lnTo>
                  <a:pt x="86359" y="8889"/>
                </a:lnTo>
                <a:lnTo>
                  <a:pt x="140969" y="0"/>
                </a:lnTo>
                <a:lnTo>
                  <a:pt x="170179" y="2539"/>
                </a:lnTo>
                <a:lnTo>
                  <a:pt x="220979" y="19049"/>
                </a:lnTo>
                <a:lnTo>
                  <a:pt x="260350" y="48259"/>
                </a:lnTo>
                <a:lnTo>
                  <a:pt x="280669" y="87629"/>
                </a:lnTo>
                <a:lnTo>
                  <a:pt x="284479" y="110489"/>
                </a:lnTo>
                <a:lnTo>
                  <a:pt x="280669" y="132079"/>
                </a:lnTo>
                <a:lnTo>
                  <a:pt x="260350" y="170179"/>
                </a:lnTo>
                <a:lnTo>
                  <a:pt x="220979" y="200659"/>
                </a:lnTo>
                <a:lnTo>
                  <a:pt x="170179" y="215899"/>
                </a:lnTo>
                <a:lnTo>
                  <a:pt x="140969" y="219709"/>
                </a:lnTo>
                <a:lnTo>
                  <a:pt x="113029" y="215899"/>
                </a:lnTo>
                <a:lnTo>
                  <a:pt x="63500" y="200659"/>
                </a:lnTo>
                <a:lnTo>
                  <a:pt x="24129" y="170179"/>
                </a:lnTo>
                <a:lnTo>
                  <a:pt x="2539" y="132079"/>
                </a:lnTo>
                <a:lnTo>
                  <a:pt x="0" y="11048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201419" y="5313679"/>
            <a:ext cx="1216659" cy="6007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 txBox="1"/>
          <p:nvPr/>
        </p:nvSpPr>
        <p:spPr>
          <a:xfrm>
            <a:off x="671832" y="4470400"/>
            <a:ext cx="1767839" cy="878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0720"/>
            <a:r>
              <a:rPr sz="800" b="1" u="sng" spc="-6" dirty="0">
                <a:latin typeface="Arial"/>
                <a:cs typeface="Arial"/>
              </a:rPr>
              <a:t>Certificate</a:t>
            </a:r>
            <a:endParaRPr sz="800">
              <a:latin typeface="Arial"/>
              <a:cs typeface="Arial"/>
            </a:endParaRPr>
          </a:p>
          <a:p>
            <a:pPr marL="12696">
              <a:spcBef>
                <a:spcPts val="560"/>
              </a:spcBef>
            </a:pPr>
            <a:r>
              <a:rPr sz="1200" spc="-7" baseline="3472" dirty="0">
                <a:latin typeface="Arial"/>
                <a:cs typeface="Arial"/>
              </a:rPr>
              <a:t>•</a:t>
            </a:r>
            <a:r>
              <a:rPr sz="800" b="1" spc="-6" dirty="0">
                <a:latin typeface="Arial"/>
                <a:cs typeface="Arial"/>
              </a:rPr>
              <a:t>Subject </a:t>
            </a:r>
            <a:r>
              <a:rPr sz="800" b="1" dirty="0">
                <a:latin typeface="Arial"/>
                <a:cs typeface="Arial"/>
              </a:rPr>
              <a:t>(name, </a:t>
            </a:r>
            <a:r>
              <a:rPr sz="800" b="1" spc="-15" dirty="0">
                <a:latin typeface="Arial"/>
                <a:cs typeface="Arial"/>
              </a:rPr>
              <a:t>company, </a:t>
            </a:r>
            <a:r>
              <a:rPr sz="800" b="1" spc="-6" dirty="0">
                <a:latin typeface="Arial"/>
                <a:cs typeface="Arial"/>
              </a:rPr>
              <a:t>e-mail</a:t>
            </a:r>
            <a:r>
              <a:rPr sz="800" b="1" spc="10" dirty="0">
                <a:latin typeface="Arial"/>
                <a:cs typeface="Arial"/>
              </a:rPr>
              <a:t> </a:t>
            </a:r>
            <a:r>
              <a:rPr sz="800" b="1" dirty="0">
                <a:latin typeface="Arial"/>
                <a:cs typeface="Arial"/>
              </a:rPr>
              <a:t>…)</a:t>
            </a:r>
            <a:endParaRPr sz="800">
              <a:latin typeface="Arial"/>
              <a:cs typeface="Arial"/>
            </a:endParaRPr>
          </a:p>
          <a:p>
            <a:pPr marL="12696">
              <a:spcBef>
                <a:spcPts val="130"/>
              </a:spcBef>
            </a:pPr>
            <a:r>
              <a:rPr sz="1200" spc="-7" baseline="3472" dirty="0">
                <a:latin typeface="Arial"/>
                <a:cs typeface="Arial"/>
              </a:rPr>
              <a:t>•</a:t>
            </a:r>
            <a:r>
              <a:rPr sz="800" b="1" spc="-6" dirty="0">
                <a:latin typeface="Arial"/>
                <a:cs typeface="Arial"/>
              </a:rPr>
              <a:t>Start</a:t>
            </a:r>
            <a:r>
              <a:rPr sz="800" b="1" spc="-75" dirty="0">
                <a:latin typeface="Arial"/>
                <a:cs typeface="Arial"/>
              </a:rPr>
              <a:t> </a:t>
            </a:r>
            <a:r>
              <a:rPr sz="800" b="1" spc="-6" dirty="0">
                <a:latin typeface="Arial"/>
                <a:cs typeface="Arial"/>
              </a:rPr>
              <a:t>Date</a:t>
            </a:r>
            <a:endParaRPr sz="800">
              <a:latin typeface="Arial"/>
              <a:cs typeface="Arial"/>
            </a:endParaRPr>
          </a:p>
          <a:p>
            <a:pPr marL="12696">
              <a:spcBef>
                <a:spcPts val="140"/>
              </a:spcBef>
            </a:pPr>
            <a:r>
              <a:rPr sz="1200" baseline="3472" dirty="0">
                <a:latin typeface="Arial"/>
                <a:cs typeface="Arial"/>
              </a:rPr>
              <a:t>•</a:t>
            </a:r>
            <a:r>
              <a:rPr sz="800" b="1" dirty="0">
                <a:latin typeface="Arial"/>
                <a:cs typeface="Arial"/>
              </a:rPr>
              <a:t>End</a:t>
            </a:r>
            <a:r>
              <a:rPr sz="800" b="1" spc="-90" dirty="0">
                <a:latin typeface="Arial"/>
                <a:cs typeface="Arial"/>
              </a:rPr>
              <a:t> </a:t>
            </a:r>
            <a:r>
              <a:rPr sz="800" b="1" spc="-6" dirty="0">
                <a:latin typeface="Arial"/>
                <a:cs typeface="Arial"/>
              </a:rPr>
              <a:t>Date</a:t>
            </a:r>
            <a:endParaRPr sz="800">
              <a:latin typeface="Arial"/>
              <a:cs typeface="Arial"/>
            </a:endParaRPr>
          </a:p>
          <a:p>
            <a:pPr marL="12696">
              <a:spcBef>
                <a:spcPts val="110"/>
              </a:spcBef>
            </a:pPr>
            <a:r>
              <a:rPr sz="1200" spc="-7" baseline="3472" dirty="0">
                <a:latin typeface="Arial"/>
                <a:cs typeface="Arial"/>
              </a:rPr>
              <a:t>•</a:t>
            </a:r>
            <a:r>
              <a:rPr sz="800" b="1" spc="-6" dirty="0">
                <a:latin typeface="Arial"/>
                <a:cs typeface="Arial"/>
              </a:rPr>
              <a:t>Issuer’s</a:t>
            </a:r>
            <a:r>
              <a:rPr sz="800" b="1" spc="-45" dirty="0">
                <a:latin typeface="Arial"/>
                <a:cs typeface="Arial"/>
              </a:rPr>
              <a:t> </a:t>
            </a:r>
            <a:r>
              <a:rPr sz="800" b="1" spc="-6" dirty="0">
                <a:latin typeface="Arial"/>
                <a:cs typeface="Arial"/>
              </a:rPr>
              <a:t>subject</a:t>
            </a:r>
            <a:endParaRPr sz="800">
              <a:latin typeface="Arial"/>
              <a:cs typeface="Arial"/>
            </a:endParaRPr>
          </a:p>
          <a:p>
            <a:pPr marL="12696">
              <a:spcBef>
                <a:spcPts val="120"/>
              </a:spcBef>
            </a:pPr>
            <a:r>
              <a:rPr sz="1200" baseline="3472" dirty="0">
                <a:latin typeface="Arial"/>
                <a:cs typeface="Arial"/>
              </a:rPr>
              <a:t>•</a:t>
            </a:r>
            <a:r>
              <a:rPr sz="800" b="1" dirty="0">
                <a:latin typeface="Arial"/>
                <a:cs typeface="Arial"/>
              </a:rPr>
              <a:t>Public</a:t>
            </a:r>
            <a:r>
              <a:rPr sz="800" b="1" spc="-85" dirty="0">
                <a:latin typeface="Arial"/>
                <a:cs typeface="Arial"/>
              </a:rPr>
              <a:t> </a:t>
            </a:r>
            <a:r>
              <a:rPr sz="800" b="1" spc="-6" dirty="0">
                <a:latin typeface="Arial"/>
                <a:cs typeface="Arial"/>
              </a:rPr>
              <a:t>Key</a:t>
            </a:r>
            <a:endParaRPr sz="800">
              <a:latin typeface="Arial"/>
              <a:cs typeface="Arial"/>
            </a:endParaRPr>
          </a:p>
        </p:txBody>
      </p:sp>
      <p:sp>
        <p:nvSpPr>
          <p:cNvPr id="146" name="object 146"/>
          <p:cNvSpPr/>
          <p:nvPr/>
        </p:nvSpPr>
        <p:spPr>
          <a:xfrm>
            <a:off x="1770379" y="3956050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>
                <a:moveTo>
                  <a:pt x="0" y="0"/>
                </a:moveTo>
                <a:lnTo>
                  <a:pt x="3365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1770379" y="3959225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>
                <a:moveTo>
                  <a:pt x="0" y="0"/>
                </a:moveTo>
                <a:lnTo>
                  <a:pt x="336550" y="0"/>
                </a:lnTo>
              </a:path>
            </a:pathLst>
          </a:custGeom>
          <a:ln w="635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770379" y="3966209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>
                <a:moveTo>
                  <a:pt x="0" y="0"/>
                </a:moveTo>
                <a:lnTo>
                  <a:pt x="336550" y="0"/>
                </a:lnTo>
              </a:path>
            </a:pathLst>
          </a:custGeom>
          <a:ln w="762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770379" y="3973829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>
                <a:moveTo>
                  <a:pt x="0" y="0"/>
                </a:moveTo>
                <a:lnTo>
                  <a:pt x="336550" y="0"/>
                </a:lnTo>
              </a:path>
            </a:pathLst>
          </a:custGeom>
          <a:ln w="7619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770379" y="3980816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>
                <a:moveTo>
                  <a:pt x="0" y="0"/>
                </a:moveTo>
                <a:lnTo>
                  <a:pt x="336550" y="0"/>
                </a:lnTo>
              </a:path>
            </a:pathLst>
          </a:custGeom>
          <a:ln w="6350">
            <a:solidFill>
              <a:srgbClr val="7D7D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770379" y="3987800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>
                <a:moveTo>
                  <a:pt x="0" y="0"/>
                </a:moveTo>
                <a:lnTo>
                  <a:pt x="336550" y="0"/>
                </a:lnTo>
              </a:path>
            </a:pathLst>
          </a:custGeom>
          <a:ln w="7620">
            <a:solidFill>
              <a:srgbClr val="7C7C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770379" y="3995419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>
                <a:moveTo>
                  <a:pt x="0" y="0"/>
                </a:moveTo>
                <a:lnTo>
                  <a:pt x="336550" y="0"/>
                </a:lnTo>
              </a:path>
            </a:pathLst>
          </a:custGeom>
          <a:ln w="7619">
            <a:solidFill>
              <a:srgbClr val="7B7B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1770379" y="4003040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>
                <a:moveTo>
                  <a:pt x="0" y="0"/>
                </a:moveTo>
                <a:lnTo>
                  <a:pt x="336550" y="0"/>
                </a:lnTo>
              </a:path>
            </a:pathLst>
          </a:custGeom>
          <a:ln w="7620">
            <a:solidFill>
              <a:srgbClr val="7A7A7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1770379" y="4010025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>
                <a:moveTo>
                  <a:pt x="0" y="0"/>
                </a:moveTo>
                <a:lnTo>
                  <a:pt x="336550" y="0"/>
                </a:lnTo>
              </a:path>
            </a:pathLst>
          </a:custGeom>
          <a:ln w="6350">
            <a:solidFill>
              <a:srgbClr val="7979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1770379" y="4017009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>
                <a:moveTo>
                  <a:pt x="0" y="0"/>
                </a:moveTo>
                <a:lnTo>
                  <a:pt x="336550" y="0"/>
                </a:lnTo>
              </a:path>
            </a:pathLst>
          </a:custGeom>
          <a:ln w="7620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1770379" y="4024628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>
                <a:moveTo>
                  <a:pt x="0" y="0"/>
                </a:moveTo>
                <a:lnTo>
                  <a:pt x="336550" y="0"/>
                </a:lnTo>
              </a:path>
            </a:pathLst>
          </a:custGeom>
          <a:ln w="7619">
            <a:solidFill>
              <a:srgbClr val="7777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1770379" y="4032250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>
                <a:moveTo>
                  <a:pt x="0" y="0"/>
                </a:moveTo>
                <a:lnTo>
                  <a:pt x="336550" y="0"/>
                </a:lnTo>
              </a:path>
            </a:pathLst>
          </a:custGeom>
          <a:ln w="7620">
            <a:solidFill>
              <a:srgbClr val="7676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1770379" y="4039234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>
                <a:moveTo>
                  <a:pt x="0" y="0"/>
                </a:moveTo>
                <a:lnTo>
                  <a:pt x="336550" y="0"/>
                </a:lnTo>
              </a:path>
            </a:pathLst>
          </a:custGeom>
          <a:ln w="6350">
            <a:solidFill>
              <a:srgbClr val="7575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1770379" y="4046220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>
                <a:moveTo>
                  <a:pt x="0" y="0"/>
                </a:moveTo>
                <a:lnTo>
                  <a:pt x="336550" y="0"/>
                </a:lnTo>
              </a:path>
            </a:pathLst>
          </a:custGeom>
          <a:ln w="7619">
            <a:solidFill>
              <a:srgbClr val="7474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1770379" y="4053840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>
                <a:moveTo>
                  <a:pt x="0" y="0"/>
                </a:moveTo>
                <a:lnTo>
                  <a:pt x="336550" y="0"/>
                </a:lnTo>
              </a:path>
            </a:pathLst>
          </a:custGeom>
          <a:ln w="7620">
            <a:solidFill>
              <a:srgbClr val="73737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1770379" y="4061459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>
                <a:moveTo>
                  <a:pt x="0" y="0"/>
                </a:moveTo>
                <a:lnTo>
                  <a:pt x="336550" y="0"/>
                </a:lnTo>
              </a:path>
            </a:pathLst>
          </a:custGeom>
          <a:ln w="7620">
            <a:solidFill>
              <a:srgbClr val="72727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1770379" y="4068445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>
                <a:moveTo>
                  <a:pt x="0" y="0"/>
                </a:moveTo>
                <a:lnTo>
                  <a:pt x="336550" y="0"/>
                </a:lnTo>
              </a:path>
            </a:pathLst>
          </a:custGeom>
          <a:ln w="6350">
            <a:solidFill>
              <a:srgbClr val="71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1770379" y="4075429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>
                <a:moveTo>
                  <a:pt x="0" y="0"/>
                </a:moveTo>
                <a:lnTo>
                  <a:pt x="336550" y="0"/>
                </a:lnTo>
              </a:path>
            </a:pathLst>
          </a:custGeom>
          <a:ln w="7619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1770379" y="4083050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>
                <a:moveTo>
                  <a:pt x="0" y="0"/>
                </a:moveTo>
                <a:lnTo>
                  <a:pt x="336550" y="0"/>
                </a:lnTo>
              </a:path>
            </a:pathLst>
          </a:custGeom>
          <a:ln w="7620">
            <a:solidFill>
              <a:srgbClr val="6F6F6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770379" y="4090670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>
                <a:moveTo>
                  <a:pt x="0" y="0"/>
                </a:moveTo>
                <a:lnTo>
                  <a:pt x="336550" y="0"/>
                </a:lnTo>
              </a:path>
            </a:pathLst>
          </a:custGeom>
          <a:ln w="7619">
            <a:solidFill>
              <a:srgbClr val="6E6E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770379" y="4097654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>
                <a:moveTo>
                  <a:pt x="0" y="0"/>
                </a:moveTo>
                <a:lnTo>
                  <a:pt x="336550" y="0"/>
                </a:lnTo>
              </a:path>
            </a:pathLst>
          </a:custGeom>
          <a:ln w="6350">
            <a:solidFill>
              <a:srgbClr val="6D6D6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770379" y="4104639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>
                <a:moveTo>
                  <a:pt x="0" y="0"/>
                </a:moveTo>
                <a:lnTo>
                  <a:pt x="336550" y="0"/>
                </a:lnTo>
              </a:path>
            </a:pathLst>
          </a:custGeom>
          <a:ln w="7620">
            <a:solidFill>
              <a:srgbClr val="6C6C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1770379" y="4112259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>
                <a:moveTo>
                  <a:pt x="0" y="0"/>
                </a:moveTo>
                <a:lnTo>
                  <a:pt x="336550" y="0"/>
                </a:lnTo>
              </a:path>
            </a:pathLst>
          </a:custGeom>
          <a:ln w="7620">
            <a:solidFill>
              <a:srgbClr val="6B6B6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1770379" y="4119879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>
                <a:moveTo>
                  <a:pt x="0" y="0"/>
                </a:moveTo>
                <a:lnTo>
                  <a:pt x="336550" y="0"/>
                </a:lnTo>
              </a:path>
            </a:pathLst>
          </a:custGeom>
          <a:ln w="7619">
            <a:solidFill>
              <a:srgbClr val="6A6A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1770379" y="4126865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>
                <a:moveTo>
                  <a:pt x="0" y="0"/>
                </a:moveTo>
                <a:lnTo>
                  <a:pt x="336550" y="0"/>
                </a:lnTo>
              </a:path>
            </a:pathLst>
          </a:custGeom>
          <a:ln w="6350">
            <a:solidFill>
              <a:srgbClr val="6969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1770379" y="4133850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>
                <a:moveTo>
                  <a:pt x="0" y="0"/>
                </a:moveTo>
                <a:lnTo>
                  <a:pt x="336550" y="0"/>
                </a:lnTo>
              </a:path>
            </a:pathLst>
          </a:custGeom>
          <a:ln w="7620">
            <a:solidFill>
              <a:srgbClr val="6868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1770379" y="4141470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>
                <a:moveTo>
                  <a:pt x="0" y="0"/>
                </a:moveTo>
                <a:lnTo>
                  <a:pt x="336550" y="0"/>
                </a:lnTo>
              </a:path>
            </a:pathLst>
          </a:custGeom>
          <a:ln w="7619">
            <a:solidFill>
              <a:srgbClr val="6767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770379" y="4148453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>
                <a:moveTo>
                  <a:pt x="0" y="0"/>
                </a:moveTo>
                <a:lnTo>
                  <a:pt x="336550" y="0"/>
                </a:lnTo>
              </a:path>
            </a:pathLst>
          </a:custGeom>
          <a:ln w="6350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1770379" y="4155440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>
                <a:moveTo>
                  <a:pt x="0" y="0"/>
                </a:moveTo>
                <a:lnTo>
                  <a:pt x="336550" y="0"/>
                </a:lnTo>
              </a:path>
            </a:pathLst>
          </a:custGeom>
          <a:ln w="7620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1770379" y="4163059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>
                <a:moveTo>
                  <a:pt x="0" y="0"/>
                </a:moveTo>
                <a:lnTo>
                  <a:pt x="336550" y="0"/>
                </a:lnTo>
              </a:path>
            </a:pathLst>
          </a:custGeom>
          <a:ln w="7620">
            <a:solidFill>
              <a:srgbClr val="6464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1770379" y="4170045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>
                <a:moveTo>
                  <a:pt x="0" y="0"/>
                </a:moveTo>
                <a:lnTo>
                  <a:pt x="336550" y="0"/>
                </a:lnTo>
              </a:path>
            </a:pathLst>
          </a:custGeom>
          <a:ln w="6350">
            <a:solidFill>
              <a:srgbClr val="63636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770379" y="4177029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>
                <a:moveTo>
                  <a:pt x="0" y="0"/>
                </a:moveTo>
                <a:lnTo>
                  <a:pt x="336550" y="0"/>
                </a:lnTo>
              </a:path>
            </a:pathLst>
          </a:custGeom>
          <a:ln w="7619">
            <a:solidFill>
              <a:srgbClr val="6262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1770379" y="4184650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>
                <a:moveTo>
                  <a:pt x="0" y="0"/>
                </a:moveTo>
                <a:lnTo>
                  <a:pt x="336550" y="0"/>
                </a:lnTo>
              </a:path>
            </a:pathLst>
          </a:custGeom>
          <a:ln w="7620">
            <a:solidFill>
              <a:srgbClr val="6161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1770379" y="4192270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>
                <a:moveTo>
                  <a:pt x="0" y="0"/>
                </a:moveTo>
                <a:lnTo>
                  <a:pt x="336550" y="0"/>
                </a:lnTo>
              </a:path>
            </a:pathLst>
          </a:custGeom>
          <a:ln w="7619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1770379" y="4199254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>
                <a:moveTo>
                  <a:pt x="0" y="0"/>
                </a:moveTo>
                <a:lnTo>
                  <a:pt x="336550" y="0"/>
                </a:lnTo>
              </a:path>
            </a:pathLst>
          </a:custGeom>
          <a:ln w="6350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1770379" y="4206240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>
                <a:moveTo>
                  <a:pt x="0" y="0"/>
                </a:moveTo>
                <a:lnTo>
                  <a:pt x="336550" y="0"/>
                </a:lnTo>
              </a:path>
            </a:pathLst>
          </a:custGeom>
          <a:ln w="7620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1770379" y="4213859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>
                <a:moveTo>
                  <a:pt x="0" y="0"/>
                </a:moveTo>
                <a:lnTo>
                  <a:pt x="336550" y="0"/>
                </a:lnTo>
              </a:path>
            </a:pathLst>
          </a:custGeom>
          <a:ln w="7620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1770379" y="4221479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>
                <a:moveTo>
                  <a:pt x="0" y="0"/>
                </a:moveTo>
                <a:lnTo>
                  <a:pt x="336550" y="0"/>
                </a:lnTo>
              </a:path>
            </a:pathLst>
          </a:custGeom>
          <a:ln w="7619">
            <a:solidFill>
              <a:srgbClr val="5C5C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1770379" y="4228464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>
                <a:moveTo>
                  <a:pt x="0" y="0"/>
                </a:moveTo>
                <a:lnTo>
                  <a:pt x="336550" y="0"/>
                </a:lnTo>
              </a:path>
            </a:pathLst>
          </a:custGeom>
          <a:ln w="6350">
            <a:solidFill>
              <a:srgbClr val="5B5B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1770379" y="4235450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>
                <a:moveTo>
                  <a:pt x="0" y="0"/>
                </a:moveTo>
                <a:lnTo>
                  <a:pt x="336550" y="0"/>
                </a:lnTo>
              </a:path>
            </a:pathLst>
          </a:custGeom>
          <a:ln w="7620">
            <a:solidFill>
              <a:srgbClr val="5A5A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1770379" y="4243070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>
                <a:moveTo>
                  <a:pt x="0" y="0"/>
                </a:moveTo>
                <a:lnTo>
                  <a:pt x="336550" y="0"/>
                </a:lnTo>
              </a:path>
            </a:pathLst>
          </a:custGeom>
          <a:ln w="761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1770379" y="4250690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>
                <a:moveTo>
                  <a:pt x="0" y="0"/>
                </a:moveTo>
                <a:lnTo>
                  <a:pt x="336550" y="0"/>
                </a:lnTo>
              </a:path>
            </a:pathLst>
          </a:custGeom>
          <a:ln w="7620">
            <a:solidFill>
              <a:srgbClr val="5858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1770379" y="4257675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>
                <a:moveTo>
                  <a:pt x="0" y="0"/>
                </a:moveTo>
                <a:lnTo>
                  <a:pt x="336550" y="0"/>
                </a:lnTo>
              </a:path>
            </a:pathLst>
          </a:custGeom>
          <a:ln w="6350">
            <a:solidFill>
              <a:srgbClr val="5757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1770379" y="4264659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>
                <a:moveTo>
                  <a:pt x="0" y="0"/>
                </a:moveTo>
                <a:lnTo>
                  <a:pt x="336550" y="0"/>
                </a:lnTo>
              </a:path>
            </a:pathLst>
          </a:custGeom>
          <a:ln w="7620">
            <a:solidFill>
              <a:srgbClr val="56565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1770379" y="4272279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>
                <a:moveTo>
                  <a:pt x="0" y="0"/>
                </a:moveTo>
                <a:lnTo>
                  <a:pt x="336550" y="0"/>
                </a:lnTo>
              </a:path>
            </a:pathLst>
          </a:custGeom>
          <a:ln w="7619">
            <a:solidFill>
              <a:srgbClr val="55555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1770379" y="4279900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>
                <a:moveTo>
                  <a:pt x="0" y="0"/>
                </a:moveTo>
                <a:lnTo>
                  <a:pt x="336550" y="0"/>
                </a:lnTo>
              </a:path>
            </a:pathLst>
          </a:custGeom>
          <a:ln w="7620">
            <a:solidFill>
              <a:srgbClr val="54545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1770379" y="4286884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>
                <a:moveTo>
                  <a:pt x="0" y="0"/>
                </a:moveTo>
                <a:lnTo>
                  <a:pt x="336550" y="0"/>
                </a:lnTo>
              </a:path>
            </a:pathLst>
          </a:custGeom>
          <a:ln w="6350">
            <a:solidFill>
              <a:srgbClr val="5353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1770379" y="4293870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>
                <a:moveTo>
                  <a:pt x="0" y="0"/>
                </a:moveTo>
                <a:lnTo>
                  <a:pt x="336550" y="0"/>
                </a:lnTo>
              </a:path>
            </a:pathLst>
          </a:custGeom>
          <a:ln w="7619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1770379" y="4301490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>
                <a:moveTo>
                  <a:pt x="0" y="0"/>
                </a:moveTo>
                <a:lnTo>
                  <a:pt x="336550" y="0"/>
                </a:lnTo>
              </a:path>
            </a:pathLst>
          </a:custGeom>
          <a:ln w="7620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1770379" y="4308475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>
                <a:moveTo>
                  <a:pt x="0" y="0"/>
                </a:moveTo>
                <a:lnTo>
                  <a:pt x="336550" y="0"/>
                </a:lnTo>
              </a:path>
            </a:pathLst>
          </a:custGeom>
          <a:ln w="6350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1770379" y="4315459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>
                <a:moveTo>
                  <a:pt x="0" y="0"/>
                </a:moveTo>
                <a:lnTo>
                  <a:pt x="336550" y="0"/>
                </a:lnTo>
              </a:path>
            </a:pathLst>
          </a:custGeom>
          <a:ln w="7619">
            <a:solidFill>
              <a:srgbClr val="4F4F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1770379" y="4323079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>
                <a:moveTo>
                  <a:pt x="0" y="0"/>
                </a:moveTo>
                <a:lnTo>
                  <a:pt x="336550" y="0"/>
                </a:lnTo>
              </a:path>
            </a:pathLst>
          </a:custGeom>
          <a:ln w="7619">
            <a:solidFill>
              <a:srgbClr val="4E4E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1770379" y="4330700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>
                <a:moveTo>
                  <a:pt x="0" y="0"/>
                </a:moveTo>
                <a:lnTo>
                  <a:pt x="336550" y="0"/>
                </a:lnTo>
              </a:path>
            </a:pathLst>
          </a:custGeom>
          <a:ln w="7620">
            <a:solidFill>
              <a:srgbClr val="4D4D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1770379" y="4337684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>
                <a:moveTo>
                  <a:pt x="0" y="0"/>
                </a:moveTo>
                <a:lnTo>
                  <a:pt x="336550" y="0"/>
                </a:lnTo>
              </a:path>
            </a:pathLst>
          </a:custGeom>
          <a:ln w="635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1770379" y="4344670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>
                <a:moveTo>
                  <a:pt x="0" y="0"/>
                </a:moveTo>
                <a:lnTo>
                  <a:pt x="336550" y="0"/>
                </a:lnTo>
              </a:path>
            </a:pathLst>
          </a:custGeom>
          <a:ln w="7619">
            <a:solidFill>
              <a:srgbClr val="4B4B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1770379" y="4352289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>
                <a:moveTo>
                  <a:pt x="0" y="0"/>
                </a:moveTo>
                <a:lnTo>
                  <a:pt x="336550" y="0"/>
                </a:lnTo>
              </a:path>
            </a:pathLst>
          </a:custGeom>
          <a:ln w="7619">
            <a:solidFill>
              <a:srgbClr val="4A4A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1770379" y="4359909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>
                <a:moveTo>
                  <a:pt x="0" y="0"/>
                </a:moveTo>
                <a:lnTo>
                  <a:pt x="336550" y="0"/>
                </a:lnTo>
              </a:path>
            </a:pathLst>
          </a:custGeom>
          <a:ln w="7619">
            <a:solidFill>
              <a:srgbClr val="49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1770379" y="4366895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>
                <a:moveTo>
                  <a:pt x="0" y="0"/>
                </a:moveTo>
                <a:lnTo>
                  <a:pt x="336550" y="0"/>
                </a:lnTo>
              </a:path>
            </a:pathLst>
          </a:custGeom>
          <a:ln w="6350">
            <a:solidFill>
              <a:srgbClr val="484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1770379" y="4373879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>
                <a:moveTo>
                  <a:pt x="0" y="0"/>
                </a:moveTo>
                <a:lnTo>
                  <a:pt x="336550" y="0"/>
                </a:lnTo>
              </a:path>
            </a:pathLst>
          </a:custGeom>
          <a:ln w="7619">
            <a:solidFill>
              <a:srgbClr val="4747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3780790" y="4664709"/>
            <a:ext cx="2433320" cy="1625600"/>
          </a:xfrm>
          <a:custGeom>
            <a:avLst/>
            <a:gdLst/>
            <a:ahLst/>
            <a:cxnLst/>
            <a:rect l="l" t="t" r="r" b="b"/>
            <a:pathLst>
              <a:path w="2433320" h="1625600">
                <a:moveTo>
                  <a:pt x="2433320" y="0"/>
                </a:moveTo>
                <a:lnTo>
                  <a:pt x="0" y="0"/>
                </a:lnTo>
                <a:lnTo>
                  <a:pt x="0" y="1625599"/>
                </a:lnTo>
                <a:lnTo>
                  <a:pt x="2433320" y="1625599"/>
                </a:lnTo>
                <a:lnTo>
                  <a:pt x="2433320" y="0"/>
                </a:lnTo>
                <a:close/>
              </a:path>
            </a:pathLst>
          </a:custGeom>
          <a:solidFill>
            <a:srgbClr val="D2D2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3695702" y="4607559"/>
            <a:ext cx="2432050" cy="1625600"/>
          </a:xfrm>
          <a:custGeom>
            <a:avLst/>
            <a:gdLst/>
            <a:ahLst/>
            <a:cxnLst/>
            <a:rect l="l" t="t" r="r" b="b"/>
            <a:pathLst>
              <a:path w="2432050" h="1625600">
                <a:moveTo>
                  <a:pt x="2432050" y="0"/>
                </a:moveTo>
                <a:lnTo>
                  <a:pt x="0" y="0"/>
                </a:lnTo>
                <a:lnTo>
                  <a:pt x="0" y="1625599"/>
                </a:lnTo>
                <a:lnTo>
                  <a:pt x="2432050" y="1625599"/>
                </a:lnTo>
                <a:lnTo>
                  <a:pt x="2432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3695702" y="4607559"/>
            <a:ext cx="2432050" cy="1625600"/>
          </a:xfrm>
          <a:custGeom>
            <a:avLst/>
            <a:gdLst/>
            <a:ahLst/>
            <a:cxnLst/>
            <a:rect l="l" t="t" r="r" b="b"/>
            <a:pathLst>
              <a:path w="2432050" h="1625600">
                <a:moveTo>
                  <a:pt x="1216660" y="1625599"/>
                </a:moveTo>
                <a:lnTo>
                  <a:pt x="0" y="1625599"/>
                </a:lnTo>
                <a:lnTo>
                  <a:pt x="0" y="0"/>
                </a:lnTo>
                <a:lnTo>
                  <a:pt x="2432050" y="0"/>
                </a:lnTo>
                <a:lnTo>
                  <a:pt x="2432050" y="1625599"/>
                </a:lnTo>
                <a:lnTo>
                  <a:pt x="1216660" y="1625599"/>
                </a:lnTo>
                <a:close/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5852161" y="6098540"/>
            <a:ext cx="360680" cy="440690"/>
          </a:xfrm>
          <a:custGeom>
            <a:avLst/>
            <a:gdLst/>
            <a:ahLst/>
            <a:cxnLst/>
            <a:rect l="l" t="t" r="r" b="b"/>
            <a:pathLst>
              <a:path w="360679" h="440690">
                <a:moveTo>
                  <a:pt x="176529" y="0"/>
                </a:moveTo>
                <a:lnTo>
                  <a:pt x="143510" y="29210"/>
                </a:lnTo>
                <a:lnTo>
                  <a:pt x="100329" y="53340"/>
                </a:lnTo>
                <a:lnTo>
                  <a:pt x="52069" y="69850"/>
                </a:lnTo>
                <a:lnTo>
                  <a:pt x="0" y="77470"/>
                </a:lnTo>
                <a:lnTo>
                  <a:pt x="7619" y="92710"/>
                </a:lnTo>
                <a:lnTo>
                  <a:pt x="25400" y="143510"/>
                </a:lnTo>
                <a:lnTo>
                  <a:pt x="31750" y="190500"/>
                </a:lnTo>
                <a:lnTo>
                  <a:pt x="33019" y="236220"/>
                </a:lnTo>
                <a:lnTo>
                  <a:pt x="34289" y="259080"/>
                </a:lnTo>
                <a:lnTo>
                  <a:pt x="46989" y="302260"/>
                </a:lnTo>
                <a:lnTo>
                  <a:pt x="80010" y="349250"/>
                </a:lnTo>
                <a:lnTo>
                  <a:pt x="139700" y="406400"/>
                </a:lnTo>
                <a:lnTo>
                  <a:pt x="180339" y="440690"/>
                </a:lnTo>
                <a:lnTo>
                  <a:pt x="218439" y="344170"/>
                </a:lnTo>
                <a:lnTo>
                  <a:pt x="336073" y="344170"/>
                </a:lnTo>
                <a:lnTo>
                  <a:pt x="294639" y="309880"/>
                </a:lnTo>
                <a:lnTo>
                  <a:pt x="275589" y="276860"/>
                </a:lnTo>
                <a:lnTo>
                  <a:pt x="266700" y="229870"/>
                </a:lnTo>
                <a:lnTo>
                  <a:pt x="262889" y="200660"/>
                </a:lnTo>
                <a:lnTo>
                  <a:pt x="262889" y="182880"/>
                </a:lnTo>
                <a:lnTo>
                  <a:pt x="261619" y="170180"/>
                </a:lnTo>
                <a:lnTo>
                  <a:pt x="254000" y="123190"/>
                </a:lnTo>
                <a:lnTo>
                  <a:pt x="233679" y="77470"/>
                </a:lnTo>
                <a:lnTo>
                  <a:pt x="208279" y="39370"/>
                </a:lnTo>
                <a:lnTo>
                  <a:pt x="193039" y="19050"/>
                </a:lnTo>
                <a:lnTo>
                  <a:pt x="176529" y="0"/>
                </a:lnTo>
                <a:close/>
              </a:path>
              <a:path w="360679" h="440690">
                <a:moveTo>
                  <a:pt x="336073" y="344170"/>
                </a:moveTo>
                <a:lnTo>
                  <a:pt x="218439" y="344170"/>
                </a:lnTo>
                <a:lnTo>
                  <a:pt x="360679" y="358140"/>
                </a:lnTo>
                <a:lnTo>
                  <a:pt x="358139" y="356870"/>
                </a:lnTo>
                <a:lnTo>
                  <a:pt x="349250" y="351790"/>
                </a:lnTo>
                <a:lnTo>
                  <a:pt x="337819" y="345440"/>
                </a:lnTo>
                <a:lnTo>
                  <a:pt x="336073" y="34417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5852161" y="6098540"/>
            <a:ext cx="360680" cy="440690"/>
          </a:xfrm>
          <a:custGeom>
            <a:avLst/>
            <a:gdLst/>
            <a:ahLst/>
            <a:cxnLst/>
            <a:rect l="l" t="t" r="r" b="b"/>
            <a:pathLst>
              <a:path w="360679" h="440690">
                <a:moveTo>
                  <a:pt x="180339" y="440690"/>
                </a:moveTo>
                <a:lnTo>
                  <a:pt x="218439" y="344170"/>
                </a:lnTo>
                <a:lnTo>
                  <a:pt x="360679" y="358140"/>
                </a:lnTo>
                <a:lnTo>
                  <a:pt x="358139" y="356870"/>
                </a:lnTo>
                <a:lnTo>
                  <a:pt x="349250" y="351790"/>
                </a:lnTo>
                <a:lnTo>
                  <a:pt x="337819" y="345440"/>
                </a:lnTo>
                <a:lnTo>
                  <a:pt x="323850" y="335280"/>
                </a:lnTo>
                <a:lnTo>
                  <a:pt x="294639" y="309880"/>
                </a:lnTo>
                <a:lnTo>
                  <a:pt x="275589" y="276860"/>
                </a:lnTo>
                <a:lnTo>
                  <a:pt x="266700" y="229870"/>
                </a:lnTo>
                <a:lnTo>
                  <a:pt x="262889" y="200660"/>
                </a:lnTo>
                <a:lnTo>
                  <a:pt x="262889" y="182880"/>
                </a:lnTo>
                <a:lnTo>
                  <a:pt x="261619" y="170180"/>
                </a:lnTo>
                <a:lnTo>
                  <a:pt x="254000" y="123190"/>
                </a:lnTo>
                <a:lnTo>
                  <a:pt x="233679" y="77470"/>
                </a:lnTo>
                <a:lnTo>
                  <a:pt x="208279" y="39370"/>
                </a:lnTo>
                <a:lnTo>
                  <a:pt x="176529" y="0"/>
                </a:lnTo>
                <a:lnTo>
                  <a:pt x="161289" y="15240"/>
                </a:lnTo>
                <a:lnTo>
                  <a:pt x="143510" y="29210"/>
                </a:lnTo>
                <a:lnTo>
                  <a:pt x="100329" y="53340"/>
                </a:lnTo>
                <a:lnTo>
                  <a:pt x="52069" y="69850"/>
                </a:lnTo>
                <a:lnTo>
                  <a:pt x="0" y="77470"/>
                </a:lnTo>
                <a:lnTo>
                  <a:pt x="7619" y="92710"/>
                </a:lnTo>
                <a:lnTo>
                  <a:pt x="25400" y="143510"/>
                </a:lnTo>
                <a:lnTo>
                  <a:pt x="31750" y="190500"/>
                </a:lnTo>
                <a:lnTo>
                  <a:pt x="33019" y="236220"/>
                </a:lnTo>
                <a:lnTo>
                  <a:pt x="34289" y="259080"/>
                </a:lnTo>
                <a:lnTo>
                  <a:pt x="46989" y="302260"/>
                </a:lnTo>
                <a:lnTo>
                  <a:pt x="80010" y="349250"/>
                </a:lnTo>
                <a:lnTo>
                  <a:pt x="139700" y="406400"/>
                </a:lnTo>
                <a:lnTo>
                  <a:pt x="180339" y="44069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6028690" y="6012179"/>
            <a:ext cx="439419" cy="379730"/>
          </a:xfrm>
          <a:custGeom>
            <a:avLst/>
            <a:gdLst/>
            <a:ahLst/>
            <a:cxnLst/>
            <a:rect l="l" t="t" r="r" b="b"/>
            <a:pathLst>
              <a:path w="439420" h="379729">
                <a:moveTo>
                  <a:pt x="38100" y="0"/>
                </a:moveTo>
                <a:lnTo>
                  <a:pt x="34289" y="22860"/>
                </a:lnTo>
                <a:lnTo>
                  <a:pt x="24130" y="45720"/>
                </a:lnTo>
                <a:lnTo>
                  <a:pt x="12700" y="67310"/>
                </a:lnTo>
                <a:lnTo>
                  <a:pt x="0" y="85090"/>
                </a:lnTo>
                <a:lnTo>
                  <a:pt x="15239" y="105410"/>
                </a:lnTo>
                <a:lnTo>
                  <a:pt x="44450" y="143510"/>
                </a:lnTo>
                <a:lnTo>
                  <a:pt x="67310" y="185420"/>
                </a:lnTo>
                <a:lnTo>
                  <a:pt x="81280" y="232410"/>
                </a:lnTo>
                <a:lnTo>
                  <a:pt x="85089" y="269240"/>
                </a:lnTo>
                <a:lnTo>
                  <a:pt x="102870" y="292100"/>
                </a:lnTo>
                <a:lnTo>
                  <a:pt x="149860" y="328930"/>
                </a:lnTo>
                <a:lnTo>
                  <a:pt x="200660" y="353060"/>
                </a:lnTo>
                <a:lnTo>
                  <a:pt x="214630" y="356870"/>
                </a:lnTo>
                <a:lnTo>
                  <a:pt x="229870" y="361950"/>
                </a:lnTo>
                <a:lnTo>
                  <a:pt x="247650" y="368300"/>
                </a:lnTo>
                <a:lnTo>
                  <a:pt x="265430" y="373380"/>
                </a:lnTo>
                <a:lnTo>
                  <a:pt x="284480" y="377190"/>
                </a:lnTo>
                <a:lnTo>
                  <a:pt x="303530" y="379730"/>
                </a:lnTo>
                <a:lnTo>
                  <a:pt x="322580" y="379730"/>
                </a:lnTo>
                <a:lnTo>
                  <a:pt x="339089" y="378460"/>
                </a:lnTo>
                <a:lnTo>
                  <a:pt x="308610" y="271780"/>
                </a:lnTo>
                <a:lnTo>
                  <a:pt x="386080" y="245110"/>
                </a:lnTo>
                <a:lnTo>
                  <a:pt x="439420" y="226060"/>
                </a:lnTo>
                <a:lnTo>
                  <a:pt x="434339" y="224790"/>
                </a:lnTo>
                <a:lnTo>
                  <a:pt x="426720" y="224790"/>
                </a:lnTo>
                <a:lnTo>
                  <a:pt x="419100" y="223520"/>
                </a:lnTo>
                <a:lnTo>
                  <a:pt x="408939" y="222250"/>
                </a:lnTo>
                <a:lnTo>
                  <a:pt x="397510" y="220980"/>
                </a:lnTo>
                <a:lnTo>
                  <a:pt x="383539" y="219710"/>
                </a:lnTo>
                <a:lnTo>
                  <a:pt x="370839" y="217170"/>
                </a:lnTo>
                <a:lnTo>
                  <a:pt x="361950" y="214630"/>
                </a:lnTo>
                <a:lnTo>
                  <a:pt x="354330" y="213360"/>
                </a:lnTo>
                <a:lnTo>
                  <a:pt x="344170" y="210820"/>
                </a:lnTo>
                <a:lnTo>
                  <a:pt x="299720" y="189230"/>
                </a:lnTo>
                <a:lnTo>
                  <a:pt x="287020" y="172720"/>
                </a:lnTo>
                <a:lnTo>
                  <a:pt x="278130" y="163830"/>
                </a:lnTo>
                <a:lnTo>
                  <a:pt x="271780" y="153670"/>
                </a:lnTo>
                <a:lnTo>
                  <a:pt x="264160" y="143510"/>
                </a:lnTo>
                <a:lnTo>
                  <a:pt x="255270" y="133350"/>
                </a:lnTo>
                <a:lnTo>
                  <a:pt x="248920" y="123190"/>
                </a:lnTo>
                <a:lnTo>
                  <a:pt x="236220" y="110490"/>
                </a:lnTo>
                <a:lnTo>
                  <a:pt x="222250" y="99060"/>
                </a:lnTo>
                <a:lnTo>
                  <a:pt x="208280" y="86360"/>
                </a:lnTo>
                <a:lnTo>
                  <a:pt x="194310" y="76200"/>
                </a:lnTo>
                <a:lnTo>
                  <a:pt x="180339" y="67310"/>
                </a:lnTo>
                <a:lnTo>
                  <a:pt x="167639" y="57150"/>
                </a:lnTo>
                <a:lnTo>
                  <a:pt x="157480" y="50800"/>
                </a:lnTo>
                <a:lnTo>
                  <a:pt x="147320" y="45720"/>
                </a:lnTo>
                <a:lnTo>
                  <a:pt x="124460" y="31750"/>
                </a:lnTo>
                <a:lnTo>
                  <a:pt x="104139" y="21590"/>
                </a:lnTo>
                <a:lnTo>
                  <a:pt x="90170" y="17780"/>
                </a:lnTo>
                <a:lnTo>
                  <a:pt x="76200" y="11430"/>
                </a:lnTo>
                <a:lnTo>
                  <a:pt x="62230" y="7620"/>
                </a:lnTo>
                <a:lnTo>
                  <a:pt x="49530" y="2540"/>
                </a:lnTo>
                <a:lnTo>
                  <a:pt x="381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6028690" y="6012179"/>
            <a:ext cx="439419" cy="379730"/>
          </a:xfrm>
          <a:custGeom>
            <a:avLst/>
            <a:gdLst/>
            <a:ahLst/>
            <a:cxnLst/>
            <a:rect l="l" t="t" r="r" b="b"/>
            <a:pathLst>
              <a:path w="439420" h="379729">
                <a:moveTo>
                  <a:pt x="370839" y="217170"/>
                </a:moveTo>
                <a:lnTo>
                  <a:pt x="361950" y="214630"/>
                </a:lnTo>
                <a:lnTo>
                  <a:pt x="354330" y="213360"/>
                </a:lnTo>
                <a:lnTo>
                  <a:pt x="344170" y="210820"/>
                </a:lnTo>
                <a:lnTo>
                  <a:pt x="306070" y="194310"/>
                </a:lnTo>
                <a:lnTo>
                  <a:pt x="287020" y="172720"/>
                </a:lnTo>
                <a:lnTo>
                  <a:pt x="278130" y="163830"/>
                </a:lnTo>
                <a:lnTo>
                  <a:pt x="271780" y="153670"/>
                </a:lnTo>
                <a:lnTo>
                  <a:pt x="264160" y="143510"/>
                </a:lnTo>
                <a:lnTo>
                  <a:pt x="255270" y="133350"/>
                </a:lnTo>
                <a:lnTo>
                  <a:pt x="248920" y="123190"/>
                </a:lnTo>
                <a:lnTo>
                  <a:pt x="236220" y="110490"/>
                </a:lnTo>
                <a:lnTo>
                  <a:pt x="222250" y="99060"/>
                </a:lnTo>
                <a:lnTo>
                  <a:pt x="208280" y="86360"/>
                </a:lnTo>
                <a:lnTo>
                  <a:pt x="194310" y="76200"/>
                </a:lnTo>
                <a:lnTo>
                  <a:pt x="180339" y="67310"/>
                </a:lnTo>
                <a:lnTo>
                  <a:pt x="167639" y="57150"/>
                </a:lnTo>
                <a:lnTo>
                  <a:pt x="157480" y="50800"/>
                </a:lnTo>
                <a:lnTo>
                  <a:pt x="147320" y="45720"/>
                </a:lnTo>
                <a:lnTo>
                  <a:pt x="124460" y="31750"/>
                </a:lnTo>
                <a:lnTo>
                  <a:pt x="121920" y="30480"/>
                </a:lnTo>
                <a:lnTo>
                  <a:pt x="114300" y="26670"/>
                </a:lnTo>
                <a:lnTo>
                  <a:pt x="104139" y="21590"/>
                </a:lnTo>
                <a:lnTo>
                  <a:pt x="90170" y="17780"/>
                </a:lnTo>
                <a:lnTo>
                  <a:pt x="76200" y="11430"/>
                </a:lnTo>
                <a:lnTo>
                  <a:pt x="62230" y="7620"/>
                </a:lnTo>
                <a:lnTo>
                  <a:pt x="49530" y="2540"/>
                </a:lnTo>
                <a:lnTo>
                  <a:pt x="38100" y="0"/>
                </a:lnTo>
                <a:lnTo>
                  <a:pt x="34289" y="22860"/>
                </a:lnTo>
                <a:lnTo>
                  <a:pt x="24130" y="45720"/>
                </a:lnTo>
                <a:lnTo>
                  <a:pt x="12700" y="67310"/>
                </a:lnTo>
                <a:lnTo>
                  <a:pt x="0" y="85090"/>
                </a:lnTo>
                <a:lnTo>
                  <a:pt x="15239" y="105410"/>
                </a:lnTo>
                <a:lnTo>
                  <a:pt x="44450" y="143510"/>
                </a:lnTo>
                <a:lnTo>
                  <a:pt x="67310" y="185420"/>
                </a:lnTo>
                <a:lnTo>
                  <a:pt x="81280" y="232410"/>
                </a:lnTo>
                <a:lnTo>
                  <a:pt x="85089" y="269240"/>
                </a:lnTo>
                <a:lnTo>
                  <a:pt x="102870" y="292100"/>
                </a:lnTo>
                <a:lnTo>
                  <a:pt x="149860" y="328930"/>
                </a:lnTo>
                <a:lnTo>
                  <a:pt x="200660" y="353060"/>
                </a:lnTo>
                <a:lnTo>
                  <a:pt x="214630" y="356870"/>
                </a:lnTo>
                <a:lnTo>
                  <a:pt x="229870" y="361950"/>
                </a:lnTo>
                <a:lnTo>
                  <a:pt x="247650" y="368300"/>
                </a:lnTo>
                <a:lnTo>
                  <a:pt x="265430" y="373380"/>
                </a:lnTo>
                <a:lnTo>
                  <a:pt x="284480" y="377190"/>
                </a:lnTo>
                <a:lnTo>
                  <a:pt x="303530" y="379730"/>
                </a:lnTo>
                <a:lnTo>
                  <a:pt x="322580" y="379730"/>
                </a:lnTo>
                <a:lnTo>
                  <a:pt x="339089" y="378460"/>
                </a:lnTo>
                <a:lnTo>
                  <a:pt x="308610" y="271780"/>
                </a:lnTo>
                <a:lnTo>
                  <a:pt x="386080" y="245110"/>
                </a:lnTo>
                <a:lnTo>
                  <a:pt x="439420" y="226060"/>
                </a:lnTo>
                <a:lnTo>
                  <a:pt x="434339" y="224790"/>
                </a:lnTo>
                <a:lnTo>
                  <a:pt x="426720" y="224790"/>
                </a:lnTo>
                <a:lnTo>
                  <a:pt x="419100" y="223520"/>
                </a:lnTo>
                <a:lnTo>
                  <a:pt x="408939" y="222250"/>
                </a:lnTo>
                <a:lnTo>
                  <a:pt x="397510" y="220980"/>
                </a:lnTo>
                <a:lnTo>
                  <a:pt x="383539" y="219710"/>
                </a:lnTo>
                <a:lnTo>
                  <a:pt x="370839" y="2171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5607050" y="5821681"/>
            <a:ext cx="462280" cy="355600"/>
          </a:xfrm>
          <a:custGeom>
            <a:avLst/>
            <a:gdLst/>
            <a:ahLst/>
            <a:cxnLst/>
            <a:rect l="l" t="t" r="r" b="b"/>
            <a:pathLst>
              <a:path w="462279" h="355600">
                <a:moveTo>
                  <a:pt x="254000" y="0"/>
                </a:moveTo>
                <a:lnTo>
                  <a:pt x="229870" y="0"/>
                </a:lnTo>
                <a:lnTo>
                  <a:pt x="184150" y="3810"/>
                </a:lnTo>
                <a:lnTo>
                  <a:pt x="140970" y="13970"/>
                </a:lnTo>
                <a:lnTo>
                  <a:pt x="100329" y="30480"/>
                </a:lnTo>
                <a:lnTo>
                  <a:pt x="67310" y="52070"/>
                </a:lnTo>
                <a:lnTo>
                  <a:pt x="17779" y="107950"/>
                </a:lnTo>
                <a:lnTo>
                  <a:pt x="0" y="177800"/>
                </a:lnTo>
                <a:lnTo>
                  <a:pt x="3810" y="213360"/>
                </a:lnTo>
                <a:lnTo>
                  <a:pt x="39370" y="278130"/>
                </a:lnTo>
                <a:lnTo>
                  <a:pt x="67310" y="304800"/>
                </a:lnTo>
                <a:lnTo>
                  <a:pt x="101600" y="327660"/>
                </a:lnTo>
                <a:lnTo>
                  <a:pt x="140970" y="344170"/>
                </a:lnTo>
                <a:lnTo>
                  <a:pt x="184150" y="353060"/>
                </a:lnTo>
                <a:lnTo>
                  <a:pt x="229870" y="355600"/>
                </a:lnTo>
                <a:lnTo>
                  <a:pt x="270510" y="351790"/>
                </a:lnTo>
                <a:lnTo>
                  <a:pt x="321310" y="339090"/>
                </a:lnTo>
                <a:lnTo>
                  <a:pt x="367029" y="318770"/>
                </a:lnTo>
                <a:lnTo>
                  <a:pt x="405129" y="292100"/>
                </a:lnTo>
                <a:lnTo>
                  <a:pt x="435610" y="257810"/>
                </a:lnTo>
                <a:lnTo>
                  <a:pt x="455929" y="213360"/>
                </a:lnTo>
                <a:lnTo>
                  <a:pt x="459739" y="190500"/>
                </a:lnTo>
                <a:lnTo>
                  <a:pt x="462279" y="177800"/>
                </a:lnTo>
                <a:lnTo>
                  <a:pt x="452120" y="124460"/>
                </a:lnTo>
                <a:lnTo>
                  <a:pt x="422910" y="77470"/>
                </a:lnTo>
                <a:lnTo>
                  <a:pt x="393700" y="52070"/>
                </a:lnTo>
                <a:lnTo>
                  <a:pt x="360679" y="30480"/>
                </a:lnTo>
                <a:lnTo>
                  <a:pt x="320039" y="13970"/>
                </a:lnTo>
                <a:lnTo>
                  <a:pt x="278129" y="3810"/>
                </a:lnTo>
                <a:lnTo>
                  <a:pt x="254000" y="0"/>
                </a:lnTo>
                <a:close/>
              </a:path>
            </a:pathLst>
          </a:custGeom>
          <a:solidFill>
            <a:srgbClr val="FFF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5607050" y="5821681"/>
            <a:ext cx="462280" cy="355600"/>
          </a:xfrm>
          <a:custGeom>
            <a:avLst/>
            <a:gdLst/>
            <a:ahLst/>
            <a:cxnLst/>
            <a:rect l="l" t="t" r="r" b="b"/>
            <a:pathLst>
              <a:path w="462279" h="355600">
                <a:moveTo>
                  <a:pt x="459739" y="190500"/>
                </a:moveTo>
                <a:lnTo>
                  <a:pt x="462279" y="177800"/>
                </a:lnTo>
                <a:lnTo>
                  <a:pt x="461010" y="158750"/>
                </a:lnTo>
                <a:lnTo>
                  <a:pt x="457200" y="142240"/>
                </a:lnTo>
                <a:lnTo>
                  <a:pt x="434339" y="92710"/>
                </a:lnTo>
                <a:lnTo>
                  <a:pt x="393700" y="52070"/>
                </a:lnTo>
                <a:lnTo>
                  <a:pt x="360679" y="30480"/>
                </a:lnTo>
                <a:lnTo>
                  <a:pt x="320039" y="13970"/>
                </a:lnTo>
                <a:lnTo>
                  <a:pt x="278129" y="3810"/>
                </a:lnTo>
                <a:lnTo>
                  <a:pt x="254000" y="0"/>
                </a:lnTo>
                <a:lnTo>
                  <a:pt x="229870" y="0"/>
                </a:lnTo>
                <a:lnTo>
                  <a:pt x="184150" y="3810"/>
                </a:lnTo>
                <a:lnTo>
                  <a:pt x="140970" y="13970"/>
                </a:lnTo>
                <a:lnTo>
                  <a:pt x="100329" y="30480"/>
                </a:lnTo>
                <a:lnTo>
                  <a:pt x="67310" y="52070"/>
                </a:lnTo>
                <a:lnTo>
                  <a:pt x="17779" y="107950"/>
                </a:lnTo>
                <a:lnTo>
                  <a:pt x="0" y="177800"/>
                </a:lnTo>
                <a:lnTo>
                  <a:pt x="3810" y="213360"/>
                </a:lnTo>
                <a:lnTo>
                  <a:pt x="39370" y="278130"/>
                </a:lnTo>
                <a:lnTo>
                  <a:pt x="67310" y="304800"/>
                </a:lnTo>
                <a:lnTo>
                  <a:pt x="101600" y="327660"/>
                </a:lnTo>
                <a:lnTo>
                  <a:pt x="140970" y="344170"/>
                </a:lnTo>
                <a:lnTo>
                  <a:pt x="184150" y="353060"/>
                </a:lnTo>
                <a:lnTo>
                  <a:pt x="229870" y="355600"/>
                </a:lnTo>
                <a:lnTo>
                  <a:pt x="243839" y="354330"/>
                </a:lnTo>
                <a:lnTo>
                  <a:pt x="297179" y="345440"/>
                </a:lnTo>
                <a:lnTo>
                  <a:pt x="345439" y="330200"/>
                </a:lnTo>
                <a:lnTo>
                  <a:pt x="387350" y="306070"/>
                </a:lnTo>
                <a:lnTo>
                  <a:pt x="421639" y="275590"/>
                </a:lnTo>
                <a:lnTo>
                  <a:pt x="447039" y="236220"/>
                </a:lnTo>
                <a:lnTo>
                  <a:pt x="459739" y="1905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5695950" y="5887722"/>
            <a:ext cx="283210" cy="219710"/>
          </a:xfrm>
          <a:custGeom>
            <a:avLst/>
            <a:gdLst/>
            <a:ahLst/>
            <a:cxnLst/>
            <a:rect l="l" t="t" r="r" b="b"/>
            <a:pathLst>
              <a:path w="283210" h="219710">
                <a:moveTo>
                  <a:pt x="140970" y="0"/>
                </a:moveTo>
                <a:lnTo>
                  <a:pt x="86360" y="8889"/>
                </a:lnTo>
                <a:lnTo>
                  <a:pt x="41910" y="33019"/>
                </a:lnTo>
                <a:lnTo>
                  <a:pt x="11429" y="67309"/>
                </a:lnTo>
                <a:lnTo>
                  <a:pt x="0" y="110489"/>
                </a:lnTo>
                <a:lnTo>
                  <a:pt x="2539" y="132079"/>
                </a:lnTo>
                <a:lnTo>
                  <a:pt x="24129" y="170179"/>
                </a:lnTo>
                <a:lnTo>
                  <a:pt x="62229" y="200659"/>
                </a:lnTo>
                <a:lnTo>
                  <a:pt x="113029" y="215899"/>
                </a:lnTo>
                <a:lnTo>
                  <a:pt x="140970" y="219709"/>
                </a:lnTo>
                <a:lnTo>
                  <a:pt x="170179" y="215899"/>
                </a:lnTo>
                <a:lnTo>
                  <a:pt x="220979" y="200659"/>
                </a:lnTo>
                <a:lnTo>
                  <a:pt x="259079" y="170179"/>
                </a:lnTo>
                <a:lnTo>
                  <a:pt x="280670" y="132079"/>
                </a:lnTo>
                <a:lnTo>
                  <a:pt x="283210" y="110489"/>
                </a:lnTo>
                <a:lnTo>
                  <a:pt x="280670" y="87629"/>
                </a:lnTo>
                <a:lnTo>
                  <a:pt x="259079" y="48259"/>
                </a:lnTo>
                <a:lnTo>
                  <a:pt x="220979" y="19049"/>
                </a:lnTo>
                <a:lnTo>
                  <a:pt x="170179" y="2539"/>
                </a:lnTo>
                <a:lnTo>
                  <a:pt x="14097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5695950" y="5887722"/>
            <a:ext cx="283210" cy="219710"/>
          </a:xfrm>
          <a:custGeom>
            <a:avLst/>
            <a:gdLst/>
            <a:ahLst/>
            <a:cxnLst/>
            <a:rect l="l" t="t" r="r" b="b"/>
            <a:pathLst>
              <a:path w="283210" h="219710">
                <a:moveTo>
                  <a:pt x="0" y="110489"/>
                </a:moveTo>
                <a:lnTo>
                  <a:pt x="11429" y="67309"/>
                </a:lnTo>
                <a:lnTo>
                  <a:pt x="41910" y="33019"/>
                </a:lnTo>
                <a:lnTo>
                  <a:pt x="86360" y="8889"/>
                </a:lnTo>
                <a:lnTo>
                  <a:pt x="140970" y="0"/>
                </a:lnTo>
                <a:lnTo>
                  <a:pt x="170179" y="2539"/>
                </a:lnTo>
                <a:lnTo>
                  <a:pt x="220979" y="19049"/>
                </a:lnTo>
                <a:lnTo>
                  <a:pt x="259079" y="48259"/>
                </a:lnTo>
                <a:lnTo>
                  <a:pt x="280670" y="87629"/>
                </a:lnTo>
                <a:lnTo>
                  <a:pt x="283210" y="110489"/>
                </a:lnTo>
                <a:lnTo>
                  <a:pt x="280670" y="132079"/>
                </a:lnTo>
                <a:lnTo>
                  <a:pt x="259079" y="170179"/>
                </a:lnTo>
                <a:lnTo>
                  <a:pt x="220979" y="200659"/>
                </a:lnTo>
                <a:lnTo>
                  <a:pt x="170179" y="215899"/>
                </a:lnTo>
                <a:lnTo>
                  <a:pt x="140970" y="219709"/>
                </a:lnTo>
                <a:lnTo>
                  <a:pt x="113029" y="215899"/>
                </a:lnTo>
                <a:lnTo>
                  <a:pt x="62229" y="200659"/>
                </a:lnTo>
                <a:lnTo>
                  <a:pt x="24129" y="170179"/>
                </a:lnTo>
                <a:lnTo>
                  <a:pt x="2539" y="132079"/>
                </a:lnTo>
                <a:lnTo>
                  <a:pt x="0" y="11048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4304031" y="5544822"/>
            <a:ext cx="1216661" cy="600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 txBox="1"/>
          <p:nvPr/>
        </p:nvSpPr>
        <p:spPr>
          <a:xfrm>
            <a:off x="3773172" y="4701541"/>
            <a:ext cx="1767205" cy="878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0720"/>
            <a:r>
              <a:rPr sz="800" b="1" u="sng" spc="-6" dirty="0">
                <a:latin typeface="Arial"/>
                <a:cs typeface="Arial"/>
              </a:rPr>
              <a:t>Certificate</a:t>
            </a:r>
            <a:endParaRPr sz="800">
              <a:latin typeface="Arial"/>
              <a:cs typeface="Arial"/>
            </a:endParaRPr>
          </a:p>
          <a:p>
            <a:pPr marL="12696">
              <a:spcBef>
                <a:spcPts val="560"/>
              </a:spcBef>
            </a:pPr>
            <a:r>
              <a:rPr sz="1200" spc="-7" baseline="3472" dirty="0">
                <a:latin typeface="Arial"/>
                <a:cs typeface="Arial"/>
              </a:rPr>
              <a:t>•</a:t>
            </a:r>
            <a:r>
              <a:rPr sz="800" b="1" spc="-6" dirty="0">
                <a:latin typeface="Arial"/>
                <a:cs typeface="Arial"/>
              </a:rPr>
              <a:t>Subject </a:t>
            </a:r>
            <a:r>
              <a:rPr sz="800" b="1" dirty="0">
                <a:latin typeface="Arial"/>
                <a:cs typeface="Arial"/>
              </a:rPr>
              <a:t>(name, </a:t>
            </a:r>
            <a:r>
              <a:rPr sz="800" b="1" spc="-15" dirty="0">
                <a:latin typeface="Arial"/>
                <a:cs typeface="Arial"/>
              </a:rPr>
              <a:t>company, </a:t>
            </a:r>
            <a:r>
              <a:rPr sz="800" b="1" dirty="0">
                <a:latin typeface="Arial"/>
                <a:cs typeface="Arial"/>
              </a:rPr>
              <a:t>e-mail</a:t>
            </a:r>
            <a:r>
              <a:rPr sz="800" b="1" spc="-6" dirty="0">
                <a:latin typeface="Arial"/>
                <a:cs typeface="Arial"/>
              </a:rPr>
              <a:t> </a:t>
            </a:r>
            <a:r>
              <a:rPr sz="800" b="1" dirty="0">
                <a:latin typeface="Arial"/>
                <a:cs typeface="Arial"/>
              </a:rPr>
              <a:t>…)</a:t>
            </a:r>
            <a:endParaRPr sz="800">
              <a:latin typeface="Arial"/>
              <a:cs typeface="Arial"/>
            </a:endParaRPr>
          </a:p>
          <a:p>
            <a:pPr marL="12696">
              <a:spcBef>
                <a:spcPts val="120"/>
              </a:spcBef>
            </a:pPr>
            <a:r>
              <a:rPr sz="1200" spc="-7" baseline="3472" dirty="0">
                <a:latin typeface="Arial"/>
                <a:cs typeface="Arial"/>
              </a:rPr>
              <a:t>•</a:t>
            </a:r>
            <a:r>
              <a:rPr sz="800" b="1" spc="-6" dirty="0">
                <a:latin typeface="Arial"/>
                <a:cs typeface="Arial"/>
              </a:rPr>
              <a:t>Start</a:t>
            </a:r>
            <a:r>
              <a:rPr sz="800" b="1" spc="-69" dirty="0">
                <a:latin typeface="Arial"/>
                <a:cs typeface="Arial"/>
              </a:rPr>
              <a:t> </a:t>
            </a:r>
            <a:r>
              <a:rPr sz="800" b="1" spc="-6" dirty="0">
                <a:latin typeface="Arial"/>
                <a:cs typeface="Arial"/>
              </a:rPr>
              <a:t>Date</a:t>
            </a:r>
            <a:endParaRPr sz="800">
              <a:latin typeface="Arial"/>
              <a:cs typeface="Arial"/>
            </a:endParaRPr>
          </a:p>
          <a:p>
            <a:pPr marL="12696">
              <a:spcBef>
                <a:spcPts val="130"/>
              </a:spcBef>
            </a:pPr>
            <a:r>
              <a:rPr sz="1200" spc="-7" baseline="3472" dirty="0">
                <a:latin typeface="Arial"/>
                <a:cs typeface="Arial"/>
              </a:rPr>
              <a:t>•</a:t>
            </a:r>
            <a:r>
              <a:rPr sz="800" b="1" spc="-6" dirty="0">
                <a:latin typeface="Arial"/>
                <a:cs typeface="Arial"/>
              </a:rPr>
              <a:t>End</a:t>
            </a:r>
            <a:r>
              <a:rPr sz="800" b="1" spc="-65" dirty="0">
                <a:latin typeface="Arial"/>
                <a:cs typeface="Arial"/>
              </a:rPr>
              <a:t> </a:t>
            </a:r>
            <a:r>
              <a:rPr sz="800" b="1" spc="-6" dirty="0">
                <a:latin typeface="Arial"/>
                <a:cs typeface="Arial"/>
              </a:rPr>
              <a:t>Date</a:t>
            </a:r>
            <a:endParaRPr sz="800">
              <a:latin typeface="Arial"/>
              <a:cs typeface="Arial"/>
            </a:endParaRPr>
          </a:p>
          <a:p>
            <a:pPr marL="12696">
              <a:spcBef>
                <a:spcPts val="120"/>
              </a:spcBef>
            </a:pPr>
            <a:r>
              <a:rPr sz="1200" spc="-7" baseline="3472" dirty="0">
                <a:latin typeface="Arial"/>
                <a:cs typeface="Arial"/>
              </a:rPr>
              <a:t>•</a:t>
            </a:r>
            <a:r>
              <a:rPr sz="800" b="1" spc="-6" dirty="0">
                <a:latin typeface="Arial"/>
                <a:cs typeface="Arial"/>
              </a:rPr>
              <a:t>Issuer’s</a:t>
            </a:r>
            <a:r>
              <a:rPr sz="800" b="1" spc="-45" dirty="0">
                <a:latin typeface="Arial"/>
                <a:cs typeface="Arial"/>
              </a:rPr>
              <a:t> </a:t>
            </a:r>
            <a:r>
              <a:rPr sz="800" b="1" spc="-6" dirty="0">
                <a:latin typeface="Arial"/>
                <a:cs typeface="Arial"/>
              </a:rPr>
              <a:t>subject</a:t>
            </a:r>
            <a:endParaRPr sz="800">
              <a:latin typeface="Arial"/>
              <a:cs typeface="Arial"/>
            </a:endParaRPr>
          </a:p>
          <a:p>
            <a:pPr marL="12696">
              <a:spcBef>
                <a:spcPts val="130"/>
              </a:spcBef>
            </a:pPr>
            <a:r>
              <a:rPr sz="1200" baseline="3472" dirty="0">
                <a:latin typeface="Arial"/>
                <a:cs typeface="Arial"/>
              </a:rPr>
              <a:t>•</a:t>
            </a:r>
            <a:r>
              <a:rPr sz="800" b="1" dirty="0">
                <a:latin typeface="Arial"/>
                <a:cs typeface="Arial"/>
              </a:rPr>
              <a:t>Public</a:t>
            </a:r>
            <a:r>
              <a:rPr sz="800" b="1" spc="-85" dirty="0">
                <a:latin typeface="Arial"/>
                <a:cs typeface="Arial"/>
              </a:rPr>
              <a:t> </a:t>
            </a:r>
            <a:r>
              <a:rPr sz="800" b="1" spc="-6" dirty="0">
                <a:latin typeface="Arial"/>
                <a:cs typeface="Arial"/>
              </a:rPr>
              <a:t>Key</a:t>
            </a:r>
            <a:endParaRPr sz="800">
              <a:latin typeface="Arial"/>
              <a:cs typeface="Arial"/>
            </a:endParaRPr>
          </a:p>
        </p:txBody>
      </p:sp>
      <p:sp>
        <p:nvSpPr>
          <p:cNvPr id="218" name="object 218"/>
          <p:cNvSpPr/>
          <p:nvPr/>
        </p:nvSpPr>
        <p:spPr>
          <a:xfrm>
            <a:off x="4870451" y="4185920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4870451" y="4189729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1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4870451" y="4197350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2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4870451" y="4204334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635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4870451" y="4211320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19">
            <a:solidFill>
              <a:srgbClr val="7D7D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4870451" y="4218940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20">
            <a:solidFill>
              <a:srgbClr val="7C7C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4870451" y="4226559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20">
            <a:solidFill>
              <a:srgbClr val="7B7B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4870451" y="4233545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6350">
            <a:solidFill>
              <a:srgbClr val="7A7A7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4870451" y="4240529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19">
            <a:solidFill>
              <a:srgbClr val="7979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4870451" y="4248150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20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4870451" y="4255769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19">
            <a:solidFill>
              <a:srgbClr val="7777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4870451" y="4262754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6350">
            <a:solidFill>
              <a:srgbClr val="7676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4870451" y="4269740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20">
            <a:solidFill>
              <a:srgbClr val="7575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4870451" y="4277359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20">
            <a:solidFill>
              <a:srgbClr val="7474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4870451" y="4284980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19">
            <a:solidFill>
              <a:srgbClr val="73737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4870451" y="4291965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6350">
            <a:solidFill>
              <a:srgbClr val="72727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4870451" y="4298950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20">
            <a:solidFill>
              <a:srgbClr val="71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4870451" y="4306570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19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4870451" y="4314190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19">
            <a:solidFill>
              <a:srgbClr val="6F6F6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4870451" y="4321175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6350">
            <a:solidFill>
              <a:srgbClr val="6E6E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4870451" y="4328159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19">
            <a:solidFill>
              <a:srgbClr val="6D6D6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4870451" y="4335779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19">
            <a:solidFill>
              <a:srgbClr val="6C6C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4870451" y="4342765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6350">
            <a:solidFill>
              <a:srgbClr val="6B6B6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4870451" y="4349750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20">
            <a:solidFill>
              <a:srgbClr val="6A6A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4870451" y="4357370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19">
            <a:solidFill>
              <a:srgbClr val="6969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4870451" y="4364991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19">
            <a:solidFill>
              <a:srgbClr val="6868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4870451" y="4371975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6350">
            <a:solidFill>
              <a:srgbClr val="6767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4870451" y="4378959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1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4870451" y="4386579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1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4870451" y="4394200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20">
            <a:solidFill>
              <a:srgbClr val="6464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4870451" y="4401184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6350">
            <a:solidFill>
              <a:srgbClr val="63636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4870451" y="4408170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19">
            <a:solidFill>
              <a:srgbClr val="6262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4870451" y="4415790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19">
            <a:solidFill>
              <a:srgbClr val="6161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4870451" y="4422775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635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4870451" y="4429758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19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4870451" y="4437379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19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4870451" y="4445000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20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4870451" y="4451984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6350">
            <a:solidFill>
              <a:srgbClr val="5C5C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4870451" y="4458970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19">
            <a:solidFill>
              <a:srgbClr val="5B5B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4870451" y="4466590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19">
            <a:solidFill>
              <a:srgbClr val="5A5A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4870451" y="4473575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6350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4870451" y="4480559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19">
            <a:solidFill>
              <a:srgbClr val="5858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4870451" y="4488179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19">
            <a:solidFill>
              <a:srgbClr val="5757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4870451" y="4495800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20">
            <a:solidFill>
              <a:srgbClr val="56565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4870451" y="4502784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6350">
            <a:solidFill>
              <a:srgbClr val="55555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4870451" y="4509771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19">
            <a:solidFill>
              <a:srgbClr val="54545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4870451" y="4517390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19">
            <a:solidFill>
              <a:srgbClr val="5353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4870451" y="4525009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19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4870451" y="4531995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6350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4870451" y="4538980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19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4870451" y="4546600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20">
            <a:solidFill>
              <a:srgbClr val="4F4F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4870451" y="4554220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19">
            <a:solidFill>
              <a:srgbClr val="4E4E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4870451" y="4561204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6350">
            <a:solidFill>
              <a:srgbClr val="4D4D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4870451" y="4568190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19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4870451" y="4575809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19">
            <a:solidFill>
              <a:srgbClr val="4B4B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4870451" y="4583429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19">
            <a:solidFill>
              <a:srgbClr val="4A4A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4870451" y="4590415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6350">
            <a:solidFill>
              <a:srgbClr val="49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4870451" y="4597400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20">
            <a:solidFill>
              <a:srgbClr val="484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4870451" y="4605020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19">
            <a:solidFill>
              <a:srgbClr val="4747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6889750" y="4505959"/>
            <a:ext cx="2432050" cy="1625600"/>
          </a:xfrm>
          <a:custGeom>
            <a:avLst/>
            <a:gdLst/>
            <a:ahLst/>
            <a:cxnLst/>
            <a:rect l="l" t="t" r="r" b="b"/>
            <a:pathLst>
              <a:path w="2432050" h="1625600">
                <a:moveTo>
                  <a:pt x="2432050" y="0"/>
                </a:moveTo>
                <a:lnTo>
                  <a:pt x="0" y="0"/>
                </a:lnTo>
                <a:lnTo>
                  <a:pt x="0" y="1625599"/>
                </a:lnTo>
                <a:lnTo>
                  <a:pt x="2432050" y="1625599"/>
                </a:lnTo>
                <a:lnTo>
                  <a:pt x="2432050" y="0"/>
                </a:lnTo>
                <a:close/>
              </a:path>
            </a:pathLst>
          </a:custGeom>
          <a:solidFill>
            <a:srgbClr val="D2D2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6803392" y="4450079"/>
            <a:ext cx="2433320" cy="1625600"/>
          </a:xfrm>
          <a:custGeom>
            <a:avLst/>
            <a:gdLst/>
            <a:ahLst/>
            <a:cxnLst/>
            <a:rect l="l" t="t" r="r" b="b"/>
            <a:pathLst>
              <a:path w="2433320" h="1625600">
                <a:moveTo>
                  <a:pt x="2433319" y="0"/>
                </a:moveTo>
                <a:lnTo>
                  <a:pt x="0" y="0"/>
                </a:lnTo>
                <a:lnTo>
                  <a:pt x="0" y="1625600"/>
                </a:lnTo>
                <a:lnTo>
                  <a:pt x="2433319" y="1625600"/>
                </a:lnTo>
                <a:lnTo>
                  <a:pt x="243331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6803392" y="4450079"/>
            <a:ext cx="2433320" cy="1625600"/>
          </a:xfrm>
          <a:custGeom>
            <a:avLst/>
            <a:gdLst/>
            <a:ahLst/>
            <a:cxnLst/>
            <a:rect l="l" t="t" r="r" b="b"/>
            <a:pathLst>
              <a:path w="2433320" h="1625600">
                <a:moveTo>
                  <a:pt x="1216659" y="1625600"/>
                </a:moveTo>
                <a:lnTo>
                  <a:pt x="0" y="1625600"/>
                </a:lnTo>
                <a:lnTo>
                  <a:pt x="0" y="0"/>
                </a:lnTo>
                <a:lnTo>
                  <a:pt x="2433319" y="0"/>
                </a:lnTo>
                <a:lnTo>
                  <a:pt x="2433319" y="1625600"/>
                </a:lnTo>
                <a:lnTo>
                  <a:pt x="1216659" y="1625600"/>
                </a:lnTo>
                <a:close/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8959852" y="5938520"/>
            <a:ext cx="360680" cy="441959"/>
          </a:xfrm>
          <a:custGeom>
            <a:avLst/>
            <a:gdLst/>
            <a:ahLst/>
            <a:cxnLst/>
            <a:rect l="l" t="t" r="r" b="b"/>
            <a:pathLst>
              <a:path w="360679" h="441960">
                <a:moveTo>
                  <a:pt x="177800" y="0"/>
                </a:moveTo>
                <a:lnTo>
                  <a:pt x="143509" y="30479"/>
                </a:lnTo>
                <a:lnTo>
                  <a:pt x="101600" y="54609"/>
                </a:lnTo>
                <a:lnTo>
                  <a:pt x="26670" y="76199"/>
                </a:lnTo>
                <a:lnTo>
                  <a:pt x="0" y="78739"/>
                </a:lnTo>
                <a:lnTo>
                  <a:pt x="7620" y="93979"/>
                </a:lnTo>
                <a:lnTo>
                  <a:pt x="26670" y="144779"/>
                </a:lnTo>
                <a:lnTo>
                  <a:pt x="31750" y="191769"/>
                </a:lnTo>
                <a:lnTo>
                  <a:pt x="33020" y="237489"/>
                </a:lnTo>
                <a:lnTo>
                  <a:pt x="34290" y="260349"/>
                </a:lnTo>
                <a:lnTo>
                  <a:pt x="38100" y="280669"/>
                </a:lnTo>
                <a:lnTo>
                  <a:pt x="46990" y="303529"/>
                </a:lnTo>
                <a:lnTo>
                  <a:pt x="62229" y="325119"/>
                </a:lnTo>
                <a:lnTo>
                  <a:pt x="80009" y="350519"/>
                </a:lnTo>
                <a:lnTo>
                  <a:pt x="139700" y="407669"/>
                </a:lnTo>
                <a:lnTo>
                  <a:pt x="180340" y="441959"/>
                </a:lnTo>
                <a:lnTo>
                  <a:pt x="218440" y="345439"/>
                </a:lnTo>
                <a:lnTo>
                  <a:pt x="337820" y="345439"/>
                </a:lnTo>
                <a:lnTo>
                  <a:pt x="294640" y="309879"/>
                </a:lnTo>
                <a:lnTo>
                  <a:pt x="270509" y="256539"/>
                </a:lnTo>
                <a:lnTo>
                  <a:pt x="264159" y="200659"/>
                </a:lnTo>
                <a:lnTo>
                  <a:pt x="262890" y="184149"/>
                </a:lnTo>
                <a:lnTo>
                  <a:pt x="260350" y="170179"/>
                </a:lnTo>
                <a:lnTo>
                  <a:pt x="254000" y="123189"/>
                </a:lnTo>
                <a:lnTo>
                  <a:pt x="233679" y="78739"/>
                </a:lnTo>
                <a:lnTo>
                  <a:pt x="220979" y="59689"/>
                </a:lnTo>
                <a:lnTo>
                  <a:pt x="208279" y="39369"/>
                </a:lnTo>
                <a:lnTo>
                  <a:pt x="193040" y="20319"/>
                </a:lnTo>
                <a:lnTo>
                  <a:pt x="177800" y="0"/>
                </a:lnTo>
                <a:close/>
              </a:path>
              <a:path w="360679" h="441960">
                <a:moveTo>
                  <a:pt x="337820" y="345439"/>
                </a:moveTo>
                <a:lnTo>
                  <a:pt x="218440" y="345439"/>
                </a:lnTo>
                <a:lnTo>
                  <a:pt x="360679" y="359409"/>
                </a:lnTo>
                <a:lnTo>
                  <a:pt x="358140" y="358139"/>
                </a:lnTo>
                <a:lnTo>
                  <a:pt x="349250" y="353059"/>
                </a:lnTo>
                <a:lnTo>
                  <a:pt x="337820" y="3454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8959852" y="5938520"/>
            <a:ext cx="360680" cy="441959"/>
          </a:xfrm>
          <a:custGeom>
            <a:avLst/>
            <a:gdLst/>
            <a:ahLst/>
            <a:cxnLst/>
            <a:rect l="l" t="t" r="r" b="b"/>
            <a:pathLst>
              <a:path w="360679" h="441960">
                <a:moveTo>
                  <a:pt x="180340" y="441959"/>
                </a:moveTo>
                <a:lnTo>
                  <a:pt x="218440" y="345439"/>
                </a:lnTo>
                <a:lnTo>
                  <a:pt x="360679" y="359409"/>
                </a:lnTo>
                <a:lnTo>
                  <a:pt x="358140" y="358139"/>
                </a:lnTo>
                <a:lnTo>
                  <a:pt x="349250" y="353059"/>
                </a:lnTo>
                <a:lnTo>
                  <a:pt x="337820" y="345439"/>
                </a:lnTo>
                <a:lnTo>
                  <a:pt x="322579" y="335279"/>
                </a:lnTo>
                <a:lnTo>
                  <a:pt x="283209" y="294639"/>
                </a:lnTo>
                <a:lnTo>
                  <a:pt x="270509" y="256539"/>
                </a:lnTo>
                <a:lnTo>
                  <a:pt x="264159" y="200659"/>
                </a:lnTo>
                <a:lnTo>
                  <a:pt x="262890" y="184149"/>
                </a:lnTo>
                <a:lnTo>
                  <a:pt x="260350" y="170179"/>
                </a:lnTo>
                <a:lnTo>
                  <a:pt x="254000" y="123189"/>
                </a:lnTo>
                <a:lnTo>
                  <a:pt x="233679" y="78739"/>
                </a:lnTo>
                <a:lnTo>
                  <a:pt x="220979" y="59689"/>
                </a:lnTo>
                <a:lnTo>
                  <a:pt x="208279" y="39369"/>
                </a:lnTo>
                <a:lnTo>
                  <a:pt x="193040" y="20319"/>
                </a:lnTo>
                <a:lnTo>
                  <a:pt x="177800" y="0"/>
                </a:lnTo>
                <a:lnTo>
                  <a:pt x="161290" y="16509"/>
                </a:lnTo>
                <a:lnTo>
                  <a:pt x="123190" y="43179"/>
                </a:lnTo>
                <a:lnTo>
                  <a:pt x="77470" y="63499"/>
                </a:lnTo>
                <a:lnTo>
                  <a:pt x="52070" y="69849"/>
                </a:lnTo>
                <a:lnTo>
                  <a:pt x="26670" y="76199"/>
                </a:lnTo>
                <a:lnTo>
                  <a:pt x="0" y="78739"/>
                </a:lnTo>
                <a:lnTo>
                  <a:pt x="7620" y="93979"/>
                </a:lnTo>
                <a:lnTo>
                  <a:pt x="15240" y="110489"/>
                </a:lnTo>
                <a:lnTo>
                  <a:pt x="21590" y="128269"/>
                </a:lnTo>
                <a:lnTo>
                  <a:pt x="26670" y="144779"/>
                </a:lnTo>
                <a:lnTo>
                  <a:pt x="31750" y="191769"/>
                </a:lnTo>
                <a:lnTo>
                  <a:pt x="33020" y="237489"/>
                </a:lnTo>
                <a:lnTo>
                  <a:pt x="34290" y="260349"/>
                </a:lnTo>
                <a:lnTo>
                  <a:pt x="38100" y="280669"/>
                </a:lnTo>
                <a:lnTo>
                  <a:pt x="46990" y="303529"/>
                </a:lnTo>
                <a:lnTo>
                  <a:pt x="62229" y="325119"/>
                </a:lnTo>
                <a:lnTo>
                  <a:pt x="80009" y="350519"/>
                </a:lnTo>
                <a:lnTo>
                  <a:pt x="106679" y="375919"/>
                </a:lnTo>
                <a:lnTo>
                  <a:pt x="139700" y="407669"/>
                </a:lnTo>
                <a:lnTo>
                  <a:pt x="180340" y="44195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9136382" y="5853431"/>
            <a:ext cx="439419" cy="379730"/>
          </a:xfrm>
          <a:custGeom>
            <a:avLst/>
            <a:gdLst/>
            <a:ahLst/>
            <a:cxnLst/>
            <a:rect l="l" t="t" r="r" b="b"/>
            <a:pathLst>
              <a:path w="439420" h="379729">
                <a:moveTo>
                  <a:pt x="39370" y="0"/>
                </a:moveTo>
                <a:lnTo>
                  <a:pt x="34290" y="22860"/>
                </a:lnTo>
                <a:lnTo>
                  <a:pt x="25400" y="45720"/>
                </a:lnTo>
                <a:lnTo>
                  <a:pt x="13970" y="67310"/>
                </a:lnTo>
                <a:lnTo>
                  <a:pt x="0" y="85090"/>
                </a:lnTo>
                <a:lnTo>
                  <a:pt x="16510" y="105410"/>
                </a:lnTo>
                <a:lnTo>
                  <a:pt x="44450" y="143510"/>
                </a:lnTo>
                <a:lnTo>
                  <a:pt x="68579" y="185420"/>
                </a:lnTo>
                <a:lnTo>
                  <a:pt x="81279" y="231140"/>
                </a:lnTo>
                <a:lnTo>
                  <a:pt x="85090" y="269240"/>
                </a:lnTo>
                <a:lnTo>
                  <a:pt x="102870" y="292100"/>
                </a:lnTo>
                <a:lnTo>
                  <a:pt x="149860" y="328930"/>
                </a:lnTo>
                <a:lnTo>
                  <a:pt x="200660" y="351790"/>
                </a:lnTo>
                <a:lnTo>
                  <a:pt x="229870" y="361950"/>
                </a:lnTo>
                <a:lnTo>
                  <a:pt x="247650" y="368300"/>
                </a:lnTo>
                <a:lnTo>
                  <a:pt x="266700" y="373380"/>
                </a:lnTo>
                <a:lnTo>
                  <a:pt x="285750" y="377190"/>
                </a:lnTo>
                <a:lnTo>
                  <a:pt x="322579" y="379730"/>
                </a:lnTo>
                <a:lnTo>
                  <a:pt x="340360" y="378460"/>
                </a:lnTo>
                <a:lnTo>
                  <a:pt x="309879" y="271780"/>
                </a:lnTo>
                <a:lnTo>
                  <a:pt x="439420" y="226060"/>
                </a:lnTo>
                <a:lnTo>
                  <a:pt x="434340" y="224790"/>
                </a:lnTo>
                <a:lnTo>
                  <a:pt x="427990" y="223520"/>
                </a:lnTo>
                <a:lnTo>
                  <a:pt x="420370" y="223520"/>
                </a:lnTo>
                <a:lnTo>
                  <a:pt x="397510" y="220980"/>
                </a:lnTo>
                <a:lnTo>
                  <a:pt x="384810" y="218440"/>
                </a:lnTo>
                <a:lnTo>
                  <a:pt x="370840" y="217170"/>
                </a:lnTo>
                <a:lnTo>
                  <a:pt x="361950" y="214630"/>
                </a:lnTo>
                <a:lnTo>
                  <a:pt x="354329" y="213360"/>
                </a:lnTo>
                <a:lnTo>
                  <a:pt x="336550" y="208280"/>
                </a:lnTo>
                <a:lnTo>
                  <a:pt x="328929" y="205740"/>
                </a:lnTo>
                <a:lnTo>
                  <a:pt x="320040" y="203200"/>
                </a:lnTo>
                <a:lnTo>
                  <a:pt x="313690" y="199390"/>
                </a:lnTo>
                <a:lnTo>
                  <a:pt x="307340" y="194310"/>
                </a:lnTo>
                <a:lnTo>
                  <a:pt x="299720" y="189230"/>
                </a:lnTo>
                <a:lnTo>
                  <a:pt x="293370" y="181610"/>
                </a:lnTo>
                <a:lnTo>
                  <a:pt x="287020" y="172720"/>
                </a:lnTo>
                <a:lnTo>
                  <a:pt x="279400" y="163830"/>
                </a:lnTo>
                <a:lnTo>
                  <a:pt x="248920" y="123190"/>
                </a:lnTo>
                <a:lnTo>
                  <a:pt x="236220" y="110490"/>
                </a:lnTo>
                <a:lnTo>
                  <a:pt x="209550" y="86360"/>
                </a:lnTo>
                <a:lnTo>
                  <a:pt x="194310" y="76200"/>
                </a:lnTo>
                <a:lnTo>
                  <a:pt x="181610" y="67310"/>
                </a:lnTo>
                <a:lnTo>
                  <a:pt x="124460" y="31750"/>
                </a:lnTo>
                <a:lnTo>
                  <a:pt x="90170" y="17780"/>
                </a:lnTo>
                <a:lnTo>
                  <a:pt x="76200" y="11430"/>
                </a:lnTo>
                <a:lnTo>
                  <a:pt x="62229" y="7620"/>
                </a:lnTo>
                <a:lnTo>
                  <a:pt x="49529" y="2540"/>
                </a:lnTo>
                <a:lnTo>
                  <a:pt x="3937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9136382" y="5853431"/>
            <a:ext cx="439419" cy="379730"/>
          </a:xfrm>
          <a:custGeom>
            <a:avLst/>
            <a:gdLst/>
            <a:ahLst/>
            <a:cxnLst/>
            <a:rect l="l" t="t" r="r" b="b"/>
            <a:pathLst>
              <a:path w="439420" h="379729">
                <a:moveTo>
                  <a:pt x="370840" y="217170"/>
                </a:moveTo>
                <a:lnTo>
                  <a:pt x="361950" y="214630"/>
                </a:lnTo>
                <a:lnTo>
                  <a:pt x="354329" y="213360"/>
                </a:lnTo>
                <a:lnTo>
                  <a:pt x="345440" y="210820"/>
                </a:lnTo>
                <a:lnTo>
                  <a:pt x="336550" y="208280"/>
                </a:lnTo>
                <a:lnTo>
                  <a:pt x="328929" y="205740"/>
                </a:lnTo>
                <a:lnTo>
                  <a:pt x="320040" y="203200"/>
                </a:lnTo>
                <a:lnTo>
                  <a:pt x="313690" y="199390"/>
                </a:lnTo>
                <a:lnTo>
                  <a:pt x="307340" y="194310"/>
                </a:lnTo>
                <a:lnTo>
                  <a:pt x="299720" y="189230"/>
                </a:lnTo>
                <a:lnTo>
                  <a:pt x="293370" y="181610"/>
                </a:lnTo>
                <a:lnTo>
                  <a:pt x="287020" y="172720"/>
                </a:lnTo>
                <a:lnTo>
                  <a:pt x="279400" y="163830"/>
                </a:lnTo>
                <a:lnTo>
                  <a:pt x="271779" y="153670"/>
                </a:lnTo>
                <a:lnTo>
                  <a:pt x="264160" y="143510"/>
                </a:lnTo>
                <a:lnTo>
                  <a:pt x="256540" y="133350"/>
                </a:lnTo>
                <a:lnTo>
                  <a:pt x="248920" y="123190"/>
                </a:lnTo>
                <a:lnTo>
                  <a:pt x="236220" y="110490"/>
                </a:lnTo>
                <a:lnTo>
                  <a:pt x="223520" y="99060"/>
                </a:lnTo>
                <a:lnTo>
                  <a:pt x="209550" y="86360"/>
                </a:lnTo>
                <a:lnTo>
                  <a:pt x="194310" y="76200"/>
                </a:lnTo>
                <a:lnTo>
                  <a:pt x="181610" y="67310"/>
                </a:lnTo>
                <a:lnTo>
                  <a:pt x="167640" y="57150"/>
                </a:lnTo>
                <a:lnTo>
                  <a:pt x="157479" y="50800"/>
                </a:lnTo>
                <a:lnTo>
                  <a:pt x="148590" y="45720"/>
                </a:lnTo>
                <a:lnTo>
                  <a:pt x="124460" y="31750"/>
                </a:lnTo>
                <a:lnTo>
                  <a:pt x="121920" y="30480"/>
                </a:lnTo>
                <a:lnTo>
                  <a:pt x="114300" y="26670"/>
                </a:lnTo>
                <a:lnTo>
                  <a:pt x="104140" y="21590"/>
                </a:lnTo>
                <a:lnTo>
                  <a:pt x="90170" y="17780"/>
                </a:lnTo>
                <a:lnTo>
                  <a:pt x="76200" y="11430"/>
                </a:lnTo>
                <a:lnTo>
                  <a:pt x="62229" y="7620"/>
                </a:lnTo>
                <a:lnTo>
                  <a:pt x="49529" y="2540"/>
                </a:lnTo>
                <a:lnTo>
                  <a:pt x="39370" y="0"/>
                </a:lnTo>
                <a:lnTo>
                  <a:pt x="34290" y="22860"/>
                </a:lnTo>
                <a:lnTo>
                  <a:pt x="25400" y="45720"/>
                </a:lnTo>
                <a:lnTo>
                  <a:pt x="13970" y="67310"/>
                </a:lnTo>
                <a:lnTo>
                  <a:pt x="0" y="85090"/>
                </a:lnTo>
                <a:lnTo>
                  <a:pt x="16510" y="105410"/>
                </a:lnTo>
                <a:lnTo>
                  <a:pt x="30479" y="124460"/>
                </a:lnTo>
                <a:lnTo>
                  <a:pt x="44450" y="143510"/>
                </a:lnTo>
                <a:lnTo>
                  <a:pt x="57150" y="163830"/>
                </a:lnTo>
                <a:lnTo>
                  <a:pt x="76200" y="208280"/>
                </a:lnTo>
                <a:lnTo>
                  <a:pt x="83820" y="255270"/>
                </a:lnTo>
                <a:lnTo>
                  <a:pt x="85090" y="269240"/>
                </a:lnTo>
                <a:lnTo>
                  <a:pt x="102870" y="292100"/>
                </a:lnTo>
                <a:lnTo>
                  <a:pt x="149860" y="328930"/>
                </a:lnTo>
                <a:lnTo>
                  <a:pt x="200660" y="351790"/>
                </a:lnTo>
                <a:lnTo>
                  <a:pt x="229870" y="361950"/>
                </a:lnTo>
                <a:lnTo>
                  <a:pt x="247650" y="368300"/>
                </a:lnTo>
                <a:lnTo>
                  <a:pt x="266700" y="373380"/>
                </a:lnTo>
                <a:lnTo>
                  <a:pt x="285750" y="377190"/>
                </a:lnTo>
                <a:lnTo>
                  <a:pt x="303529" y="378460"/>
                </a:lnTo>
                <a:lnTo>
                  <a:pt x="322579" y="379730"/>
                </a:lnTo>
                <a:lnTo>
                  <a:pt x="340360" y="378460"/>
                </a:lnTo>
                <a:lnTo>
                  <a:pt x="309879" y="271780"/>
                </a:lnTo>
                <a:lnTo>
                  <a:pt x="386079" y="245110"/>
                </a:lnTo>
                <a:lnTo>
                  <a:pt x="439420" y="226060"/>
                </a:lnTo>
                <a:lnTo>
                  <a:pt x="434340" y="224790"/>
                </a:lnTo>
                <a:lnTo>
                  <a:pt x="427990" y="223520"/>
                </a:lnTo>
                <a:lnTo>
                  <a:pt x="420370" y="223520"/>
                </a:lnTo>
                <a:lnTo>
                  <a:pt x="408940" y="222250"/>
                </a:lnTo>
                <a:lnTo>
                  <a:pt x="397510" y="220980"/>
                </a:lnTo>
                <a:lnTo>
                  <a:pt x="384810" y="218440"/>
                </a:lnTo>
                <a:lnTo>
                  <a:pt x="370840" y="21717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8714740" y="5662929"/>
            <a:ext cx="462280" cy="355600"/>
          </a:xfrm>
          <a:custGeom>
            <a:avLst/>
            <a:gdLst/>
            <a:ahLst/>
            <a:cxnLst/>
            <a:rect l="l" t="t" r="r" b="b"/>
            <a:pathLst>
              <a:path w="462279" h="355600">
                <a:moveTo>
                  <a:pt x="255269" y="0"/>
                </a:moveTo>
                <a:lnTo>
                  <a:pt x="231139" y="0"/>
                </a:lnTo>
                <a:lnTo>
                  <a:pt x="185419" y="3810"/>
                </a:lnTo>
                <a:lnTo>
                  <a:pt x="140969" y="13970"/>
                </a:lnTo>
                <a:lnTo>
                  <a:pt x="101600" y="29210"/>
                </a:lnTo>
                <a:lnTo>
                  <a:pt x="67309" y="52070"/>
                </a:lnTo>
                <a:lnTo>
                  <a:pt x="19050" y="107950"/>
                </a:lnTo>
                <a:lnTo>
                  <a:pt x="0" y="177800"/>
                </a:lnTo>
                <a:lnTo>
                  <a:pt x="5079" y="212090"/>
                </a:lnTo>
                <a:lnTo>
                  <a:pt x="39369" y="276860"/>
                </a:lnTo>
                <a:lnTo>
                  <a:pt x="67309" y="304800"/>
                </a:lnTo>
                <a:lnTo>
                  <a:pt x="101600" y="326390"/>
                </a:lnTo>
                <a:lnTo>
                  <a:pt x="140969" y="342900"/>
                </a:lnTo>
                <a:lnTo>
                  <a:pt x="185419" y="351790"/>
                </a:lnTo>
                <a:lnTo>
                  <a:pt x="231139" y="355600"/>
                </a:lnTo>
                <a:lnTo>
                  <a:pt x="245109" y="354330"/>
                </a:lnTo>
                <a:lnTo>
                  <a:pt x="297179" y="345440"/>
                </a:lnTo>
                <a:lnTo>
                  <a:pt x="346709" y="330200"/>
                </a:lnTo>
                <a:lnTo>
                  <a:pt x="388619" y="306070"/>
                </a:lnTo>
                <a:lnTo>
                  <a:pt x="422909" y="275590"/>
                </a:lnTo>
                <a:lnTo>
                  <a:pt x="447039" y="236220"/>
                </a:lnTo>
                <a:lnTo>
                  <a:pt x="461009" y="190500"/>
                </a:lnTo>
                <a:lnTo>
                  <a:pt x="462279" y="177800"/>
                </a:lnTo>
                <a:lnTo>
                  <a:pt x="462279" y="158750"/>
                </a:lnTo>
                <a:lnTo>
                  <a:pt x="458469" y="140970"/>
                </a:lnTo>
                <a:lnTo>
                  <a:pt x="453389" y="124460"/>
                </a:lnTo>
                <a:lnTo>
                  <a:pt x="445769" y="107950"/>
                </a:lnTo>
                <a:lnTo>
                  <a:pt x="434339" y="92710"/>
                </a:lnTo>
                <a:lnTo>
                  <a:pt x="424179" y="77470"/>
                </a:lnTo>
                <a:lnTo>
                  <a:pt x="394969" y="52070"/>
                </a:lnTo>
                <a:lnTo>
                  <a:pt x="360679" y="29210"/>
                </a:lnTo>
                <a:lnTo>
                  <a:pt x="321309" y="13970"/>
                </a:lnTo>
                <a:lnTo>
                  <a:pt x="300989" y="7620"/>
                </a:lnTo>
                <a:lnTo>
                  <a:pt x="255269" y="0"/>
                </a:lnTo>
                <a:close/>
              </a:path>
            </a:pathLst>
          </a:custGeom>
          <a:solidFill>
            <a:srgbClr val="FFF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8714740" y="5662929"/>
            <a:ext cx="462280" cy="355600"/>
          </a:xfrm>
          <a:custGeom>
            <a:avLst/>
            <a:gdLst/>
            <a:ahLst/>
            <a:cxnLst/>
            <a:rect l="l" t="t" r="r" b="b"/>
            <a:pathLst>
              <a:path w="462279" h="355600">
                <a:moveTo>
                  <a:pt x="461009" y="190500"/>
                </a:moveTo>
                <a:lnTo>
                  <a:pt x="462279" y="177800"/>
                </a:lnTo>
                <a:lnTo>
                  <a:pt x="462279" y="158750"/>
                </a:lnTo>
                <a:lnTo>
                  <a:pt x="458469" y="140970"/>
                </a:lnTo>
                <a:lnTo>
                  <a:pt x="453389" y="124460"/>
                </a:lnTo>
                <a:lnTo>
                  <a:pt x="445769" y="107950"/>
                </a:lnTo>
                <a:lnTo>
                  <a:pt x="434339" y="92710"/>
                </a:lnTo>
                <a:lnTo>
                  <a:pt x="424179" y="77470"/>
                </a:lnTo>
                <a:lnTo>
                  <a:pt x="394969" y="52070"/>
                </a:lnTo>
                <a:lnTo>
                  <a:pt x="360679" y="29210"/>
                </a:lnTo>
                <a:lnTo>
                  <a:pt x="321309" y="13970"/>
                </a:lnTo>
                <a:lnTo>
                  <a:pt x="278129" y="3810"/>
                </a:lnTo>
                <a:lnTo>
                  <a:pt x="255269" y="0"/>
                </a:lnTo>
                <a:lnTo>
                  <a:pt x="231139" y="0"/>
                </a:lnTo>
                <a:lnTo>
                  <a:pt x="185419" y="3810"/>
                </a:lnTo>
                <a:lnTo>
                  <a:pt x="140969" y="13970"/>
                </a:lnTo>
                <a:lnTo>
                  <a:pt x="101600" y="29210"/>
                </a:lnTo>
                <a:lnTo>
                  <a:pt x="67309" y="52070"/>
                </a:lnTo>
                <a:lnTo>
                  <a:pt x="19050" y="107950"/>
                </a:lnTo>
                <a:lnTo>
                  <a:pt x="0" y="177800"/>
                </a:lnTo>
                <a:lnTo>
                  <a:pt x="5079" y="212090"/>
                </a:lnTo>
                <a:lnTo>
                  <a:pt x="39369" y="276860"/>
                </a:lnTo>
                <a:lnTo>
                  <a:pt x="67309" y="304800"/>
                </a:lnTo>
                <a:lnTo>
                  <a:pt x="101600" y="326390"/>
                </a:lnTo>
                <a:lnTo>
                  <a:pt x="140969" y="342900"/>
                </a:lnTo>
                <a:lnTo>
                  <a:pt x="185419" y="351790"/>
                </a:lnTo>
                <a:lnTo>
                  <a:pt x="231139" y="355600"/>
                </a:lnTo>
                <a:lnTo>
                  <a:pt x="245109" y="354330"/>
                </a:lnTo>
                <a:lnTo>
                  <a:pt x="297179" y="345440"/>
                </a:lnTo>
                <a:lnTo>
                  <a:pt x="346709" y="330200"/>
                </a:lnTo>
                <a:lnTo>
                  <a:pt x="388619" y="306070"/>
                </a:lnTo>
                <a:lnTo>
                  <a:pt x="422909" y="275590"/>
                </a:lnTo>
                <a:lnTo>
                  <a:pt x="447039" y="236220"/>
                </a:lnTo>
                <a:lnTo>
                  <a:pt x="461009" y="1905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8803640" y="5728970"/>
            <a:ext cx="284480" cy="219710"/>
          </a:xfrm>
          <a:custGeom>
            <a:avLst/>
            <a:gdLst/>
            <a:ahLst/>
            <a:cxnLst/>
            <a:rect l="l" t="t" r="r" b="b"/>
            <a:pathLst>
              <a:path w="284479" h="219710">
                <a:moveTo>
                  <a:pt x="142239" y="0"/>
                </a:moveTo>
                <a:lnTo>
                  <a:pt x="86359" y="8889"/>
                </a:lnTo>
                <a:lnTo>
                  <a:pt x="41909" y="31749"/>
                </a:lnTo>
                <a:lnTo>
                  <a:pt x="11429" y="67309"/>
                </a:lnTo>
                <a:lnTo>
                  <a:pt x="0" y="110489"/>
                </a:lnTo>
                <a:lnTo>
                  <a:pt x="3809" y="132079"/>
                </a:lnTo>
                <a:lnTo>
                  <a:pt x="24129" y="170179"/>
                </a:lnTo>
                <a:lnTo>
                  <a:pt x="63500" y="200659"/>
                </a:lnTo>
                <a:lnTo>
                  <a:pt x="114300" y="215899"/>
                </a:lnTo>
                <a:lnTo>
                  <a:pt x="142239" y="219709"/>
                </a:lnTo>
                <a:lnTo>
                  <a:pt x="170179" y="215899"/>
                </a:lnTo>
                <a:lnTo>
                  <a:pt x="220979" y="200659"/>
                </a:lnTo>
                <a:lnTo>
                  <a:pt x="260350" y="170179"/>
                </a:lnTo>
                <a:lnTo>
                  <a:pt x="281939" y="132079"/>
                </a:lnTo>
                <a:lnTo>
                  <a:pt x="284479" y="110489"/>
                </a:lnTo>
                <a:lnTo>
                  <a:pt x="281939" y="87629"/>
                </a:lnTo>
                <a:lnTo>
                  <a:pt x="260350" y="48259"/>
                </a:lnTo>
                <a:lnTo>
                  <a:pt x="220979" y="19049"/>
                </a:lnTo>
                <a:lnTo>
                  <a:pt x="170179" y="2539"/>
                </a:lnTo>
                <a:lnTo>
                  <a:pt x="14223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8803640" y="5728970"/>
            <a:ext cx="284480" cy="219710"/>
          </a:xfrm>
          <a:custGeom>
            <a:avLst/>
            <a:gdLst/>
            <a:ahLst/>
            <a:cxnLst/>
            <a:rect l="l" t="t" r="r" b="b"/>
            <a:pathLst>
              <a:path w="284479" h="219710">
                <a:moveTo>
                  <a:pt x="0" y="110489"/>
                </a:moveTo>
                <a:lnTo>
                  <a:pt x="11429" y="67309"/>
                </a:lnTo>
                <a:lnTo>
                  <a:pt x="41909" y="31749"/>
                </a:lnTo>
                <a:lnTo>
                  <a:pt x="86359" y="8889"/>
                </a:lnTo>
                <a:lnTo>
                  <a:pt x="142239" y="0"/>
                </a:lnTo>
                <a:lnTo>
                  <a:pt x="170179" y="2539"/>
                </a:lnTo>
                <a:lnTo>
                  <a:pt x="220979" y="19049"/>
                </a:lnTo>
                <a:lnTo>
                  <a:pt x="260350" y="48259"/>
                </a:lnTo>
                <a:lnTo>
                  <a:pt x="281939" y="87629"/>
                </a:lnTo>
                <a:lnTo>
                  <a:pt x="284479" y="110489"/>
                </a:lnTo>
                <a:lnTo>
                  <a:pt x="281939" y="132079"/>
                </a:lnTo>
                <a:lnTo>
                  <a:pt x="260350" y="170179"/>
                </a:lnTo>
                <a:lnTo>
                  <a:pt x="220979" y="200659"/>
                </a:lnTo>
                <a:lnTo>
                  <a:pt x="170179" y="215899"/>
                </a:lnTo>
                <a:lnTo>
                  <a:pt x="142239" y="219709"/>
                </a:lnTo>
                <a:lnTo>
                  <a:pt x="114300" y="215899"/>
                </a:lnTo>
                <a:lnTo>
                  <a:pt x="63500" y="200659"/>
                </a:lnTo>
                <a:lnTo>
                  <a:pt x="24129" y="170179"/>
                </a:lnTo>
                <a:lnTo>
                  <a:pt x="3809" y="132079"/>
                </a:lnTo>
                <a:lnTo>
                  <a:pt x="0" y="11048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7410452" y="5386073"/>
            <a:ext cx="1216659" cy="600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 txBox="1"/>
          <p:nvPr/>
        </p:nvSpPr>
        <p:spPr>
          <a:xfrm>
            <a:off x="6880859" y="4542791"/>
            <a:ext cx="1767839" cy="876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1355"/>
            <a:r>
              <a:rPr sz="800" b="1" u="sng" spc="-6" dirty="0">
                <a:latin typeface="Arial"/>
                <a:cs typeface="Arial"/>
              </a:rPr>
              <a:t>Certificate</a:t>
            </a:r>
            <a:endParaRPr sz="800">
              <a:latin typeface="Arial"/>
              <a:cs typeface="Arial"/>
            </a:endParaRPr>
          </a:p>
          <a:p>
            <a:pPr marL="12696">
              <a:spcBef>
                <a:spcPts val="550"/>
              </a:spcBef>
            </a:pPr>
            <a:r>
              <a:rPr sz="1200" spc="-7" baseline="3472" dirty="0">
                <a:latin typeface="Arial"/>
                <a:cs typeface="Arial"/>
              </a:rPr>
              <a:t>•</a:t>
            </a:r>
            <a:r>
              <a:rPr sz="800" b="1" spc="-6" dirty="0">
                <a:latin typeface="Arial"/>
                <a:cs typeface="Arial"/>
              </a:rPr>
              <a:t>Subject (name, </a:t>
            </a:r>
            <a:r>
              <a:rPr sz="800" b="1" spc="-15" dirty="0">
                <a:latin typeface="Arial"/>
                <a:cs typeface="Arial"/>
              </a:rPr>
              <a:t>company, </a:t>
            </a:r>
            <a:r>
              <a:rPr sz="800" b="1" spc="-6" dirty="0">
                <a:latin typeface="Arial"/>
                <a:cs typeface="Arial"/>
              </a:rPr>
              <a:t>e-mail</a:t>
            </a:r>
            <a:r>
              <a:rPr sz="800" b="1" spc="50" dirty="0">
                <a:latin typeface="Arial"/>
                <a:cs typeface="Arial"/>
              </a:rPr>
              <a:t> </a:t>
            </a:r>
            <a:r>
              <a:rPr sz="800" b="1" dirty="0">
                <a:latin typeface="Arial"/>
                <a:cs typeface="Arial"/>
              </a:rPr>
              <a:t>…)</a:t>
            </a:r>
            <a:endParaRPr sz="800">
              <a:latin typeface="Arial"/>
              <a:cs typeface="Arial"/>
            </a:endParaRPr>
          </a:p>
          <a:p>
            <a:pPr marL="12696">
              <a:spcBef>
                <a:spcPts val="130"/>
              </a:spcBef>
            </a:pPr>
            <a:r>
              <a:rPr sz="1200" spc="-7" baseline="3472" dirty="0">
                <a:latin typeface="Arial"/>
                <a:cs typeface="Arial"/>
              </a:rPr>
              <a:t>•</a:t>
            </a:r>
            <a:r>
              <a:rPr sz="800" b="1" spc="-6" dirty="0">
                <a:latin typeface="Arial"/>
                <a:cs typeface="Arial"/>
              </a:rPr>
              <a:t>Start</a:t>
            </a:r>
            <a:r>
              <a:rPr sz="800" b="1" spc="-75" dirty="0">
                <a:latin typeface="Arial"/>
                <a:cs typeface="Arial"/>
              </a:rPr>
              <a:t> </a:t>
            </a:r>
            <a:r>
              <a:rPr sz="800" b="1" spc="-6" dirty="0">
                <a:latin typeface="Arial"/>
                <a:cs typeface="Arial"/>
              </a:rPr>
              <a:t>Date</a:t>
            </a:r>
            <a:endParaRPr sz="800">
              <a:latin typeface="Arial"/>
              <a:cs typeface="Arial"/>
            </a:endParaRPr>
          </a:p>
          <a:p>
            <a:pPr marL="12696">
              <a:spcBef>
                <a:spcPts val="130"/>
              </a:spcBef>
            </a:pPr>
            <a:r>
              <a:rPr sz="1200" baseline="3472" dirty="0">
                <a:latin typeface="Arial"/>
                <a:cs typeface="Arial"/>
              </a:rPr>
              <a:t>•</a:t>
            </a:r>
            <a:r>
              <a:rPr sz="800" b="1" dirty="0">
                <a:latin typeface="Arial"/>
                <a:cs typeface="Arial"/>
              </a:rPr>
              <a:t>End</a:t>
            </a:r>
            <a:r>
              <a:rPr sz="800" b="1" spc="-90" dirty="0">
                <a:latin typeface="Arial"/>
                <a:cs typeface="Arial"/>
              </a:rPr>
              <a:t> </a:t>
            </a:r>
            <a:r>
              <a:rPr sz="800" b="1" spc="-6" dirty="0">
                <a:latin typeface="Arial"/>
                <a:cs typeface="Arial"/>
              </a:rPr>
              <a:t>Date</a:t>
            </a:r>
            <a:endParaRPr sz="800">
              <a:latin typeface="Arial"/>
              <a:cs typeface="Arial"/>
            </a:endParaRPr>
          </a:p>
          <a:p>
            <a:pPr marL="12696">
              <a:spcBef>
                <a:spcPts val="110"/>
              </a:spcBef>
            </a:pPr>
            <a:r>
              <a:rPr sz="1200" spc="-7" baseline="3472" dirty="0">
                <a:latin typeface="Arial"/>
                <a:cs typeface="Arial"/>
              </a:rPr>
              <a:t>•</a:t>
            </a:r>
            <a:r>
              <a:rPr sz="800" b="1" spc="-6" dirty="0">
                <a:latin typeface="Arial"/>
                <a:cs typeface="Arial"/>
              </a:rPr>
              <a:t>Issuer’s</a:t>
            </a:r>
            <a:r>
              <a:rPr sz="800" b="1" spc="-45" dirty="0">
                <a:latin typeface="Arial"/>
                <a:cs typeface="Arial"/>
              </a:rPr>
              <a:t> </a:t>
            </a:r>
            <a:r>
              <a:rPr sz="800" b="1" spc="-6" dirty="0">
                <a:latin typeface="Arial"/>
                <a:cs typeface="Arial"/>
              </a:rPr>
              <a:t>subject</a:t>
            </a:r>
            <a:endParaRPr sz="800">
              <a:latin typeface="Arial"/>
              <a:cs typeface="Arial"/>
            </a:endParaRPr>
          </a:p>
          <a:p>
            <a:pPr marL="12696">
              <a:spcBef>
                <a:spcPts val="130"/>
              </a:spcBef>
            </a:pPr>
            <a:r>
              <a:rPr sz="1200" baseline="3472" dirty="0">
                <a:latin typeface="Arial"/>
                <a:cs typeface="Arial"/>
              </a:rPr>
              <a:t>•</a:t>
            </a:r>
            <a:r>
              <a:rPr sz="800" b="1" dirty="0">
                <a:latin typeface="Arial"/>
                <a:cs typeface="Arial"/>
              </a:rPr>
              <a:t>Public</a:t>
            </a:r>
            <a:r>
              <a:rPr sz="800" b="1" spc="-80" dirty="0">
                <a:latin typeface="Arial"/>
                <a:cs typeface="Arial"/>
              </a:rPr>
              <a:t> </a:t>
            </a:r>
            <a:r>
              <a:rPr sz="800" b="1" spc="-6" dirty="0">
                <a:latin typeface="Arial"/>
                <a:cs typeface="Arial"/>
              </a:rPr>
              <a:t>Key</a:t>
            </a:r>
            <a:endParaRPr sz="800">
              <a:latin typeface="Arial"/>
              <a:cs typeface="Arial"/>
            </a:endParaRPr>
          </a:p>
        </p:txBody>
      </p:sp>
      <p:sp>
        <p:nvSpPr>
          <p:cNvPr id="290" name="object 290"/>
          <p:cNvSpPr/>
          <p:nvPr/>
        </p:nvSpPr>
        <p:spPr>
          <a:xfrm>
            <a:off x="7979410" y="4027170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7979410" y="4030978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1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7979410" y="4037965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635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7979410" y="4044950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2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7979410" y="4052570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19">
            <a:solidFill>
              <a:srgbClr val="7D7D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7979410" y="4060190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20">
            <a:solidFill>
              <a:srgbClr val="7C7C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7979410" y="4067175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6350">
            <a:solidFill>
              <a:srgbClr val="7B7B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7979410" y="4074159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20">
            <a:solidFill>
              <a:srgbClr val="7A7A7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7979410" y="4081779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19">
            <a:solidFill>
              <a:srgbClr val="7979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7979410" y="4089400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20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7979410" y="4096384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6350">
            <a:solidFill>
              <a:srgbClr val="7777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7979410" y="4103370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19">
            <a:solidFill>
              <a:srgbClr val="76767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7979410" y="4110991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20">
            <a:solidFill>
              <a:srgbClr val="75757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7979410" y="4117975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6350">
            <a:solidFill>
              <a:srgbClr val="7474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7979410" y="4124959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20">
            <a:solidFill>
              <a:srgbClr val="73737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7979410" y="4132579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19">
            <a:solidFill>
              <a:srgbClr val="72727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7979410" y="4140200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20">
            <a:solidFill>
              <a:srgbClr val="71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7979410" y="4147184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6350">
            <a:solidFill>
              <a:srgbClr val="7070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7979410" y="4154170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19">
            <a:solidFill>
              <a:srgbClr val="6F6F6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7979410" y="4161790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20">
            <a:solidFill>
              <a:srgbClr val="6E6E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7979410" y="4169409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20">
            <a:solidFill>
              <a:srgbClr val="6D6D6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7979410" y="4176395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6350">
            <a:solidFill>
              <a:srgbClr val="6C6C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7979410" y="4183379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19">
            <a:solidFill>
              <a:srgbClr val="6B6B6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7979410" y="4191000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20">
            <a:solidFill>
              <a:srgbClr val="6A6A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7979410" y="4198620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19">
            <a:solidFill>
              <a:srgbClr val="6969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7979410" y="4205604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6350">
            <a:solidFill>
              <a:srgbClr val="6868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7979410" y="4212590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20">
            <a:solidFill>
              <a:srgbClr val="6767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7979410" y="4220209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20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7979410" y="4227829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1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7979410" y="4234816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6350">
            <a:solidFill>
              <a:srgbClr val="64646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7979410" y="4241800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20">
            <a:solidFill>
              <a:srgbClr val="63636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7979410" y="4249419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19">
            <a:solidFill>
              <a:srgbClr val="6262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7979410" y="4257040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20">
            <a:solidFill>
              <a:srgbClr val="6161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7979410" y="4264025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635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7979410" y="4271009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20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7979410" y="4278628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19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7979410" y="4285615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6350">
            <a:solidFill>
              <a:srgbClr val="5D5D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7979410" y="4292600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20">
            <a:solidFill>
              <a:srgbClr val="5C5C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7979410" y="4300220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19">
            <a:solidFill>
              <a:srgbClr val="5B5B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7979410" y="4307204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6350">
            <a:solidFill>
              <a:srgbClr val="5A5A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7979410" y="4314190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1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7979410" y="4321809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19">
            <a:solidFill>
              <a:srgbClr val="5858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7979410" y="4329429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19">
            <a:solidFill>
              <a:srgbClr val="5757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7979410" y="4336415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6350">
            <a:solidFill>
              <a:srgbClr val="56565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7979410" y="4343400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20">
            <a:solidFill>
              <a:srgbClr val="55555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7979410" y="4351020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19">
            <a:solidFill>
              <a:srgbClr val="54545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7979410" y="4358641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19">
            <a:solidFill>
              <a:srgbClr val="5353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7979410" y="4365625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63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7979410" y="4372609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19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7979410" y="4380229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19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7979410" y="4387850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20">
            <a:solidFill>
              <a:srgbClr val="4F4F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7979410" y="4394834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6350">
            <a:solidFill>
              <a:srgbClr val="4E4E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7979410" y="4401820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19">
            <a:solidFill>
              <a:srgbClr val="4D4D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7979410" y="4409440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19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7979410" y="4417059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19">
            <a:solidFill>
              <a:srgbClr val="4B4B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7979410" y="4424045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6350">
            <a:solidFill>
              <a:srgbClr val="4A4A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7979410" y="4431029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19">
            <a:solidFill>
              <a:srgbClr val="49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7979410" y="4438650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7620">
            <a:solidFill>
              <a:srgbClr val="484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7979410" y="4445634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6350">
            <a:solidFill>
              <a:srgbClr val="4747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 txBox="1"/>
          <p:nvPr/>
        </p:nvSpPr>
        <p:spPr>
          <a:xfrm>
            <a:off x="7021830" y="1825144"/>
            <a:ext cx="995680" cy="9245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 marR="5078">
              <a:lnSpc>
                <a:spcPct val="101200"/>
              </a:lnSpc>
            </a:pPr>
            <a:r>
              <a:rPr sz="2000" spc="-10" dirty="0">
                <a:latin typeface="Arial"/>
                <a:cs typeface="Arial"/>
              </a:rPr>
              <a:t>Thawte,  </a:t>
            </a:r>
            <a:r>
              <a:rPr sz="2000" spc="-75" dirty="0">
                <a:latin typeface="Arial"/>
                <a:cs typeface="Arial"/>
              </a:rPr>
              <a:t>V</a:t>
            </a:r>
            <a:r>
              <a:rPr sz="2000" spc="10" dirty="0">
                <a:latin typeface="Arial"/>
                <a:cs typeface="Arial"/>
              </a:rPr>
              <a:t>e</a:t>
            </a:r>
            <a:r>
              <a:rPr sz="2000" spc="6" dirty="0">
                <a:latin typeface="Arial"/>
                <a:cs typeface="Arial"/>
              </a:rPr>
              <a:t>r</a:t>
            </a:r>
            <a:r>
              <a:rPr sz="2000" spc="10" dirty="0">
                <a:latin typeface="Arial"/>
                <a:cs typeface="Arial"/>
              </a:rPr>
              <a:t>isig</a:t>
            </a:r>
            <a:r>
              <a:rPr sz="2000" spc="15" dirty="0">
                <a:latin typeface="Arial"/>
                <a:cs typeface="Arial"/>
              </a:rPr>
              <a:t>n,</a:t>
            </a:r>
            <a:endParaRPr sz="2000">
              <a:latin typeface="Arial"/>
              <a:cs typeface="Arial"/>
            </a:endParaRPr>
          </a:p>
          <a:p>
            <a:pPr marL="12696"/>
            <a:r>
              <a:rPr sz="2000" spc="-6" dirty="0"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51" name="object 351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28211" y="2784475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0" y="0"/>
                </a:moveTo>
                <a:lnTo>
                  <a:pt x="1651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29479" y="2780664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>
                <a:moveTo>
                  <a:pt x="0" y="0"/>
                </a:moveTo>
                <a:lnTo>
                  <a:pt x="1397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30752" y="2777489"/>
            <a:ext cx="11430" cy="0"/>
          </a:xfrm>
          <a:custGeom>
            <a:avLst/>
            <a:gdLst/>
            <a:ahLst/>
            <a:cxnLst/>
            <a:rect l="l" t="t" r="r" b="b"/>
            <a:pathLst>
              <a:path w="11429">
                <a:moveTo>
                  <a:pt x="0" y="0"/>
                </a:moveTo>
                <a:lnTo>
                  <a:pt x="114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32022" y="2774314"/>
            <a:ext cx="8889" cy="0"/>
          </a:xfrm>
          <a:custGeom>
            <a:avLst/>
            <a:gdLst/>
            <a:ahLst/>
            <a:cxnLst/>
            <a:rect l="l" t="t" r="r" b="b"/>
            <a:pathLst>
              <a:path w="8889">
                <a:moveTo>
                  <a:pt x="0" y="0"/>
                </a:moveTo>
                <a:lnTo>
                  <a:pt x="888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33290" y="2770504"/>
            <a:ext cx="6350" cy="0"/>
          </a:xfrm>
          <a:custGeom>
            <a:avLst/>
            <a:gdLst/>
            <a:ahLst/>
            <a:cxnLst/>
            <a:rect l="l" t="t" r="r" b="b"/>
            <a:pathLst>
              <a:path w="6350">
                <a:moveTo>
                  <a:pt x="0" y="0"/>
                </a:moveTo>
                <a:lnTo>
                  <a:pt x="635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34561" y="2767328"/>
            <a:ext cx="3810" cy="0"/>
          </a:xfrm>
          <a:custGeom>
            <a:avLst/>
            <a:gdLst/>
            <a:ahLst/>
            <a:cxnLst/>
            <a:rect l="l" t="t" r="r" b="b"/>
            <a:pathLst>
              <a:path w="3810">
                <a:moveTo>
                  <a:pt x="0" y="0"/>
                </a:moveTo>
                <a:lnTo>
                  <a:pt x="38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35829" y="2764789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25670" y="2790825"/>
            <a:ext cx="21590" cy="0"/>
          </a:xfrm>
          <a:custGeom>
            <a:avLst/>
            <a:gdLst/>
            <a:ahLst/>
            <a:cxnLst/>
            <a:rect l="l" t="t" r="r" b="b"/>
            <a:pathLst>
              <a:path w="21589">
                <a:moveTo>
                  <a:pt x="0" y="0"/>
                </a:moveTo>
                <a:lnTo>
                  <a:pt x="2158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26942" y="2787650"/>
            <a:ext cx="19050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01540" y="2854325"/>
            <a:ext cx="69850" cy="0"/>
          </a:xfrm>
          <a:custGeom>
            <a:avLst/>
            <a:gdLst/>
            <a:ahLst/>
            <a:cxnLst/>
            <a:rect l="l" t="t" r="r" b="b"/>
            <a:pathLst>
              <a:path w="69850">
                <a:moveTo>
                  <a:pt x="0" y="0"/>
                </a:moveTo>
                <a:lnTo>
                  <a:pt x="6985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02811" y="2850514"/>
            <a:ext cx="67310" cy="0"/>
          </a:xfrm>
          <a:custGeom>
            <a:avLst/>
            <a:gdLst/>
            <a:ahLst/>
            <a:cxnLst/>
            <a:rect l="l" t="t" r="r" b="b"/>
            <a:pathLst>
              <a:path w="67310">
                <a:moveTo>
                  <a:pt x="0" y="0"/>
                </a:moveTo>
                <a:lnTo>
                  <a:pt x="6731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04081" y="2847339"/>
            <a:ext cx="64769" cy="0"/>
          </a:xfrm>
          <a:custGeom>
            <a:avLst/>
            <a:gdLst/>
            <a:ahLst/>
            <a:cxnLst/>
            <a:rect l="l" t="t" r="r" b="b"/>
            <a:pathLst>
              <a:path w="64770">
                <a:moveTo>
                  <a:pt x="0" y="0"/>
                </a:moveTo>
                <a:lnTo>
                  <a:pt x="647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705350" y="2844164"/>
            <a:ext cx="62230" cy="0"/>
          </a:xfrm>
          <a:custGeom>
            <a:avLst/>
            <a:gdLst/>
            <a:ahLst/>
            <a:cxnLst/>
            <a:rect l="l" t="t" r="r" b="b"/>
            <a:pathLst>
              <a:path w="62229">
                <a:moveTo>
                  <a:pt x="0" y="0"/>
                </a:moveTo>
                <a:lnTo>
                  <a:pt x="6222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06622" y="2840989"/>
            <a:ext cx="59690" cy="0"/>
          </a:xfrm>
          <a:custGeom>
            <a:avLst/>
            <a:gdLst/>
            <a:ahLst/>
            <a:cxnLst/>
            <a:rect l="l" t="t" r="r" b="b"/>
            <a:pathLst>
              <a:path w="59689">
                <a:moveTo>
                  <a:pt x="0" y="0"/>
                </a:moveTo>
                <a:lnTo>
                  <a:pt x="596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07890" y="2839085"/>
            <a:ext cx="58419" cy="0"/>
          </a:xfrm>
          <a:custGeom>
            <a:avLst/>
            <a:gdLst/>
            <a:ahLst/>
            <a:cxnLst/>
            <a:rect l="l" t="t" r="r" b="b"/>
            <a:pathLst>
              <a:path w="58420">
                <a:moveTo>
                  <a:pt x="0" y="0"/>
                </a:moveTo>
                <a:lnTo>
                  <a:pt x="584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707890" y="2837179"/>
            <a:ext cx="57150" cy="0"/>
          </a:xfrm>
          <a:custGeom>
            <a:avLst/>
            <a:gdLst/>
            <a:ahLst/>
            <a:cxnLst/>
            <a:rect l="l" t="t" r="r" b="b"/>
            <a:pathLst>
              <a:path w="57150">
                <a:moveTo>
                  <a:pt x="0" y="0"/>
                </a:moveTo>
                <a:lnTo>
                  <a:pt x="571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09159" y="2834004"/>
            <a:ext cx="54610" cy="0"/>
          </a:xfrm>
          <a:custGeom>
            <a:avLst/>
            <a:gdLst/>
            <a:ahLst/>
            <a:cxnLst/>
            <a:rect l="l" t="t" r="r" b="b"/>
            <a:pathLst>
              <a:path w="54610">
                <a:moveTo>
                  <a:pt x="0" y="0"/>
                </a:moveTo>
                <a:lnTo>
                  <a:pt x="5461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710429" y="2830829"/>
            <a:ext cx="52069" cy="0"/>
          </a:xfrm>
          <a:custGeom>
            <a:avLst/>
            <a:gdLst/>
            <a:ahLst/>
            <a:cxnLst/>
            <a:rect l="l" t="t" r="r" b="b"/>
            <a:pathLst>
              <a:path w="52070">
                <a:moveTo>
                  <a:pt x="0" y="0"/>
                </a:moveTo>
                <a:lnTo>
                  <a:pt x="520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711700" y="2827654"/>
            <a:ext cx="49530" cy="0"/>
          </a:xfrm>
          <a:custGeom>
            <a:avLst/>
            <a:gdLst/>
            <a:ahLst/>
            <a:cxnLst/>
            <a:rect l="l" t="t" r="r" b="b"/>
            <a:pathLst>
              <a:path w="49529">
                <a:moveTo>
                  <a:pt x="0" y="0"/>
                </a:moveTo>
                <a:lnTo>
                  <a:pt x="4952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712972" y="2823845"/>
            <a:ext cx="46990" cy="0"/>
          </a:xfrm>
          <a:custGeom>
            <a:avLst/>
            <a:gdLst/>
            <a:ahLst/>
            <a:cxnLst/>
            <a:rect l="l" t="t" r="r" b="b"/>
            <a:pathLst>
              <a:path w="46989">
                <a:moveTo>
                  <a:pt x="0" y="0"/>
                </a:moveTo>
                <a:lnTo>
                  <a:pt x="4698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14242" y="2820670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0" y="0"/>
                </a:moveTo>
                <a:lnTo>
                  <a:pt x="444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715509" y="2817495"/>
            <a:ext cx="41910" cy="0"/>
          </a:xfrm>
          <a:custGeom>
            <a:avLst/>
            <a:gdLst/>
            <a:ahLst/>
            <a:cxnLst/>
            <a:rect l="l" t="t" r="r" b="b"/>
            <a:pathLst>
              <a:path w="41910">
                <a:moveTo>
                  <a:pt x="0" y="0"/>
                </a:moveTo>
                <a:lnTo>
                  <a:pt x="4191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716781" y="2814320"/>
            <a:ext cx="39370" cy="0"/>
          </a:xfrm>
          <a:custGeom>
            <a:avLst/>
            <a:gdLst/>
            <a:ahLst/>
            <a:cxnLst/>
            <a:rect l="l" t="t" r="r" b="b"/>
            <a:pathLst>
              <a:path w="39370">
                <a:moveTo>
                  <a:pt x="0" y="0"/>
                </a:moveTo>
                <a:lnTo>
                  <a:pt x="393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718052" y="2811145"/>
            <a:ext cx="36829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2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719320" y="2807335"/>
            <a:ext cx="34290" cy="0"/>
          </a:xfrm>
          <a:custGeom>
            <a:avLst/>
            <a:gdLst/>
            <a:ahLst/>
            <a:cxnLst/>
            <a:rect l="l" t="t" r="r" b="b"/>
            <a:pathLst>
              <a:path w="34289">
                <a:moveTo>
                  <a:pt x="0" y="0"/>
                </a:moveTo>
                <a:lnTo>
                  <a:pt x="3428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720592" y="2804160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7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721861" y="2800985"/>
            <a:ext cx="29209" cy="0"/>
          </a:xfrm>
          <a:custGeom>
            <a:avLst/>
            <a:gdLst/>
            <a:ahLst/>
            <a:cxnLst/>
            <a:rect l="l" t="t" r="r" b="b"/>
            <a:pathLst>
              <a:path w="29210">
                <a:moveTo>
                  <a:pt x="0" y="0"/>
                </a:moveTo>
                <a:lnTo>
                  <a:pt x="2921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723129" y="2797175"/>
            <a:ext cx="26670" cy="0"/>
          </a:xfrm>
          <a:custGeom>
            <a:avLst/>
            <a:gdLst/>
            <a:ahLst/>
            <a:cxnLst/>
            <a:rect l="l" t="t" r="r" b="b"/>
            <a:pathLst>
              <a:path w="26670">
                <a:moveTo>
                  <a:pt x="0" y="0"/>
                </a:moveTo>
                <a:lnTo>
                  <a:pt x="2667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724402" y="2794000"/>
            <a:ext cx="24130" cy="0"/>
          </a:xfrm>
          <a:custGeom>
            <a:avLst/>
            <a:gdLst/>
            <a:ahLst/>
            <a:cxnLst/>
            <a:rect l="l" t="t" r="r" b="b"/>
            <a:pathLst>
              <a:path w="24129">
                <a:moveTo>
                  <a:pt x="0" y="0"/>
                </a:moveTo>
                <a:lnTo>
                  <a:pt x="241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99002" y="2860675"/>
            <a:ext cx="74930" cy="0"/>
          </a:xfrm>
          <a:custGeom>
            <a:avLst/>
            <a:gdLst/>
            <a:ahLst/>
            <a:cxnLst/>
            <a:rect l="l" t="t" r="r" b="b"/>
            <a:pathLst>
              <a:path w="74929">
                <a:moveTo>
                  <a:pt x="0" y="0"/>
                </a:moveTo>
                <a:lnTo>
                  <a:pt x="7492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700272" y="2857500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674870" y="2924175"/>
            <a:ext cx="123189" cy="0"/>
          </a:xfrm>
          <a:custGeom>
            <a:avLst/>
            <a:gdLst/>
            <a:ahLst/>
            <a:cxnLst/>
            <a:rect l="l" t="t" r="r" b="b"/>
            <a:pathLst>
              <a:path w="123189">
                <a:moveTo>
                  <a:pt x="0" y="0"/>
                </a:moveTo>
                <a:lnTo>
                  <a:pt x="12318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76139" y="2920364"/>
            <a:ext cx="120651" cy="0"/>
          </a:xfrm>
          <a:custGeom>
            <a:avLst/>
            <a:gdLst/>
            <a:ahLst/>
            <a:cxnLst/>
            <a:rect l="l" t="t" r="r" b="b"/>
            <a:pathLst>
              <a:path w="120650">
                <a:moveTo>
                  <a:pt x="0" y="0"/>
                </a:moveTo>
                <a:lnTo>
                  <a:pt x="12065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77409" y="2917189"/>
            <a:ext cx="118110" cy="0"/>
          </a:xfrm>
          <a:custGeom>
            <a:avLst/>
            <a:gdLst/>
            <a:ahLst/>
            <a:cxnLst/>
            <a:rect l="l" t="t" r="r" b="b"/>
            <a:pathLst>
              <a:path w="118110">
                <a:moveTo>
                  <a:pt x="0" y="0"/>
                </a:moveTo>
                <a:lnTo>
                  <a:pt x="1181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678681" y="2914014"/>
            <a:ext cx="115570" cy="0"/>
          </a:xfrm>
          <a:custGeom>
            <a:avLst/>
            <a:gdLst/>
            <a:ahLst/>
            <a:cxnLst/>
            <a:rect l="l" t="t" r="r" b="b"/>
            <a:pathLst>
              <a:path w="115570">
                <a:moveTo>
                  <a:pt x="0" y="0"/>
                </a:moveTo>
                <a:lnTo>
                  <a:pt x="11557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679950" y="2910839"/>
            <a:ext cx="113030" cy="0"/>
          </a:xfrm>
          <a:custGeom>
            <a:avLst/>
            <a:gdLst/>
            <a:ahLst/>
            <a:cxnLst/>
            <a:rect l="l" t="t" r="r" b="b"/>
            <a:pathLst>
              <a:path w="113029">
                <a:moveTo>
                  <a:pt x="0" y="0"/>
                </a:moveTo>
                <a:lnTo>
                  <a:pt x="1130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681220" y="2907664"/>
            <a:ext cx="110490" cy="0"/>
          </a:xfrm>
          <a:custGeom>
            <a:avLst/>
            <a:gdLst/>
            <a:ahLst/>
            <a:cxnLst/>
            <a:rect l="l" t="t" r="r" b="b"/>
            <a:pathLst>
              <a:path w="110489">
                <a:moveTo>
                  <a:pt x="0" y="0"/>
                </a:moveTo>
                <a:lnTo>
                  <a:pt x="11048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682492" y="2903855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83759" y="2900679"/>
            <a:ext cx="105410" cy="0"/>
          </a:xfrm>
          <a:custGeom>
            <a:avLst/>
            <a:gdLst/>
            <a:ahLst/>
            <a:cxnLst/>
            <a:rect l="l" t="t" r="r" b="b"/>
            <a:pathLst>
              <a:path w="105410">
                <a:moveTo>
                  <a:pt x="0" y="0"/>
                </a:moveTo>
                <a:lnTo>
                  <a:pt x="1054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85031" y="2897503"/>
            <a:ext cx="102870" cy="0"/>
          </a:xfrm>
          <a:custGeom>
            <a:avLst/>
            <a:gdLst/>
            <a:ahLst/>
            <a:cxnLst/>
            <a:rect l="l" t="t" r="r" b="b"/>
            <a:pathLst>
              <a:path w="102870">
                <a:moveTo>
                  <a:pt x="0" y="0"/>
                </a:moveTo>
                <a:lnTo>
                  <a:pt x="10287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686302" y="2893695"/>
            <a:ext cx="100330" cy="0"/>
          </a:xfrm>
          <a:custGeom>
            <a:avLst/>
            <a:gdLst/>
            <a:ahLst/>
            <a:cxnLst/>
            <a:rect l="l" t="t" r="r" b="b"/>
            <a:pathLst>
              <a:path w="100329">
                <a:moveTo>
                  <a:pt x="0" y="0"/>
                </a:moveTo>
                <a:lnTo>
                  <a:pt x="10032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687570" y="2890520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>
                <a:moveTo>
                  <a:pt x="0" y="0"/>
                </a:moveTo>
                <a:lnTo>
                  <a:pt x="977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88842" y="2887345"/>
            <a:ext cx="95250" cy="0"/>
          </a:xfrm>
          <a:custGeom>
            <a:avLst/>
            <a:gdLst/>
            <a:ahLst/>
            <a:cxnLst/>
            <a:rect l="l" t="t" r="r" b="b"/>
            <a:pathLst>
              <a:path w="95250">
                <a:moveTo>
                  <a:pt x="0" y="0"/>
                </a:moveTo>
                <a:lnTo>
                  <a:pt x="9525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90108" y="2884170"/>
            <a:ext cx="92711" cy="0"/>
          </a:xfrm>
          <a:custGeom>
            <a:avLst/>
            <a:gdLst/>
            <a:ahLst/>
            <a:cxnLst/>
            <a:rect l="l" t="t" r="r" b="b"/>
            <a:pathLst>
              <a:path w="92710">
                <a:moveTo>
                  <a:pt x="0" y="0"/>
                </a:moveTo>
                <a:lnTo>
                  <a:pt x="927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691379" y="2880996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9017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692652" y="2877185"/>
            <a:ext cx="87630" cy="0"/>
          </a:xfrm>
          <a:custGeom>
            <a:avLst/>
            <a:gdLst/>
            <a:ahLst/>
            <a:cxnLst/>
            <a:rect l="l" t="t" r="r" b="b"/>
            <a:pathLst>
              <a:path w="87629">
                <a:moveTo>
                  <a:pt x="0" y="0"/>
                </a:moveTo>
                <a:lnTo>
                  <a:pt x="8762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693920" y="2874010"/>
            <a:ext cx="85090" cy="0"/>
          </a:xfrm>
          <a:custGeom>
            <a:avLst/>
            <a:gdLst/>
            <a:ahLst/>
            <a:cxnLst/>
            <a:rect l="l" t="t" r="r" b="b"/>
            <a:pathLst>
              <a:path w="85089">
                <a:moveTo>
                  <a:pt x="0" y="0"/>
                </a:moveTo>
                <a:lnTo>
                  <a:pt x="850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695190" y="2870835"/>
            <a:ext cx="82550" cy="0"/>
          </a:xfrm>
          <a:custGeom>
            <a:avLst/>
            <a:gdLst/>
            <a:ahLst/>
            <a:cxnLst/>
            <a:rect l="l" t="t" r="r" b="b"/>
            <a:pathLst>
              <a:path w="82550">
                <a:moveTo>
                  <a:pt x="0" y="0"/>
                </a:moveTo>
                <a:lnTo>
                  <a:pt x="8255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696461" y="2867025"/>
            <a:ext cx="80010" cy="0"/>
          </a:xfrm>
          <a:custGeom>
            <a:avLst/>
            <a:gdLst/>
            <a:ahLst/>
            <a:cxnLst/>
            <a:rect l="l" t="t" r="r" b="b"/>
            <a:pathLst>
              <a:path w="80010">
                <a:moveTo>
                  <a:pt x="0" y="0"/>
                </a:moveTo>
                <a:lnTo>
                  <a:pt x="8001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697729" y="2863850"/>
            <a:ext cx="77470" cy="0"/>
          </a:xfrm>
          <a:custGeom>
            <a:avLst/>
            <a:gdLst/>
            <a:ahLst/>
            <a:cxnLst/>
            <a:rect l="l" t="t" r="r" b="b"/>
            <a:pathLst>
              <a:path w="77470">
                <a:moveTo>
                  <a:pt x="0" y="0"/>
                </a:moveTo>
                <a:lnTo>
                  <a:pt x="774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650741" y="2988945"/>
            <a:ext cx="172720" cy="0"/>
          </a:xfrm>
          <a:custGeom>
            <a:avLst/>
            <a:gdLst/>
            <a:ahLst/>
            <a:cxnLst/>
            <a:rect l="l" t="t" r="r" b="b"/>
            <a:pathLst>
              <a:path w="172720">
                <a:moveTo>
                  <a:pt x="0" y="0"/>
                </a:moveTo>
                <a:lnTo>
                  <a:pt x="1727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650742" y="2987039"/>
            <a:ext cx="171450" cy="0"/>
          </a:xfrm>
          <a:custGeom>
            <a:avLst/>
            <a:gdLst/>
            <a:ahLst/>
            <a:cxnLst/>
            <a:rect l="l" t="t" r="r" b="b"/>
            <a:pathLst>
              <a:path w="171450">
                <a:moveTo>
                  <a:pt x="0" y="0"/>
                </a:moveTo>
                <a:lnTo>
                  <a:pt x="1714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652009" y="2983864"/>
            <a:ext cx="168910" cy="0"/>
          </a:xfrm>
          <a:custGeom>
            <a:avLst/>
            <a:gdLst/>
            <a:ahLst/>
            <a:cxnLst/>
            <a:rect l="l" t="t" r="r" b="b"/>
            <a:pathLst>
              <a:path w="168910">
                <a:moveTo>
                  <a:pt x="0" y="0"/>
                </a:moveTo>
                <a:lnTo>
                  <a:pt x="16891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53279" y="2980689"/>
            <a:ext cx="166369" cy="0"/>
          </a:xfrm>
          <a:custGeom>
            <a:avLst/>
            <a:gdLst/>
            <a:ahLst/>
            <a:cxnLst/>
            <a:rect l="l" t="t" r="r" b="b"/>
            <a:pathLst>
              <a:path w="166370">
                <a:moveTo>
                  <a:pt x="0" y="0"/>
                </a:moveTo>
                <a:lnTo>
                  <a:pt x="1663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654552" y="2977514"/>
            <a:ext cx="163830" cy="0"/>
          </a:xfrm>
          <a:custGeom>
            <a:avLst/>
            <a:gdLst/>
            <a:ahLst/>
            <a:cxnLst/>
            <a:rect l="l" t="t" r="r" b="b"/>
            <a:pathLst>
              <a:path w="163829">
                <a:moveTo>
                  <a:pt x="0" y="0"/>
                </a:moveTo>
                <a:lnTo>
                  <a:pt x="16382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655820" y="2973704"/>
            <a:ext cx="161290" cy="0"/>
          </a:xfrm>
          <a:custGeom>
            <a:avLst/>
            <a:gdLst/>
            <a:ahLst/>
            <a:cxnLst/>
            <a:rect l="l" t="t" r="r" b="b"/>
            <a:pathLst>
              <a:path w="161289">
                <a:moveTo>
                  <a:pt x="0" y="0"/>
                </a:moveTo>
                <a:lnTo>
                  <a:pt x="16128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657092" y="2970529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658361" y="2967354"/>
            <a:ext cx="156210" cy="0"/>
          </a:xfrm>
          <a:custGeom>
            <a:avLst/>
            <a:gdLst/>
            <a:ahLst/>
            <a:cxnLst/>
            <a:rect l="l" t="t" r="r" b="b"/>
            <a:pathLst>
              <a:path w="156210">
                <a:moveTo>
                  <a:pt x="0" y="0"/>
                </a:moveTo>
                <a:lnTo>
                  <a:pt x="15621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659629" y="2964179"/>
            <a:ext cx="153670" cy="0"/>
          </a:xfrm>
          <a:custGeom>
            <a:avLst/>
            <a:gdLst/>
            <a:ahLst/>
            <a:cxnLst/>
            <a:rect l="l" t="t" r="r" b="b"/>
            <a:pathLst>
              <a:path w="153670">
                <a:moveTo>
                  <a:pt x="0" y="0"/>
                </a:moveTo>
                <a:lnTo>
                  <a:pt x="1536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660902" y="2961004"/>
            <a:ext cx="151130" cy="0"/>
          </a:xfrm>
          <a:custGeom>
            <a:avLst/>
            <a:gdLst/>
            <a:ahLst/>
            <a:cxnLst/>
            <a:rect l="l" t="t" r="r" b="b"/>
            <a:pathLst>
              <a:path w="151129">
                <a:moveTo>
                  <a:pt x="0" y="0"/>
                </a:moveTo>
                <a:lnTo>
                  <a:pt x="15112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662170" y="2957195"/>
            <a:ext cx="148590" cy="0"/>
          </a:xfrm>
          <a:custGeom>
            <a:avLst/>
            <a:gdLst/>
            <a:ahLst/>
            <a:cxnLst/>
            <a:rect l="l" t="t" r="r" b="b"/>
            <a:pathLst>
              <a:path w="148589">
                <a:moveTo>
                  <a:pt x="0" y="0"/>
                </a:moveTo>
                <a:lnTo>
                  <a:pt x="14858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663440" y="2954020"/>
            <a:ext cx="146050" cy="0"/>
          </a:xfrm>
          <a:custGeom>
            <a:avLst/>
            <a:gdLst/>
            <a:ahLst/>
            <a:cxnLst/>
            <a:rect l="l" t="t" r="r" b="b"/>
            <a:pathLst>
              <a:path w="146050">
                <a:moveTo>
                  <a:pt x="0" y="0"/>
                </a:moveTo>
                <a:lnTo>
                  <a:pt x="1460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664711" y="2950845"/>
            <a:ext cx="143510" cy="0"/>
          </a:xfrm>
          <a:custGeom>
            <a:avLst/>
            <a:gdLst/>
            <a:ahLst/>
            <a:cxnLst/>
            <a:rect l="l" t="t" r="r" b="b"/>
            <a:pathLst>
              <a:path w="143510">
                <a:moveTo>
                  <a:pt x="0" y="0"/>
                </a:moveTo>
                <a:lnTo>
                  <a:pt x="14351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665979" y="2947035"/>
            <a:ext cx="140970" cy="0"/>
          </a:xfrm>
          <a:custGeom>
            <a:avLst/>
            <a:gdLst/>
            <a:ahLst/>
            <a:cxnLst/>
            <a:rect l="l" t="t" r="r" b="b"/>
            <a:pathLst>
              <a:path w="140970">
                <a:moveTo>
                  <a:pt x="0" y="0"/>
                </a:moveTo>
                <a:lnTo>
                  <a:pt x="14097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667250" y="2943859"/>
            <a:ext cx="138429" cy="0"/>
          </a:xfrm>
          <a:custGeom>
            <a:avLst/>
            <a:gdLst/>
            <a:ahLst/>
            <a:cxnLst/>
            <a:rect l="l" t="t" r="r" b="b"/>
            <a:pathLst>
              <a:path w="138429">
                <a:moveTo>
                  <a:pt x="0" y="0"/>
                </a:moveTo>
                <a:lnTo>
                  <a:pt x="1384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668522" y="2940685"/>
            <a:ext cx="135890" cy="0"/>
          </a:xfrm>
          <a:custGeom>
            <a:avLst/>
            <a:gdLst/>
            <a:ahLst/>
            <a:cxnLst/>
            <a:rect l="l" t="t" r="r" b="b"/>
            <a:pathLst>
              <a:path w="135889">
                <a:moveTo>
                  <a:pt x="0" y="0"/>
                </a:moveTo>
                <a:lnTo>
                  <a:pt x="13588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669790" y="2937509"/>
            <a:ext cx="133350" cy="0"/>
          </a:xfrm>
          <a:custGeom>
            <a:avLst/>
            <a:gdLst/>
            <a:ahLst/>
            <a:cxnLst/>
            <a:rect l="l" t="t" r="r" b="b"/>
            <a:pathLst>
              <a:path w="133350">
                <a:moveTo>
                  <a:pt x="0" y="0"/>
                </a:moveTo>
                <a:lnTo>
                  <a:pt x="1333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671061" y="2934335"/>
            <a:ext cx="130810" cy="0"/>
          </a:xfrm>
          <a:custGeom>
            <a:avLst/>
            <a:gdLst/>
            <a:ahLst/>
            <a:cxnLst/>
            <a:rect l="l" t="t" r="r" b="b"/>
            <a:pathLst>
              <a:path w="130810">
                <a:moveTo>
                  <a:pt x="0" y="0"/>
                </a:moveTo>
                <a:lnTo>
                  <a:pt x="13081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672331" y="2930525"/>
            <a:ext cx="128270" cy="0"/>
          </a:xfrm>
          <a:custGeom>
            <a:avLst/>
            <a:gdLst/>
            <a:ahLst/>
            <a:cxnLst/>
            <a:rect l="l" t="t" r="r" b="b"/>
            <a:pathLst>
              <a:path w="128270">
                <a:moveTo>
                  <a:pt x="0" y="0"/>
                </a:moveTo>
                <a:lnTo>
                  <a:pt x="12827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673600" y="2927350"/>
            <a:ext cx="125730" cy="0"/>
          </a:xfrm>
          <a:custGeom>
            <a:avLst/>
            <a:gdLst/>
            <a:ahLst/>
            <a:cxnLst/>
            <a:rect l="l" t="t" r="r" b="b"/>
            <a:pathLst>
              <a:path w="125729">
                <a:moveTo>
                  <a:pt x="0" y="0"/>
                </a:moveTo>
                <a:lnTo>
                  <a:pt x="1257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648200" y="2994025"/>
            <a:ext cx="176530" cy="0"/>
          </a:xfrm>
          <a:custGeom>
            <a:avLst/>
            <a:gdLst/>
            <a:ahLst/>
            <a:cxnLst/>
            <a:rect l="l" t="t" r="r" b="b"/>
            <a:pathLst>
              <a:path w="176529">
                <a:moveTo>
                  <a:pt x="0" y="0"/>
                </a:moveTo>
                <a:lnTo>
                  <a:pt x="17652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649470" y="2990850"/>
            <a:ext cx="173990" cy="0"/>
          </a:xfrm>
          <a:custGeom>
            <a:avLst/>
            <a:gdLst/>
            <a:ahLst/>
            <a:cxnLst/>
            <a:rect l="l" t="t" r="r" b="b"/>
            <a:pathLst>
              <a:path w="173989">
                <a:moveTo>
                  <a:pt x="0" y="0"/>
                </a:moveTo>
                <a:lnTo>
                  <a:pt x="1739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624070" y="3057525"/>
            <a:ext cx="224790" cy="0"/>
          </a:xfrm>
          <a:custGeom>
            <a:avLst/>
            <a:gdLst/>
            <a:ahLst/>
            <a:cxnLst/>
            <a:rect l="l" t="t" r="r" b="b"/>
            <a:pathLst>
              <a:path w="224789">
                <a:moveTo>
                  <a:pt x="0" y="0"/>
                </a:moveTo>
                <a:lnTo>
                  <a:pt x="22478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625341" y="3053714"/>
            <a:ext cx="222251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225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626611" y="3050539"/>
            <a:ext cx="219710" cy="0"/>
          </a:xfrm>
          <a:custGeom>
            <a:avLst/>
            <a:gdLst/>
            <a:ahLst/>
            <a:cxnLst/>
            <a:rect l="l" t="t" r="r" b="b"/>
            <a:pathLst>
              <a:path w="219710">
                <a:moveTo>
                  <a:pt x="0" y="0"/>
                </a:moveTo>
                <a:lnTo>
                  <a:pt x="2197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627879" y="3047364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>
                <a:moveTo>
                  <a:pt x="0" y="0"/>
                </a:moveTo>
                <a:lnTo>
                  <a:pt x="21717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629150" y="3043554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>
                <a:moveTo>
                  <a:pt x="0" y="0"/>
                </a:moveTo>
                <a:lnTo>
                  <a:pt x="21462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630422" y="3040379"/>
            <a:ext cx="212090" cy="0"/>
          </a:xfrm>
          <a:custGeom>
            <a:avLst/>
            <a:gdLst/>
            <a:ahLst/>
            <a:cxnLst/>
            <a:rect l="l" t="t" r="r" b="b"/>
            <a:pathLst>
              <a:path w="212089">
                <a:moveTo>
                  <a:pt x="0" y="0"/>
                </a:moveTo>
                <a:lnTo>
                  <a:pt x="2120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31690" y="3037204"/>
            <a:ext cx="209550" cy="0"/>
          </a:xfrm>
          <a:custGeom>
            <a:avLst/>
            <a:gdLst/>
            <a:ahLst/>
            <a:cxnLst/>
            <a:rect l="l" t="t" r="r" b="b"/>
            <a:pathLst>
              <a:path w="209550">
                <a:moveTo>
                  <a:pt x="0" y="0"/>
                </a:moveTo>
                <a:lnTo>
                  <a:pt x="20955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632961" y="3034030"/>
            <a:ext cx="207010" cy="0"/>
          </a:xfrm>
          <a:custGeom>
            <a:avLst/>
            <a:gdLst/>
            <a:ahLst/>
            <a:cxnLst/>
            <a:rect l="l" t="t" r="r" b="b"/>
            <a:pathLst>
              <a:path w="207010">
                <a:moveTo>
                  <a:pt x="0" y="0"/>
                </a:moveTo>
                <a:lnTo>
                  <a:pt x="2070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634229" y="3030854"/>
            <a:ext cx="204470" cy="0"/>
          </a:xfrm>
          <a:custGeom>
            <a:avLst/>
            <a:gdLst/>
            <a:ahLst/>
            <a:cxnLst/>
            <a:rect l="l" t="t" r="r" b="b"/>
            <a:pathLst>
              <a:path w="204470">
                <a:moveTo>
                  <a:pt x="0" y="0"/>
                </a:moveTo>
                <a:lnTo>
                  <a:pt x="20447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635500" y="302704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29">
                <a:moveTo>
                  <a:pt x="0" y="0"/>
                </a:moveTo>
                <a:lnTo>
                  <a:pt x="20192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636772" y="3023870"/>
            <a:ext cx="199390" cy="0"/>
          </a:xfrm>
          <a:custGeom>
            <a:avLst/>
            <a:gdLst/>
            <a:ahLst/>
            <a:cxnLst/>
            <a:rect l="l" t="t" r="r" b="b"/>
            <a:pathLst>
              <a:path w="199389">
                <a:moveTo>
                  <a:pt x="0" y="0"/>
                </a:moveTo>
                <a:lnTo>
                  <a:pt x="1993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638040" y="3020695"/>
            <a:ext cx="196850" cy="0"/>
          </a:xfrm>
          <a:custGeom>
            <a:avLst/>
            <a:gdLst/>
            <a:ahLst/>
            <a:cxnLst/>
            <a:rect l="l" t="t" r="r" b="b"/>
            <a:pathLst>
              <a:path w="196850">
                <a:moveTo>
                  <a:pt x="0" y="0"/>
                </a:moveTo>
                <a:lnTo>
                  <a:pt x="19685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639310" y="3016885"/>
            <a:ext cx="194311" cy="0"/>
          </a:xfrm>
          <a:custGeom>
            <a:avLst/>
            <a:gdLst/>
            <a:ahLst/>
            <a:cxnLst/>
            <a:rect l="l" t="t" r="r" b="b"/>
            <a:pathLst>
              <a:path w="194310">
                <a:moveTo>
                  <a:pt x="0" y="0"/>
                </a:moveTo>
                <a:lnTo>
                  <a:pt x="19431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640581" y="3013710"/>
            <a:ext cx="191770" cy="0"/>
          </a:xfrm>
          <a:custGeom>
            <a:avLst/>
            <a:gdLst/>
            <a:ahLst/>
            <a:cxnLst/>
            <a:rect l="l" t="t" r="r" b="b"/>
            <a:pathLst>
              <a:path w="191770">
                <a:moveTo>
                  <a:pt x="0" y="0"/>
                </a:moveTo>
                <a:lnTo>
                  <a:pt x="1917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641850" y="3010535"/>
            <a:ext cx="189230" cy="0"/>
          </a:xfrm>
          <a:custGeom>
            <a:avLst/>
            <a:gdLst/>
            <a:ahLst/>
            <a:cxnLst/>
            <a:rect l="l" t="t" r="r" b="b"/>
            <a:pathLst>
              <a:path w="189229">
                <a:moveTo>
                  <a:pt x="0" y="0"/>
                </a:moveTo>
                <a:lnTo>
                  <a:pt x="18922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643122" y="3007360"/>
            <a:ext cx="186690" cy="0"/>
          </a:xfrm>
          <a:custGeom>
            <a:avLst/>
            <a:gdLst/>
            <a:ahLst/>
            <a:cxnLst/>
            <a:rect l="l" t="t" r="r" b="b"/>
            <a:pathLst>
              <a:path w="186689">
                <a:moveTo>
                  <a:pt x="0" y="0"/>
                </a:moveTo>
                <a:lnTo>
                  <a:pt x="1866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644392" y="3004185"/>
            <a:ext cx="184150" cy="0"/>
          </a:xfrm>
          <a:custGeom>
            <a:avLst/>
            <a:gdLst/>
            <a:ahLst/>
            <a:cxnLst/>
            <a:rect l="l" t="t" r="r" b="b"/>
            <a:pathLst>
              <a:path w="184150">
                <a:moveTo>
                  <a:pt x="0" y="0"/>
                </a:moveTo>
                <a:lnTo>
                  <a:pt x="18415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645659" y="3000375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>
                <a:moveTo>
                  <a:pt x="0" y="0"/>
                </a:moveTo>
                <a:lnTo>
                  <a:pt x="18161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646931" y="2997200"/>
            <a:ext cx="179070" cy="0"/>
          </a:xfrm>
          <a:custGeom>
            <a:avLst/>
            <a:gdLst/>
            <a:ahLst/>
            <a:cxnLst/>
            <a:rect l="l" t="t" r="r" b="b"/>
            <a:pathLst>
              <a:path w="179070">
                <a:moveTo>
                  <a:pt x="0" y="0"/>
                </a:moveTo>
                <a:lnTo>
                  <a:pt x="1790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621529" y="3063875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>
                <a:moveTo>
                  <a:pt x="0" y="0"/>
                </a:moveTo>
                <a:lnTo>
                  <a:pt x="22987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622800" y="3060700"/>
            <a:ext cx="227329" cy="0"/>
          </a:xfrm>
          <a:custGeom>
            <a:avLst/>
            <a:gdLst/>
            <a:ahLst/>
            <a:cxnLst/>
            <a:rect l="l" t="t" r="r" b="b"/>
            <a:pathLst>
              <a:path w="227329">
                <a:moveTo>
                  <a:pt x="0" y="0"/>
                </a:moveTo>
                <a:lnTo>
                  <a:pt x="2273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597402" y="312737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598672" y="3123564"/>
            <a:ext cx="275590" cy="0"/>
          </a:xfrm>
          <a:custGeom>
            <a:avLst/>
            <a:gdLst/>
            <a:ahLst/>
            <a:cxnLst/>
            <a:rect l="l" t="t" r="r" b="b"/>
            <a:pathLst>
              <a:path w="275589">
                <a:moveTo>
                  <a:pt x="0" y="0"/>
                </a:moveTo>
                <a:lnTo>
                  <a:pt x="27558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599940" y="3120389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>
                <a:moveTo>
                  <a:pt x="0" y="0"/>
                </a:moveTo>
                <a:lnTo>
                  <a:pt x="2730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601211" y="3117214"/>
            <a:ext cx="270510" cy="0"/>
          </a:xfrm>
          <a:custGeom>
            <a:avLst/>
            <a:gdLst/>
            <a:ahLst/>
            <a:cxnLst/>
            <a:rect l="l" t="t" r="r" b="b"/>
            <a:pathLst>
              <a:path w="270510">
                <a:moveTo>
                  <a:pt x="0" y="0"/>
                </a:moveTo>
                <a:lnTo>
                  <a:pt x="27051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602481" y="3114039"/>
            <a:ext cx="267969" cy="0"/>
          </a:xfrm>
          <a:custGeom>
            <a:avLst/>
            <a:gdLst/>
            <a:ahLst/>
            <a:cxnLst/>
            <a:rect l="l" t="t" r="r" b="b"/>
            <a:pathLst>
              <a:path w="267970">
                <a:moveTo>
                  <a:pt x="0" y="0"/>
                </a:moveTo>
                <a:lnTo>
                  <a:pt x="2679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603750" y="3110864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605022" y="3107054"/>
            <a:ext cx="262890" cy="0"/>
          </a:xfrm>
          <a:custGeom>
            <a:avLst/>
            <a:gdLst/>
            <a:ahLst/>
            <a:cxnLst/>
            <a:rect l="l" t="t" r="r" b="b"/>
            <a:pathLst>
              <a:path w="262889">
                <a:moveTo>
                  <a:pt x="0" y="0"/>
                </a:moveTo>
                <a:lnTo>
                  <a:pt x="26288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606290" y="3103879"/>
            <a:ext cx="260350" cy="0"/>
          </a:xfrm>
          <a:custGeom>
            <a:avLst/>
            <a:gdLst/>
            <a:ahLst/>
            <a:cxnLst/>
            <a:rect l="l" t="t" r="r" b="b"/>
            <a:pathLst>
              <a:path w="260350">
                <a:moveTo>
                  <a:pt x="0" y="0"/>
                </a:moveTo>
                <a:lnTo>
                  <a:pt x="2603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607559" y="3100704"/>
            <a:ext cx="257810" cy="0"/>
          </a:xfrm>
          <a:custGeom>
            <a:avLst/>
            <a:gdLst/>
            <a:ahLst/>
            <a:cxnLst/>
            <a:rect l="l" t="t" r="r" b="b"/>
            <a:pathLst>
              <a:path w="257810">
                <a:moveTo>
                  <a:pt x="0" y="0"/>
                </a:moveTo>
                <a:lnTo>
                  <a:pt x="25781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608831" y="3096895"/>
            <a:ext cx="255270" cy="0"/>
          </a:xfrm>
          <a:custGeom>
            <a:avLst/>
            <a:gdLst/>
            <a:ahLst/>
            <a:cxnLst/>
            <a:rect l="l" t="t" r="r" b="b"/>
            <a:pathLst>
              <a:path w="255270">
                <a:moveTo>
                  <a:pt x="0" y="0"/>
                </a:moveTo>
                <a:lnTo>
                  <a:pt x="25527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610102" y="3093720"/>
            <a:ext cx="252729" cy="0"/>
          </a:xfrm>
          <a:custGeom>
            <a:avLst/>
            <a:gdLst/>
            <a:ahLst/>
            <a:cxnLst/>
            <a:rect l="l" t="t" r="r" b="b"/>
            <a:pathLst>
              <a:path w="252729">
                <a:moveTo>
                  <a:pt x="0" y="0"/>
                </a:moveTo>
                <a:lnTo>
                  <a:pt x="2527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611371" y="3090545"/>
            <a:ext cx="250191" cy="0"/>
          </a:xfrm>
          <a:custGeom>
            <a:avLst/>
            <a:gdLst/>
            <a:ahLst/>
            <a:cxnLst/>
            <a:rect l="l" t="t" r="r" b="b"/>
            <a:pathLst>
              <a:path w="250189">
                <a:moveTo>
                  <a:pt x="0" y="0"/>
                </a:moveTo>
                <a:lnTo>
                  <a:pt x="25018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612642" y="3087370"/>
            <a:ext cx="247650" cy="0"/>
          </a:xfrm>
          <a:custGeom>
            <a:avLst/>
            <a:gdLst/>
            <a:ahLst/>
            <a:cxnLst/>
            <a:rect l="l" t="t" r="r" b="b"/>
            <a:pathLst>
              <a:path w="247650">
                <a:moveTo>
                  <a:pt x="0" y="0"/>
                </a:moveTo>
                <a:lnTo>
                  <a:pt x="2476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613909" y="3084195"/>
            <a:ext cx="245110" cy="0"/>
          </a:xfrm>
          <a:custGeom>
            <a:avLst/>
            <a:gdLst/>
            <a:ahLst/>
            <a:cxnLst/>
            <a:rect l="l" t="t" r="r" b="b"/>
            <a:pathLst>
              <a:path w="245110">
                <a:moveTo>
                  <a:pt x="0" y="0"/>
                </a:moveTo>
                <a:lnTo>
                  <a:pt x="24511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615181" y="3080386"/>
            <a:ext cx="242570" cy="0"/>
          </a:xfrm>
          <a:custGeom>
            <a:avLst/>
            <a:gdLst/>
            <a:ahLst/>
            <a:cxnLst/>
            <a:rect l="l" t="t" r="r" b="b"/>
            <a:pathLst>
              <a:path w="242570">
                <a:moveTo>
                  <a:pt x="0" y="0"/>
                </a:moveTo>
                <a:lnTo>
                  <a:pt x="24257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616452" y="3077210"/>
            <a:ext cx="240030" cy="0"/>
          </a:xfrm>
          <a:custGeom>
            <a:avLst/>
            <a:gdLst/>
            <a:ahLst/>
            <a:cxnLst/>
            <a:rect l="l" t="t" r="r" b="b"/>
            <a:pathLst>
              <a:path w="240029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4617720" y="3074036"/>
            <a:ext cx="237490" cy="0"/>
          </a:xfrm>
          <a:custGeom>
            <a:avLst/>
            <a:gdLst/>
            <a:ahLst/>
            <a:cxnLst/>
            <a:rect l="l" t="t" r="r" b="b"/>
            <a:pathLst>
              <a:path w="237489">
                <a:moveTo>
                  <a:pt x="0" y="0"/>
                </a:moveTo>
                <a:lnTo>
                  <a:pt x="23748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4618992" y="3070225"/>
            <a:ext cx="234950" cy="0"/>
          </a:xfrm>
          <a:custGeom>
            <a:avLst/>
            <a:gdLst/>
            <a:ahLst/>
            <a:cxnLst/>
            <a:rect l="l" t="t" r="r" b="b"/>
            <a:pathLst>
              <a:path w="234950">
                <a:moveTo>
                  <a:pt x="0" y="0"/>
                </a:moveTo>
                <a:lnTo>
                  <a:pt x="23495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620259" y="3067050"/>
            <a:ext cx="232410" cy="0"/>
          </a:xfrm>
          <a:custGeom>
            <a:avLst/>
            <a:gdLst/>
            <a:ahLst/>
            <a:cxnLst/>
            <a:rect l="l" t="t" r="r" b="b"/>
            <a:pathLst>
              <a:path w="232410">
                <a:moveTo>
                  <a:pt x="0" y="0"/>
                </a:moveTo>
                <a:lnTo>
                  <a:pt x="2324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594861" y="313372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>
                <a:moveTo>
                  <a:pt x="0" y="0"/>
                </a:moveTo>
                <a:lnTo>
                  <a:pt x="28321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596129" y="3130550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6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570731" y="3197225"/>
            <a:ext cx="331470" cy="0"/>
          </a:xfrm>
          <a:custGeom>
            <a:avLst/>
            <a:gdLst/>
            <a:ahLst/>
            <a:cxnLst/>
            <a:rect l="l" t="t" r="r" b="b"/>
            <a:pathLst>
              <a:path w="331470">
                <a:moveTo>
                  <a:pt x="0" y="0"/>
                </a:moveTo>
                <a:lnTo>
                  <a:pt x="33147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572000" y="3193413"/>
            <a:ext cx="328930" cy="0"/>
          </a:xfrm>
          <a:custGeom>
            <a:avLst/>
            <a:gdLst/>
            <a:ahLst/>
            <a:cxnLst/>
            <a:rect l="l" t="t" r="r" b="b"/>
            <a:pathLst>
              <a:path w="328929">
                <a:moveTo>
                  <a:pt x="0" y="0"/>
                </a:moveTo>
                <a:lnTo>
                  <a:pt x="32892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573272" y="3190239"/>
            <a:ext cx="326390" cy="0"/>
          </a:xfrm>
          <a:custGeom>
            <a:avLst/>
            <a:gdLst/>
            <a:ahLst/>
            <a:cxnLst/>
            <a:rect l="l" t="t" r="r" b="b"/>
            <a:pathLst>
              <a:path w="326389">
                <a:moveTo>
                  <a:pt x="0" y="0"/>
                </a:moveTo>
                <a:lnTo>
                  <a:pt x="3263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574539" y="3187064"/>
            <a:ext cx="323851" cy="0"/>
          </a:xfrm>
          <a:custGeom>
            <a:avLst/>
            <a:gdLst/>
            <a:ahLst/>
            <a:cxnLst/>
            <a:rect l="l" t="t" r="r" b="b"/>
            <a:pathLst>
              <a:path w="323850">
                <a:moveTo>
                  <a:pt x="0" y="0"/>
                </a:moveTo>
                <a:lnTo>
                  <a:pt x="32385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575809" y="3183889"/>
            <a:ext cx="321310" cy="0"/>
          </a:xfrm>
          <a:custGeom>
            <a:avLst/>
            <a:gdLst/>
            <a:ahLst/>
            <a:cxnLst/>
            <a:rect l="l" t="t" r="r" b="b"/>
            <a:pathLst>
              <a:path w="321310">
                <a:moveTo>
                  <a:pt x="0" y="0"/>
                </a:moveTo>
                <a:lnTo>
                  <a:pt x="3213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577081" y="3180714"/>
            <a:ext cx="318770" cy="0"/>
          </a:xfrm>
          <a:custGeom>
            <a:avLst/>
            <a:gdLst/>
            <a:ahLst/>
            <a:cxnLst/>
            <a:rect l="l" t="t" r="r" b="b"/>
            <a:pathLst>
              <a:path w="318770">
                <a:moveTo>
                  <a:pt x="0" y="0"/>
                </a:moveTo>
                <a:lnTo>
                  <a:pt x="31877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578350" y="3176904"/>
            <a:ext cx="316230" cy="0"/>
          </a:xfrm>
          <a:custGeom>
            <a:avLst/>
            <a:gdLst/>
            <a:ahLst/>
            <a:cxnLst/>
            <a:rect l="l" t="t" r="r" b="b"/>
            <a:pathLst>
              <a:path w="316229">
                <a:moveTo>
                  <a:pt x="0" y="0"/>
                </a:moveTo>
                <a:lnTo>
                  <a:pt x="31622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579620" y="3173729"/>
            <a:ext cx="313690" cy="0"/>
          </a:xfrm>
          <a:custGeom>
            <a:avLst/>
            <a:gdLst/>
            <a:ahLst/>
            <a:cxnLst/>
            <a:rect l="l" t="t" r="r" b="b"/>
            <a:pathLst>
              <a:path w="313689">
                <a:moveTo>
                  <a:pt x="0" y="0"/>
                </a:moveTo>
                <a:lnTo>
                  <a:pt x="3136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580892" y="3170554"/>
            <a:ext cx="311150" cy="0"/>
          </a:xfrm>
          <a:custGeom>
            <a:avLst/>
            <a:gdLst/>
            <a:ahLst/>
            <a:cxnLst/>
            <a:rect l="l" t="t" r="r" b="b"/>
            <a:pathLst>
              <a:path w="311150">
                <a:moveTo>
                  <a:pt x="0" y="0"/>
                </a:moveTo>
                <a:lnTo>
                  <a:pt x="31115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582159" y="3166745"/>
            <a:ext cx="308610" cy="0"/>
          </a:xfrm>
          <a:custGeom>
            <a:avLst/>
            <a:gdLst/>
            <a:ahLst/>
            <a:cxnLst/>
            <a:rect l="l" t="t" r="r" b="b"/>
            <a:pathLst>
              <a:path w="308610">
                <a:moveTo>
                  <a:pt x="0" y="0"/>
                </a:moveTo>
                <a:lnTo>
                  <a:pt x="30861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583431" y="3163570"/>
            <a:ext cx="306070" cy="0"/>
          </a:xfrm>
          <a:custGeom>
            <a:avLst/>
            <a:gdLst/>
            <a:ahLst/>
            <a:cxnLst/>
            <a:rect l="l" t="t" r="r" b="b"/>
            <a:pathLst>
              <a:path w="306070">
                <a:moveTo>
                  <a:pt x="0" y="0"/>
                </a:moveTo>
                <a:lnTo>
                  <a:pt x="3060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584702" y="3160395"/>
            <a:ext cx="303530" cy="0"/>
          </a:xfrm>
          <a:custGeom>
            <a:avLst/>
            <a:gdLst/>
            <a:ahLst/>
            <a:cxnLst/>
            <a:rect l="l" t="t" r="r" b="b"/>
            <a:pathLst>
              <a:path w="303529">
                <a:moveTo>
                  <a:pt x="0" y="0"/>
                </a:moveTo>
                <a:lnTo>
                  <a:pt x="30352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585970" y="3157220"/>
            <a:ext cx="300990" cy="0"/>
          </a:xfrm>
          <a:custGeom>
            <a:avLst/>
            <a:gdLst/>
            <a:ahLst/>
            <a:cxnLst/>
            <a:rect l="l" t="t" r="r" b="b"/>
            <a:pathLst>
              <a:path w="300989">
                <a:moveTo>
                  <a:pt x="0" y="0"/>
                </a:moveTo>
                <a:lnTo>
                  <a:pt x="3009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587242" y="3154045"/>
            <a:ext cx="298450" cy="0"/>
          </a:xfrm>
          <a:custGeom>
            <a:avLst/>
            <a:gdLst/>
            <a:ahLst/>
            <a:cxnLst/>
            <a:rect l="l" t="t" r="r" b="b"/>
            <a:pathLst>
              <a:path w="298450">
                <a:moveTo>
                  <a:pt x="0" y="0"/>
                </a:moveTo>
                <a:lnTo>
                  <a:pt x="29845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588511" y="3150235"/>
            <a:ext cx="295909" cy="0"/>
          </a:xfrm>
          <a:custGeom>
            <a:avLst/>
            <a:gdLst/>
            <a:ahLst/>
            <a:cxnLst/>
            <a:rect l="l" t="t" r="r" b="b"/>
            <a:pathLst>
              <a:path w="295910">
                <a:moveTo>
                  <a:pt x="0" y="0"/>
                </a:moveTo>
                <a:lnTo>
                  <a:pt x="29591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589779" y="3147060"/>
            <a:ext cx="293370" cy="0"/>
          </a:xfrm>
          <a:custGeom>
            <a:avLst/>
            <a:gdLst/>
            <a:ahLst/>
            <a:cxnLst/>
            <a:rect l="l" t="t" r="r" b="b"/>
            <a:pathLst>
              <a:path w="293370">
                <a:moveTo>
                  <a:pt x="0" y="0"/>
                </a:moveTo>
                <a:lnTo>
                  <a:pt x="2933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4591052" y="3143885"/>
            <a:ext cx="290830" cy="0"/>
          </a:xfrm>
          <a:custGeom>
            <a:avLst/>
            <a:gdLst/>
            <a:ahLst/>
            <a:cxnLst/>
            <a:rect l="l" t="t" r="r" b="b"/>
            <a:pathLst>
              <a:path w="290829">
                <a:moveTo>
                  <a:pt x="0" y="0"/>
                </a:moveTo>
                <a:lnTo>
                  <a:pt x="29082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4592320" y="31407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593590" y="3138804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>
                <a:moveTo>
                  <a:pt x="0" y="0"/>
                </a:moveTo>
                <a:lnTo>
                  <a:pt x="2870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593590" y="3136900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>
                <a:moveTo>
                  <a:pt x="0" y="0"/>
                </a:moveTo>
                <a:lnTo>
                  <a:pt x="2857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546599" y="3260725"/>
            <a:ext cx="379731" cy="0"/>
          </a:xfrm>
          <a:custGeom>
            <a:avLst/>
            <a:gdLst/>
            <a:ahLst/>
            <a:cxnLst/>
            <a:rect l="l" t="t" r="r" b="b"/>
            <a:pathLst>
              <a:path w="379729">
                <a:moveTo>
                  <a:pt x="0" y="0"/>
                </a:moveTo>
                <a:lnTo>
                  <a:pt x="37972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547870" y="3256915"/>
            <a:ext cx="377190" cy="0"/>
          </a:xfrm>
          <a:custGeom>
            <a:avLst/>
            <a:gdLst/>
            <a:ahLst/>
            <a:cxnLst/>
            <a:rect l="l" t="t" r="r" b="b"/>
            <a:pathLst>
              <a:path w="377189">
                <a:moveTo>
                  <a:pt x="0" y="0"/>
                </a:moveTo>
                <a:lnTo>
                  <a:pt x="37718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549142" y="3253740"/>
            <a:ext cx="374650" cy="0"/>
          </a:xfrm>
          <a:custGeom>
            <a:avLst/>
            <a:gdLst/>
            <a:ahLst/>
            <a:cxnLst/>
            <a:rect l="l" t="t" r="r" b="b"/>
            <a:pathLst>
              <a:path w="374650">
                <a:moveTo>
                  <a:pt x="0" y="0"/>
                </a:moveTo>
                <a:lnTo>
                  <a:pt x="3746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550409" y="3250564"/>
            <a:ext cx="372110" cy="0"/>
          </a:xfrm>
          <a:custGeom>
            <a:avLst/>
            <a:gdLst/>
            <a:ahLst/>
            <a:cxnLst/>
            <a:rect l="l" t="t" r="r" b="b"/>
            <a:pathLst>
              <a:path w="372110">
                <a:moveTo>
                  <a:pt x="0" y="0"/>
                </a:moveTo>
                <a:lnTo>
                  <a:pt x="37211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551679" y="3246754"/>
            <a:ext cx="369570" cy="0"/>
          </a:xfrm>
          <a:custGeom>
            <a:avLst/>
            <a:gdLst/>
            <a:ahLst/>
            <a:cxnLst/>
            <a:rect l="l" t="t" r="r" b="b"/>
            <a:pathLst>
              <a:path w="369570">
                <a:moveTo>
                  <a:pt x="0" y="0"/>
                </a:moveTo>
                <a:lnTo>
                  <a:pt x="36957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4552952" y="3243579"/>
            <a:ext cx="367030" cy="0"/>
          </a:xfrm>
          <a:custGeom>
            <a:avLst/>
            <a:gdLst/>
            <a:ahLst/>
            <a:cxnLst/>
            <a:rect l="l" t="t" r="r" b="b"/>
            <a:pathLst>
              <a:path w="367029">
                <a:moveTo>
                  <a:pt x="0" y="0"/>
                </a:moveTo>
                <a:lnTo>
                  <a:pt x="3670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554220" y="3240404"/>
            <a:ext cx="364490" cy="0"/>
          </a:xfrm>
          <a:custGeom>
            <a:avLst/>
            <a:gdLst/>
            <a:ahLst/>
            <a:cxnLst/>
            <a:rect l="l" t="t" r="r" b="b"/>
            <a:pathLst>
              <a:path w="364489">
                <a:moveTo>
                  <a:pt x="0" y="0"/>
                </a:moveTo>
                <a:lnTo>
                  <a:pt x="36448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4555492" y="3237229"/>
            <a:ext cx="361950" cy="0"/>
          </a:xfrm>
          <a:custGeom>
            <a:avLst/>
            <a:gdLst/>
            <a:ahLst/>
            <a:cxnLst/>
            <a:rect l="l" t="t" r="r" b="b"/>
            <a:pathLst>
              <a:path w="361950">
                <a:moveTo>
                  <a:pt x="0" y="0"/>
                </a:moveTo>
                <a:lnTo>
                  <a:pt x="3619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556761" y="3234054"/>
            <a:ext cx="359410" cy="0"/>
          </a:xfrm>
          <a:custGeom>
            <a:avLst/>
            <a:gdLst/>
            <a:ahLst/>
            <a:cxnLst/>
            <a:rect l="l" t="t" r="r" b="b"/>
            <a:pathLst>
              <a:path w="359410">
                <a:moveTo>
                  <a:pt x="0" y="0"/>
                </a:moveTo>
                <a:lnTo>
                  <a:pt x="35941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558029" y="3230245"/>
            <a:ext cx="356870" cy="0"/>
          </a:xfrm>
          <a:custGeom>
            <a:avLst/>
            <a:gdLst/>
            <a:ahLst/>
            <a:cxnLst/>
            <a:rect l="l" t="t" r="r" b="b"/>
            <a:pathLst>
              <a:path w="356870">
                <a:moveTo>
                  <a:pt x="0" y="0"/>
                </a:moveTo>
                <a:lnTo>
                  <a:pt x="35687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559302" y="3227070"/>
            <a:ext cx="354330" cy="0"/>
          </a:xfrm>
          <a:custGeom>
            <a:avLst/>
            <a:gdLst/>
            <a:ahLst/>
            <a:cxnLst/>
            <a:rect l="l" t="t" r="r" b="b"/>
            <a:pathLst>
              <a:path w="354329">
                <a:moveTo>
                  <a:pt x="0" y="0"/>
                </a:moveTo>
                <a:lnTo>
                  <a:pt x="3543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560569" y="3223895"/>
            <a:ext cx="351791" cy="0"/>
          </a:xfrm>
          <a:custGeom>
            <a:avLst/>
            <a:gdLst/>
            <a:ahLst/>
            <a:cxnLst/>
            <a:rect l="l" t="t" r="r" b="b"/>
            <a:pathLst>
              <a:path w="351789">
                <a:moveTo>
                  <a:pt x="0" y="0"/>
                </a:moveTo>
                <a:lnTo>
                  <a:pt x="35178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561840" y="3220085"/>
            <a:ext cx="349250" cy="0"/>
          </a:xfrm>
          <a:custGeom>
            <a:avLst/>
            <a:gdLst/>
            <a:ahLst/>
            <a:cxnLst/>
            <a:rect l="l" t="t" r="r" b="b"/>
            <a:pathLst>
              <a:path w="349250">
                <a:moveTo>
                  <a:pt x="0" y="0"/>
                </a:moveTo>
                <a:lnTo>
                  <a:pt x="34925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4563111" y="3216910"/>
            <a:ext cx="346710" cy="0"/>
          </a:xfrm>
          <a:custGeom>
            <a:avLst/>
            <a:gdLst/>
            <a:ahLst/>
            <a:cxnLst/>
            <a:rect l="l" t="t" r="r" b="b"/>
            <a:pathLst>
              <a:path w="346710">
                <a:moveTo>
                  <a:pt x="0" y="0"/>
                </a:moveTo>
                <a:lnTo>
                  <a:pt x="3467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4564379" y="3213735"/>
            <a:ext cx="344170" cy="0"/>
          </a:xfrm>
          <a:custGeom>
            <a:avLst/>
            <a:gdLst/>
            <a:ahLst/>
            <a:cxnLst/>
            <a:rect l="l" t="t" r="r" b="b"/>
            <a:pathLst>
              <a:path w="344170">
                <a:moveTo>
                  <a:pt x="0" y="0"/>
                </a:moveTo>
                <a:lnTo>
                  <a:pt x="34417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4565650" y="3210561"/>
            <a:ext cx="341630" cy="0"/>
          </a:xfrm>
          <a:custGeom>
            <a:avLst/>
            <a:gdLst/>
            <a:ahLst/>
            <a:cxnLst/>
            <a:rect l="l" t="t" r="r" b="b"/>
            <a:pathLst>
              <a:path w="341629">
                <a:moveTo>
                  <a:pt x="0" y="0"/>
                </a:moveTo>
                <a:lnTo>
                  <a:pt x="3416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566922" y="3207385"/>
            <a:ext cx="339090" cy="0"/>
          </a:xfrm>
          <a:custGeom>
            <a:avLst/>
            <a:gdLst/>
            <a:ahLst/>
            <a:cxnLst/>
            <a:rect l="l" t="t" r="r" b="b"/>
            <a:pathLst>
              <a:path w="339089">
                <a:moveTo>
                  <a:pt x="0" y="0"/>
                </a:moveTo>
                <a:lnTo>
                  <a:pt x="33908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568190" y="3203575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>
                <a:moveTo>
                  <a:pt x="0" y="0"/>
                </a:moveTo>
                <a:lnTo>
                  <a:pt x="33655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569461" y="3200400"/>
            <a:ext cx="334010" cy="0"/>
          </a:xfrm>
          <a:custGeom>
            <a:avLst/>
            <a:gdLst/>
            <a:ahLst/>
            <a:cxnLst/>
            <a:rect l="l" t="t" r="r" b="b"/>
            <a:pathLst>
              <a:path w="334010">
                <a:moveTo>
                  <a:pt x="0" y="0"/>
                </a:moveTo>
                <a:lnTo>
                  <a:pt x="3340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4544059" y="3267074"/>
            <a:ext cx="384810" cy="0"/>
          </a:xfrm>
          <a:custGeom>
            <a:avLst/>
            <a:gdLst/>
            <a:ahLst/>
            <a:cxnLst/>
            <a:rect l="l" t="t" r="r" b="b"/>
            <a:pathLst>
              <a:path w="384810">
                <a:moveTo>
                  <a:pt x="0" y="0"/>
                </a:moveTo>
                <a:lnTo>
                  <a:pt x="38481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4545331" y="3263900"/>
            <a:ext cx="382270" cy="0"/>
          </a:xfrm>
          <a:custGeom>
            <a:avLst/>
            <a:gdLst/>
            <a:ahLst/>
            <a:cxnLst/>
            <a:rect l="l" t="t" r="r" b="b"/>
            <a:pathLst>
              <a:path w="382270">
                <a:moveTo>
                  <a:pt x="0" y="0"/>
                </a:moveTo>
                <a:lnTo>
                  <a:pt x="382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4519929" y="3330575"/>
            <a:ext cx="433070" cy="0"/>
          </a:xfrm>
          <a:custGeom>
            <a:avLst/>
            <a:gdLst/>
            <a:ahLst/>
            <a:cxnLst/>
            <a:rect l="l" t="t" r="r" b="b"/>
            <a:pathLst>
              <a:path w="433070">
                <a:moveTo>
                  <a:pt x="0" y="0"/>
                </a:moveTo>
                <a:lnTo>
                  <a:pt x="43307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4521202" y="3326765"/>
            <a:ext cx="430530" cy="0"/>
          </a:xfrm>
          <a:custGeom>
            <a:avLst/>
            <a:gdLst/>
            <a:ahLst/>
            <a:cxnLst/>
            <a:rect l="l" t="t" r="r" b="b"/>
            <a:pathLst>
              <a:path w="430529">
                <a:moveTo>
                  <a:pt x="0" y="0"/>
                </a:moveTo>
                <a:lnTo>
                  <a:pt x="43052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4522470" y="3323590"/>
            <a:ext cx="427990" cy="0"/>
          </a:xfrm>
          <a:custGeom>
            <a:avLst/>
            <a:gdLst/>
            <a:ahLst/>
            <a:cxnLst/>
            <a:rect l="l" t="t" r="r" b="b"/>
            <a:pathLst>
              <a:path w="427989">
                <a:moveTo>
                  <a:pt x="0" y="0"/>
                </a:moveTo>
                <a:lnTo>
                  <a:pt x="4279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4523740" y="3320415"/>
            <a:ext cx="425449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545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4525009" y="3316604"/>
            <a:ext cx="422909" cy="0"/>
          </a:xfrm>
          <a:custGeom>
            <a:avLst/>
            <a:gdLst/>
            <a:ahLst/>
            <a:cxnLst/>
            <a:rect l="l" t="t" r="r" b="b"/>
            <a:pathLst>
              <a:path w="422910">
                <a:moveTo>
                  <a:pt x="0" y="0"/>
                </a:moveTo>
                <a:lnTo>
                  <a:pt x="42291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4526279" y="3313429"/>
            <a:ext cx="420370" cy="0"/>
          </a:xfrm>
          <a:custGeom>
            <a:avLst/>
            <a:gdLst/>
            <a:ahLst/>
            <a:cxnLst/>
            <a:rect l="l" t="t" r="r" b="b"/>
            <a:pathLst>
              <a:path w="420370">
                <a:moveTo>
                  <a:pt x="0" y="0"/>
                </a:moveTo>
                <a:lnTo>
                  <a:pt x="4203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4527552" y="3310254"/>
            <a:ext cx="417830" cy="0"/>
          </a:xfrm>
          <a:custGeom>
            <a:avLst/>
            <a:gdLst/>
            <a:ahLst/>
            <a:cxnLst/>
            <a:rect l="l" t="t" r="r" b="b"/>
            <a:pathLst>
              <a:path w="417829">
                <a:moveTo>
                  <a:pt x="0" y="0"/>
                </a:moveTo>
                <a:lnTo>
                  <a:pt x="41782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4528822" y="3307079"/>
            <a:ext cx="415290" cy="0"/>
          </a:xfrm>
          <a:custGeom>
            <a:avLst/>
            <a:gdLst/>
            <a:ahLst/>
            <a:cxnLst/>
            <a:rect l="l" t="t" r="r" b="b"/>
            <a:pathLst>
              <a:path w="415289">
                <a:moveTo>
                  <a:pt x="0" y="0"/>
                </a:moveTo>
                <a:lnTo>
                  <a:pt x="4152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4530090" y="3303904"/>
            <a:ext cx="412750" cy="0"/>
          </a:xfrm>
          <a:custGeom>
            <a:avLst/>
            <a:gdLst/>
            <a:ahLst/>
            <a:cxnLst/>
            <a:rect l="l" t="t" r="r" b="b"/>
            <a:pathLst>
              <a:path w="412750">
                <a:moveTo>
                  <a:pt x="0" y="0"/>
                </a:moveTo>
                <a:lnTo>
                  <a:pt x="41275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4531359" y="3300095"/>
            <a:ext cx="410209" cy="0"/>
          </a:xfrm>
          <a:custGeom>
            <a:avLst/>
            <a:gdLst/>
            <a:ahLst/>
            <a:cxnLst/>
            <a:rect l="l" t="t" r="r" b="b"/>
            <a:pathLst>
              <a:path w="410210">
                <a:moveTo>
                  <a:pt x="0" y="0"/>
                </a:moveTo>
                <a:lnTo>
                  <a:pt x="41021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4532629" y="3296920"/>
            <a:ext cx="407670" cy="0"/>
          </a:xfrm>
          <a:custGeom>
            <a:avLst/>
            <a:gdLst/>
            <a:ahLst/>
            <a:cxnLst/>
            <a:rect l="l" t="t" r="r" b="b"/>
            <a:pathLst>
              <a:path w="407670">
                <a:moveTo>
                  <a:pt x="0" y="0"/>
                </a:moveTo>
                <a:lnTo>
                  <a:pt x="4076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4533900" y="3293745"/>
            <a:ext cx="405130" cy="0"/>
          </a:xfrm>
          <a:custGeom>
            <a:avLst/>
            <a:gdLst/>
            <a:ahLst/>
            <a:cxnLst/>
            <a:rect l="l" t="t" r="r" b="b"/>
            <a:pathLst>
              <a:path w="405129">
                <a:moveTo>
                  <a:pt x="0" y="0"/>
                </a:moveTo>
                <a:lnTo>
                  <a:pt x="40512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4535172" y="3290570"/>
            <a:ext cx="402590" cy="0"/>
          </a:xfrm>
          <a:custGeom>
            <a:avLst/>
            <a:gdLst/>
            <a:ahLst/>
            <a:cxnLst/>
            <a:rect l="l" t="t" r="r" b="b"/>
            <a:pathLst>
              <a:path w="402589">
                <a:moveTo>
                  <a:pt x="0" y="0"/>
                </a:moveTo>
                <a:lnTo>
                  <a:pt x="4025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4536441" y="3288665"/>
            <a:ext cx="401320" cy="0"/>
          </a:xfrm>
          <a:custGeom>
            <a:avLst/>
            <a:gdLst/>
            <a:ahLst/>
            <a:cxnLst/>
            <a:rect l="l" t="t" r="r" b="b"/>
            <a:pathLst>
              <a:path w="401320">
                <a:moveTo>
                  <a:pt x="0" y="0"/>
                </a:moveTo>
                <a:lnTo>
                  <a:pt x="4013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4536440" y="3286759"/>
            <a:ext cx="400050" cy="0"/>
          </a:xfrm>
          <a:custGeom>
            <a:avLst/>
            <a:gdLst/>
            <a:ahLst/>
            <a:cxnLst/>
            <a:rect l="l" t="t" r="r" b="b"/>
            <a:pathLst>
              <a:path w="400050">
                <a:moveTo>
                  <a:pt x="0" y="0"/>
                </a:moveTo>
                <a:lnTo>
                  <a:pt x="4000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4537709" y="3283584"/>
            <a:ext cx="397509" cy="0"/>
          </a:xfrm>
          <a:custGeom>
            <a:avLst/>
            <a:gdLst/>
            <a:ahLst/>
            <a:cxnLst/>
            <a:rect l="l" t="t" r="r" b="b"/>
            <a:pathLst>
              <a:path w="397510">
                <a:moveTo>
                  <a:pt x="0" y="0"/>
                </a:moveTo>
                <a:lnTo>
                  <a:pt x="39751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4538981" y="3280409"/>
            <a:ext cx="394970" cy="0"/>
          </a:xfrm>
          <a:custGeom>
            <a:avLst/>
            <a:gdLst/>
            <a:ahLst/>
            <a:cxnLst/>
            <a:rect l="l" t="t" r="r" b="b"/>
            <a:pathLst>
              <a:path w="394970">
                <a:moveTo>
                  <a:pt x="0" y="0"/>
                </a:moveTo>
                <a:lnTo>
                  <a:pt x="3949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4540250" y="3277234"/>
            <a:ext cx="392430" cy="0"/>
          </a:xfrm>
          <a:custGeom>
            <a:avLst/>
            <a:gdLst/>
            <a:ahLst/>
            <a:cxnLst/>
            <a:rect l="l" t="t" r="r" b="b"/>
            <a:pathLst>
              <a:path w="392429">
                <a:moveTo>
                  <a:pt x="0" y="0"/>
                </a:moveTo>
                <a:lnTo>
                  <a:pt x="39242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4541522" y="3273424"/>
            <a:ext cx="389890" cy="0"/>
          </a:xfrm>
          <a:custGeom>
            <a:avLst/>
            <a:gdLst/>
            <a:ahLst/>
            <a:cxnLst/>
            <a:rect l="l" t="t" r="r" b="b"/>
            <a:pathLst>
              <a:path w="389889">
                <a:moveTo>
                  <a:pt x="0" y="0"/>
                </a:moveTo>
                <a:lnTo>
                  <a:pt x="38988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4542792" y="3270250"/>
            <a:ext cx="387350" cy="0"/>
          </a:xfrm>
          <a:custGeom>
            <a:avLst/>
            <a:gdLst/>
            <a:ahLst/>
            <a:cxnLst/>
            <a:rect l="l" t="t" r="r" b="b"/>
            <a:pathLst>
              <a:path w="387350">
                <a:moveTo>
                  <a:pt x="0" y="0"/>
                </a:moveTo>
                <a:lnTo>
                  <a:pt x="3873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4517392" y="3336925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4518661" y="3333750"/>
            <a:ext cx="435609" cy="0"/>
          </a:xfrm>
          <a:custGeom>
            <a:avLst/>
            <a:gdLst/>
            <a:ahLst/>
            <a:cxnLst/>
            <a:rect l="l" t="t" r="r" b="b"/>
            <a:pathLst>
              <a:path w="435610">
                <a:moveTo>
                  <a:pt x="0" y="0"/>
                </a:moveTo>
                <a:lnTo>
                  <a:pt x="4356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4493259" y="3400425"/>
            <a:ext cx="486409" cy="0"/>
          </a:xfrm>
          <a:custGeom>
            <a:avLst/>
            <a:gdLst/>
            <a:ahLst/>
            <a:cxnLst/>
            <a:rect l="l" t="t" r="r" b="b"/>
            <a:pathLst>
              <a:path w="486410">
                <a:moveTo>
                  <a:pt x="0" y="0"/>
                </a:moveTo>
                <a:lnTo>
                  <a:pt x="48641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4494529" y="3396615"/>
            <a:ext cx="483870" cy="0"/>
          </a:xfrm>
          <a:custGeom>
            <a:avLst/>
            <a:gdLst/>
            <a:ahLst/>
            <a:cxnLst/>
            <a:rect l="l" t="t" r="r" b="b"/>
            <a:pathLst>
              <a:path w="483870">
                <a:moveTo>
                  <a:pt x="0" y="0"/>
                </a:moveTo>
                <a:lnTo>
                  <a:pt x="48387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4495801" y="3393440"/>
            <a:ext cx="481331" cy="0"/>
          </a:xfrm>
          <a:custGeom>
            <a:avLst/>
            <a:gdLst/>
            <a:ahLst/>
            <a:cxnLst/>
            <a:rect l="l" t="t" r="r" b="b"/>
            <a:pathLst>
              <a:path w="481329">
                <a:moveTo>
                  <a:pt x="0" y="0"/>
                </a:moveTo>
                <a:lnTo>
                  <a:pt x="4813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4497072" y="3390265"/>
            <a:ext cx="478790" cy="0"/>
          </a:xfrm>
          <a:custGeom>
            <a:avLst/>
            <a:gdLst/>
            <a:ahLst/>
            <a:cxnLst/>
            <a:rect l="l" t="t" r="r" b="b"/>
            <a:pathLst>
              <a:path w="478789">
                <a:moveTo>
                  <a:pt x="0" y="0"/>
                </a:moveTo>
                <a:lnTo>
                  <a:pt x="47878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4498340" y="3387090"/>
            <a:ext cx="476250" cy="0"/>
          </a:xfrm>
          <a:custGeom>
            <a:avLst/>
            <a:gdLst/>
            <a:ahLst/>
            <a:cxnLst/>
            <a:rect l="l" t="t" r="r" b="b"/>
            <a:pathLst>
              <a:path w="476250">
                <a:moveTo>
                  <a:pt x="0" y="0"/>
                </a:moveTo>
                <a:lnTo>
                  <a:pt x="4762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4499609" y="3383915"/>
            <a:ext cx="473709" cy="0"/>
          </a:xfrm>
          <a:custGeom>
            <a:avLst/>
            <a:gdLst/>
            <a:ahLst/>
            <a:cxnLst/>
            <a:rect l="l" t="t" r="r" b="b"/>
            <a:pathLst>
              <a:path w="473710">
                <a:moveTo>
                  <a:pt x="0" y="0"/>
                </a:moveTo>
                <a:lnTo>
                  <a:pt x="47371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4500881" y="3380104"/>
            <a:ext cx="471170" cy="0"/>
          </a:xfrm>
          <a:custGeom>
            <a:avLst/>
            <a:gdLst/>
            <a:ahLst/>
            <a:cxnLst/>
            <a:rect l="l" t="t" r="r" b="b"/>
            <a:pathLst>
              <a:path w="471170">
                <a:moveTo>
                  <a:pt x="0" y="0"/>
                </a:moveTo>
                <a:lnTo>
                  <a:pt x="47117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4502150" y="3376929"/>
            <a:ext cx="468630" cy="0"/>
          </a:xfrm>
          <a:custGeom>
            <a:avLst/>
            <a:gdLst/>
            <a:ahLst/>
            <a:cxnLst/>
            <a:rect l="l" t="t" r="r" b="b"/>
            <a:pathLst>
              <a:path w="468629">
                <a:moveTo>
                  <a:pt x="0" y="0"/>
                </a:moveTo>
                <a:lnTo>
                  <a:pt x="4686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4503422" y="3373754"/>
            <a:ext cx="466090" cy="0"/>
          </a:xfrm>
          <a:custGeom>
            <a:avLst/>
            <a:gdLst/>
            <a:ahLst/>
            <a:cxnLst/>
            <a:rect l="l" t="t" r="r" b="b"/>
            <a:pathLst>
              <a:path w="466089">
                <a:moveTo>
                  <a:pt x="0" y="0"/>
                </a:moveTo>
                <a:lnTo>
                  <a:pt x="46608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4504690" y="3369944"/>
            <a:ext cx="463550" cy="0"/>
          </a:xfrm>
          <a:custGeom>
            <a:avLst/>
            <a:gdLst/>
            <a:ahLst/>
            <a:cxnLst/>
            <a:rect l="l" t="t" r="r" b="b"/>
            <a:pathLst>
              <a:path w="463550">
                <a:moveTo>
                  <a:pt x="0" y="0"/>
                </a:moveTo>
                <a:lnTo>
                  <a:pt x="46355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4505961" y="3366770"/>
            <a:ext cx="461009" cy="0"/>
          </a:xfrm>
          <a:custGeom>
            <a:avLst/>
            <a:gdLst/>
            <a:ahLst/>
            <a:cxnLst/>
            <a:rect l="l" t="t" r="r" b="b"/>
            <a:pathLst>
              <a:path w="461010">
                <a:moveTo>
                  <a:pt x="0" y="0"/>
                </a:moveTo>
                <a:lnTo>
                  <a:pt x="4610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4507231" y="3363595"/>
            <a:ext cx="458470" cy="0"/>
          </a:xfrm>
          <a:custGeom>
            <a:avLst/>
            <a:gdLst/>
            <a:ahLst/>
            <a:cxnLst/>
            <a:rect l="l" t="t" r="r" b="b"/>
            <a:pathLst>
              <a:path w="458470">
                <a:moveTo>
                  <a:pt x="0" y="0"/>
                </a:moveTo>
                <a:lnTo>
                  <a:pt x="45847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4508500" y="3360420"/>
            <a:ext cx="455930" cy="0"/>
          </a:xfrm>
          <a:custGeom>
            <a:avLst/>
            <a:gdLst/>
            <a:ahLst/>
            <a:cxnLst/>
            <a:rect l="l" t="t" r="r" b="b"/>
            <a:pathLst>
              <a:path w="455929">
                <a:moveTo>
                  <a:pt x="0" y="0"/>
                </a:moveTo>
                <a:lnTo>
                  <a:pt x="4559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4509771" y="3357245"/>
            <a:ext cx="453391" cy="0"/>
          </a:xfrm>
          <a:custGeom>
            <a:avLst/>
            <a:gdLst/>
            <a:ahLst/>
            <a:cxnLst/>
            <a:rect l="l" t="t" r="r" b="b"/>
            <a:pathLst>
              <a:path w="453389">
                <a:moveTo>
                  <a:pt x="0" y="0"/>
                </a:moveTo>
                <a:lnTo>
                  <a:pt x="45338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4511042" y="3353434"/>
            <a:ext cx="450850" cy="0"/>
          </a:xfrm>
          <a:custGeom>
            <a:avLst/>
            <a:gdLst/>
            <a:ahLst/>
            <a:cxnLst/>
            <a:rect l="l" t="t" r="r" b="b"/>
            <a:pathLst>
              <a:path w="450850">
                <a:moveTo>
                  <a:pt x="0" y="0"/>
                </a:moveTo>
                <a:lnTo>
                  <a:pt x="45085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4512311" y="3350259"/>
            <a:ext cx="448309" cy="0"/>
          </a:xfrm>
          <a:custGeom>
            <a:avLst/>
            <a:gdLst/>
            <a:ahLst/>
            <a:cxnLst/>
            <a:rect l="l" t="t" r="r" b="b"/>
            <a:pathLst>
              <a:path w="448310">
                <a:moveTo>
                  <a:pt x="0" y="0"/>
                </a:moveTo>
                <a:lnTo>
                  <a:pt x="4483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4513581" y="3347084"/>
            <a:ext cx="445770" cy="0"/>
          </a:xfrm>
          <a:custGeom>
            <a:avLst/>
            <a:gdLst/>
            <a:ahLst/>
            <a:cxnLst/>
            <a:rect l="l" t="t" r="r" b="b"/>
            <a:pathLst>
              <a:path w="445770">
                <a:moveTo>
                  <a:pt x="0" y="0"/>
                </a:moveTo>
                <a:lnTo>
                  <a:pt x="44577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4514852" y="3343275"/>
            <a:ext cx="443230" cy="0"/>
          </a:xfrm>
          <a:custGeom>
            <a:avLst/>
            <a:gdLst/>
            <a:ahLst/>
            <a:cxnLst/>
            <a:rect l="l" t="t" r="r" b="b"/>
            <a:pathLst>
              <a:path w="443229">
                <a:moveTo>
                  <a:pt x="0" y="0"/>
                </a:moveTo>
                <a:lnTo>
                  <a:pt x="44322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4516120" y="3340100"/>
            <a:ext cx="440690" cy="0"/>
          </a:xfrm>
          <a:custGeom>
            <a:avLst/>
            <a:gdLst/>
            <a:ahLst/>
            <a:cxnLst/>
            <a:rect l="l" t="t" r="r" b="b"/>
            <a:pathLst>
              <a:path w="440689">
                <a:moveTo>
                  <a:pt x="0" y="0"/>
                </a:moveTo>
                <a:lnTo>
                  <a:pt x="4406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4466590" y="3470275"/>
            <a:ext cx="539750" cy="0"/>
          </a:xfrm>
          <a:custGeom>
            <a:avLst/>
            <a:gdLst/>
            <a:ahLst/>
            <a:cxnLst/>
            <a:rect l="l" t="t" r="r" b="b"/>
            <a:pathLst>
              <a:path w="539750">
                <a:moveTo>
                  <a:pt x="0" y="0"/>
                </a:moveTo>
                <a:lnTo>
                  <a:pt x="53975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4467861" y="3466464"/>
            <a:ext cx="537210" cy="0"/>
          </a:xfrm>
          <a:custGeom>
            <a:avLst/>
            <a:gdLst/>
            <a:ahLst/>
            <a:cxnLst/>
            <a:rect l="l" t="t" r="r" b="b"/>
            <a:pathLst>
              <a:path w="537210">
                <a:moveTo>
                  <a:pt x="0" y="0"/>
                </a:moveTo>
                <a:lnTo>
                  <a:pt x="53721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4469131" y="3463290"/>
            <a:ext cx="534670" cy="0"/>
          </a:xfrm>
          <a:custGeom>
            <a:avLst/>
            <a:gdLst/>
            <a:ahLst/>
            <a:cxnLst/>
            <a:rect l="l" t="t" r="r" b="b"/>
            <a:pathLst>
              <a:path w="534670">
                <a:moveTo>
                  <a:pt x="0" y="0"/>
                </a:moveTo>
                <a:lnTo>
                  <a:pt x="5346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4470400" y="3460115"/>
            <a:ext cx="532130" cy="0"/>
          </a:xfrm>
          <a:custGeom>
            <a:avLst/>
            <a:gdLst/>
            <a:ahLst/>
            <a:cxnLst/>
            <a:rect l="l" t="t" r="r" b="b"/>
            <a:pathLst>
              <a:path w="532129">
                <a:moveTo>
                  <a:pt x="0" y="0"/>
                </a:moveTo>
                <a:lnTo>
                  <a:pt x="53212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471672" y="3456940"/>
            <a:ext cx="529590" cy="0"/>
          </a:xfrm>
          <a:custGeom>
            <a:avLst/>
            <a:gdLst/>
            <a:ahLst/>
            <a:cxnLst/>
            <a:rect l="l" t="t" r="r" b="b"/>
            <a:pathLst>
              <a:path w="529589">
                <a:moveTo>
                  <a:pt x="0" y="0"/>
                </a:moveTo>
                <a:lnTo>
                  <a:pt x="5295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4472942" y="3453765"/>
            <a:ext cx="527049" cy="0"/>
          </a:xfrm>
          <a:custGeom>
            <a:avLst/>
            <a:gdLst/>
            <a:ahLst/>
            <a:cxnLst/>
            <a:rect l="l" t="t" r="r" b="b"/>
            <a:pathLst>
              <a:path w="527050">
                <a:moveTo>
                  <a:pt x="0" y="0"/>
                </a:moveTo>
                <a:lnTo>
                  <a:pt x="52705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474209" y="3449954"/>
            <a:ext cx="524510" cy="0"/>
          </a:xfrm>
          <a:custGeom>
            <a:avLst/>
            <a:gdLst/>
            <a:ahLst/>
            <a:cxnLst/>
            <a:rect l="l" t="t" r="r" b="b"/>
            <a:pathLst>
              <a:path w="524510">
                <a:moveTo>
                  <a:pt x="0" y="0"/>
                </a:moveTo>
                <a:lnTo>
                  <a:pt x="52451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475481" y="3446779"/>
            <a:ext cx="521970" cy="0"/>
          </a:xfrm>
          <a:custGeom>
            <a:avLst/>
            <a:gdLst/>
            <a:ahLst/>
            <a:cxnLst/>
            <a:rect l="l" t="t" r="r" b="b"/>
            <a:pathLst>
              <a:path w="521970">
                <a:moveTo>
                  <a:pt x="0" y="0"/>
                </a:moveTo>
                <a:lnTo>
                  <a:pt x="5219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476750" y="3443604"/>
            <a:ext cx="519430" cy="0"/>
          </a:xfrm>
          <a:custGeom>
            <a:avLst/>
            <a:gdLst/>
            <a:ahLst/>
            <a:cxnLst/>
            <a:rect l="l" t="t" r="r" b="b"/>
            <a:pathLst>
              <a:path w="519429">
                <a:moveTo>
                  <a:pt x="0" y="0"/>
                </a:moveTo>
                <a:lnTo>
                  <a:pt x="51942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4478020" y="3440429"/>
            <a:ext cx="516890" cy="0"/>
          </a:xfrm>
          <a:custGeom>
            <a:avLst/>
            <a:gdLst/>
            <a:ahLst/>
            <a:cxnLst/>
            <a:rect l="l" t="t" r="r" b="b"/>
            <a:pathLst>
              <a:path w="516889">
                <a:moveTo>
                  <a:pt x="0" y="0"/>
                </a:moveTo>
                <a:lnTo>
                  <a:pt x="5168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4479291" y="3438525"/>
            <a:ext cx="515620" cy="0"/>
          </a:xfrm>
          <a:custGeom>
            <a:avLst/>
            <a:gdLst/>
            <a:ahLst/>
            <a:cxnLst/>
            <a:rect l="l" t="t" r="r" b="b"/>
            <a:pathLst>
              <a:path w="515620">
                <a:moveTo>
                  <a:pt x="0" y="0"/>
                </a:moveTo>
                <a:lnTo>
                  <a:pt x="5156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4479292" y="3436620"/>
            <a:ext cx="514350" cy="0"/>
          </a:xfrm>
          <a:custGeom>
            <a:avLst/>
            <a:gdLst/>
            <a:ahLst/>
            <a:cxnLst/>
            <a:rect l="l" t="t" r="r" b="b"/>
            <a:pathLst>
              <a:path w="514350">
                <a:moveTo>
                  <a:pt x="0" y="0"/>
                </a:moveTo>
                <a:lnTo>
                  <a:pt x="5143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4480561" y="3433445"/>
            <a:ext cx="511809" cy="0"/>
          </a:xfrm>
          <a:custGeom>
            <a:avLst/>
            <a:gdLst/>
            <a:ahLst/>
            <a:cxnLst/>
            <a:rect l="l" t="t" r="r" b="b"/>
            <a:pathLst>
              <a:path w="511810">
                <a:moveTo>
                  <a:pt x="0" y="0"/>
                </a:moveTo>
                <a:lnTo>
                  <a:pt x="51181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4481831" y="3430270"/>
            <a:ext cx="509270" cy="0"/>
          </a:xfrm>
          <a:custGeom>
            <a:avLst/>
            <a:gdLst/>
            <a:ahLst/>
            <a:cxnLst/>
            <a:rect l="l" t="t" r="r" b="b"/>
            <a:pathLst>
              <a:path w="509270">
                <a:moveTo>
                  <a:pt x="0" y="0"/>
                </a:moveTo>
                <a:lnTo>
                  <a:pt x="509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4483102" y="3427095"/>
            <a:ext cx="506730" cy="0"/>
          </a:xfrm>
          <a:custGeom>
            <a:avLst/>
            <a:gdLst/>
            <a:ahLst/>
            <a:cxnLst/>
            <a:rect l="l" t="t" r="r" b="b"/>
            <a:pathLst>
              <a:path w="506729">
                <a:moveTo>
                  <a:pt x="0" y="0"/>
                </a:moveTo>
                <a:lnTo>
                  <a:pt x="50672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4484370" y="3423284"/>
            <a:ext cx="504190" cy="0"/>
          </a:xfrm>
          <a:custGeom>
            <a:avLst/>
            <a:gdLst/>
            <a:ahLst/>
            <a:cxnLst/>
            <a:rect l="l" t="t" r="r" b="b"/>
            <a:pathLst>
              <a:path w="504189">
                <a:moveTo>
                  <a:pt x="0" y="0"/>
                </a:moveTo>
                <a:lnTo>
                  <a:pt x="50418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4485642" y="3420108"/>
            <a:ext cx="501650" cy="0"/>
          </a:xfrm>
          <a:custGeom>
            <a:avLst/>
            <a:gdLst/>
            <a:ahLst/>
            <a:cxnLst/>
            <a:rect l="l" t="t" r="r" b="b"/>
            <a:pathLst>
              <a:path w="501650">
                <a:moveTo>
                  <a:pt x="0" y="0"/>
                </a:moveTo>
                <a:lnTo>
                  <a:pt x="5016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4486911" y="3416934"/>
            <a:ext cx="499110" cy="0"/>
          </a:xfrm>
          <a:custGeom>
            <a:avLst/>
            <a:gdLst/>
            <a:ahLst/>
            <a:cxnLst/>
            <a:rect l="l" t="t" r="r" b="b"/>
            <a:pathLst>
              <a:path w="499110">
                <a:moveTo>
                  <a:pt x="0" y="0"/>
                </a:moveTo>
                <a:lnTo>
                  <a:pt x="49911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4488179" y="3413759"/>
            <a:ext cx="496570" cy="0"/>
          </a:xfrm>
          <a:custGeom>
            <a:avLst/>
            <a:gdLst/>
            <a:ahLst/>
            <a:cxnLst/>
            <a:rect l="l" t="t" r="r" b="b"/>
            <a:pathLst>
              <a:path w="496570">
                <a:moveTo>
                  <a:pt x="0" y="0"/>
                </a:moveTo>
                <a:lnTo>
                  <a:pt x="4965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4489452" y="3410584"/>
            <a:ext cx="494030" cy="0"/>
          </a:xfrm>
          <a:custGeom>
            <a:avLst/>
            <a:gdLst/>
            <a:ahLst/>
            <a:cxnLst/>
            <a:rect l="l" t="t" r="r" b="b"/>
            <a:pathLst>
              <a:path w="494029">
                <a:moveTo>
                  <a:pt x="0" y="0"/>
                </a:moveTo>
                <a:lnTo>
                  <a:pt x="49402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4490720" y="3406775"/>
            <a:ext cx="491490" cy="0"/>
          </a:xfrm>
          <a:custGeom>
            <a:avLst/>
            <a:gdLst/>
            <a:ahLst/>
            <a:cxnLst/>
            <a:rect l="l" t="t" r="r" b="b"/>
            <a:pathLst>
              <a:path w="491489">
                <a:moveTo>
                  <a:pt x="0" y="0"/>
                </a:moveTo>
                <a:lnTo>
                  <a:pt x="49148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4491990" y="3403601"/>
            <a:ext cx="488950" cy="0"/>
          </a:xfrm>
          <a:custGeom>
            <a:avLst/>
            <a:gdLst/>
            <a:ahLst/>
            <a:cxnLst/>
            <a:rect l="l" t="t" r="r" b="b"/>
            <a:pathLst>
              <a:path w="488950">
                <a:moveTo>
                  <a:pt x="0" y="0"/>
                </a:moveTo>
                <a:lnTo>
                  <a:pt x="4889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4442459" y="3533776"/>
            <a:ext cx="588010" cy="0"/>
          </a:xfrm>
          <a:custGeom>
            <a:avLst/>
            <a:gdLst/>
            <a:ahLst/>
            <a:cxnLst/>
            <a:rect l="l" t="t" r="r" b="b"/>
            <a:pathLst>
              <a:path w="588010">
                <a:moveTo>
                  <a:pt x="0" y="0"/>
                </a:moveTo>
                <a:lnTo>
                  <a:pt x="58801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4443731" y="3529965"/>
            <a:ext cx="585470" cy="0"/>
          </a:xfrm>
          <a:custGeom>
            <a:avLst/>
            <a:gdLst/>
            <a:ahLst/>
            <a:cxnLst/>
            <a:rect l="l" t="t" r="r" b="b"/>
            <a:pathLst>
              <a:path w="585470">
                <a:moveTo>
                  <a:pt x="0" y="0"/>
                </a:moveTo>
                <a:lnTo>
                  <a:pt x="58547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4444999" y="3526790"/>
            <a:ext cx="582931" cy="0"/>
          </a:xfrm>
          <a:custGeom>
            <a:avLst/>
            <a:gdLst/>
            <a:ahLst/>
            <a:cxnLst/>
            <a:rect l="l" t="t" r="r" b="b"/>
            <a:pathLst>
              <a:path w="582929">
                <a:moveTo>
                  <a:pt x="0" y="0"/>
                </a:moveTo>
                <a:lnTo>
                  <a:pt x="5829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4446270" y="3523615"/>
            <a:ext cx="580390" cy="0"/>
          </a:xfrm>
          <a:custGeom>
            <a:avLst/>
            <a:gdLst/>
            <a:ahLst/>
            <a:cxnLst/>
            <a:rect l="l" t="t" r="r" b="b"/>
            <a:pathLst>
              <a:path w="580389">
                <a:moveTo>
                  <a:pt x="0" y="0"/>
                </a:moveTo>
                <a:lnTo>
                  <a:pt x="58038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4447542" y="3519804"/>
            <a:ext cx="577850" cy="0"/>
          </a:xfrm>
          <a:custGeom>
            <a:avLst/>
            <a:gdLst/>
            <a:ahLst/>
            <a:cxnLst/>
            <a:rect l="l" t="t" r="r" b="b"/>
            <a:pathLst>
              <a:path w="577850">
                <a:moveTo>
                  <a:pt x="0" y="0"/>
                </a:moveTo>
                <a:lnTo>
                  <a:pt x="57785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4448809" y="3516629"/>
            <a:ext cx="575310" cy="0"/>
          </a:xfrm>
          <a:custGeom>
            <a:avLst/>
            <a:gdLst/>
            <a:ahLst/>
            <a:cxnLst/>
            <a:rect l="l" t="t" r="r" b="b"/>
            <a:pathLst>
              <a:path w="575310">
                <a:moveTo>
                  <a:pt x="0" y="0"/>
                </a:moveTo>
                <a:lnTo>
                  <a:pt x="5753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4450079" y="3513454"/>
            <a:ext cx="572770" cy="0"/>
          </a:xfrm>
          <a:custGeom>
            <a:avLst/>
            <a:gdLst/>
            <a:ahLst/>
            <a:cxnLst/>
            <a:rect l="l" t="t" r="r" b="b"/>
            <a:pathLst>
              <a:path w="572770">
                <a:moveTo>
                  <a:pt x="0" y="0"/>
                </a:moveTo>
                <a:lnTo>
                  <a:pt x="57277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4451352" y="3510279"/>
            <a:ext cx="570230" cy="0"/>
          </a:xfrm>
          <a:custGeom>
            <a:avLst/>
            <a:gdLst/>
            <a:ahLst/>
            <a:cxnLst/>
            <a:rect l="l" t="t" r="r" b="b"/>
            <a:pathLst>
              <a:path w="570229">
                <a:moveTo>
                  <a:pt x="0" y="0"/>
                </a:moveTo>
                <a:lnTo>
                  <a:pt x="5702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4452620" y="3507104"/>
            <a:ext cx="567690" cy="0"/>
          </a:xfrm>
          <a:custGeom>
            <a:avLst/>
            <a:gdLst/>
            <a:ahLst/>
            <a:cxnLst/>
            <a:rect l="l" t="t" r="r" b="b"/>
            <a:pathLst>
              <a:path w="567689">
                <a:moveTo>
                  <a:pt x="0" y="0"/>
                </a:moveTo>
                <a:lnTo>
                  <a:pt x="56768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4453892" y="3503295"/>
            <a:ext cx="565150" cy="0"/>
          </a:xfrm>
          <a:custGeom>
            <a:avLst/>
            <a:gdLst/>
            <a:ahLst/>
            <a:cxnLst/>
            <a:rect l="l" t="t" r="r" b="b"/>
            <a:pathLst>
              <a:path w="565150">
                <a:moveTo>
                  <a:pt x="0" y="0"/>
                </a:moveTo>
                <a:lnTo>
                  <a:pt x="56515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4455161" y="3500119"/>
            <a:ext cx="562610" cy="0"/>
          </a:xfrm>
          <a:custGeom>
            <a:avLst/>
            <a:gdLst/>
            <a:ahLst/>
            <a:cxnLst/>
            <a:rect l="l" t="t" r="r" b="b"/>
            <a:pathLst>
              <a:path w="562610">
                <a:moveTo>
                  <a:pt x="0" y="0"/>
                </a:moveTo>
                <a:lnTo>
                  <a:pt x="5626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4456429" y="3496945"/>
            <a:ext cx="560070" cy="0"/>
          </a:xfrm>
          <a:custGeom>
            <a:avLst/>
            <a:gdLst/>
            <a:ahLst/>
            <a:cxnLst/>
            <a:rect l="l" t="t" r="r" b="b"/>
            <a:pathLst>
              <a:path w="560070">
                <a:moveTo>
                  <a:pt x="0" y="0"/>
                </a:moveTo>
                <a:lnTo>
                  <a:pt x="56007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4457702" y="3493134"/>
            <a:ext cx="557530" cy="0"/>
          </a:xfrm>
          <a:custGeom>
            <a:avLst/>
            <a:gdLst/>
            <a:ahLst/>
            <a:cxnLst/>
            <a:rect l="l" t="t" r="r" b="b"/>
            <a:pathLst>
              <a:path w="557529">
                <a:moveTo>
                  <a:pt x="0" y="0"/>
                </a:moveTo>
                <a:lnTo>
                  <a:pt x="55752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4458972" y="3489959"/>
            <a:ext cx="554989" cy="0"/>
          </a:xfrm>
          <a:custGeom>
            <a:avLst/>
            <a:gdLst/>
            <a:ahLst/>
            <a:cxnLst/>
            <a:rect l="l" t="t" r="r" b="b"/>
            <a:pathLst>
              <a:path w="554989">
                <a:moveTo>
                  <a:pt x="0" y="0"/>
                </a:moveTo>
                <a:lnTo>
                  <a:pt x="5549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4460240" y="3486784"/>
            <a:ext cx="552450" cy="0"/>
          </a:xfrm>
          <a:custGeom>
            <a:avLst/>
            <a:gdLst/>
            <a:ahLst/>
            <a:cxnLst/>
            <a:rect l="l" t="t" r="r" b="b"/>
            <a:pathLst>
              <a:path w="552450">
                <a:moveTo>
                  <a:pt x="0" y="0"/>
                </a:moveTo>
                <a:lnTo>
                  <a:pt x="55245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4461511" y="3483609"/>
            <a:ext cx="549910" cy="0"/>
          </a:xfrm>
          <a:custGeom>
            <a:avLst/>
            <a:gdLst/>
            <a:ahLst/>
            <a:cxnLst/>
            <a:rect l="l" t="t" r="r" b="b"/>
            <a:pathLst>
              <a:path w="549910">
                <a:moveTo>
                  <a:pt x="0" y="0"/>
                </a:moveTo>
                <a:lnTo>
                  <a:pt x="5499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4462779" y="3480434"/>
            <a:ext cx="547370" cy="0"/>
          </a:xfrm>
          <a:custGeom>
            <a:avLst/>
            <a:gdLst/>
            <a:ahLst/>
            <a:cxnLst/>
            <a:rect l="l" t="t" r="r" b="b"/>
            <a:pathLst>
              <a:path w="547370">
                <a:moveTo>
                  <a:pt x="0" y="0"/>
                </a:moveTo>
                <a:lnTo>
                  <a:pt x="54737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4464050" y="3476625"/>
            <a:ext cx="544830" cy="0"/>
          </a:xfrm>
          <a:custGeom>
            <a:avLst/>
            <a:gdLst/>
            <a:ahLst/>
            <a:cxnLst/>
            <a:rect l="l" t="t" r="r" b="b"/>
            <a:pathLst>
              <a:path w="544829">
                <a:moveTo>
                  <a:pt x="0" y="0"/>
                </a:moveTo>
                <a:lnTo>
                  <a:pt x="54482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4465322" y="3473450"/>
            <a:ext cx="542290" cy="0"/>
          </a:xfrm>
          <a:custGeom>
            <a:avLst/>
            <a:gdLst/>
            <a:ahLst/>
            <a:cxnLst/>
            <a:rect l="l" t="t" r="r" b="b"/>
            <a:pathLst>
              <a:path w="542289">
                <a:moveTo>
                  <a:pt x="0" y="0"/>
                </a:moveTo>
                <a:lnTo>
                  <a:pt x="5422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4439922" y="3540125"/>
            <a:ext cx="593090" cy="0"/>
          </a:xfrm>
          <a:custGeom>
            <a:avLst/>
            <a:gdLst/>
            <a:ahLst/>
            <a:cxnLst/>
            <a:rect l="l" t="t" r="r" b="b"/>
            <a:pathLst>
              <a:path w="593089">
                <a:moveTo>
                  <a:pt x="0" y="0"/>
                </a:moveTo>
                <a:lnTo>
                  <a:pt x="59308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4441192" y="3536950"/>
            <a:ext cx="590550" cy="0"/>
          </a:xfrm>
          <a:custGeom>
            <a:avLst/>
            <a:gdLst/>
            <a:ahLst/>
            <a:cxnLst/>
            <a:rect l="l" t="t" r="r" b="b"/>
            <a:pathLst>
              <a:path w="590550">
                <a:moveTo>
                  <a:pt x="0" y="0"/>
                </a:moveTo>
                <a:lnTo>
                  <a:pt x="5905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4415792" y="3603625"/>
            <a:ext cx="641350" cy="0"/>
          </a:xfrm>
          <a:custGeom>
            <a:avLst/>
            <a:gdLst/>
            <a:ahLst/>
            <a:cxnLst/>
            <a:rect l="l" t="t" r="r" b="b"/>
            <a:pathLst>
              <a:path w="641350">
                <a:moveTo>
                  <a:pt x="0" y="0"/>
                </a:moveTo>
                <a:lnTo>
                  <a:pt x="64135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4417059" y="3599815"/>
            <a:ext cx="638810" cy="0"/>
          </a:xfrm>
          <a:custGeom>
            <a:avLst/>
            <a:gdLst/>
            <a:ahLst/>
            <a:cxnLst/>
            <a:rect l="l" t="t" r="r" b="b"/>
            <a:pathLst>
              <a:path w="638810">
                <a:moveTo>
                  <a:pt x="0" y="0"/>
                </a:moveTo>
                <a:lnTo>
                  <a:pt x="63881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4418329" y="3596639"/>
            <a:ext cx="636270" cy="0"/>
          </a:xfrm>
          <a:custGeom>
            <a:avLst/>
            <a:gdLst/>
            <a:ahLst/>
            <a:cxnLst/>
            <a:rect l="l" t="t" r="r" b="b"/>
            <a:pathLst>
              <a:path w="636270">
                <a:moveTo>
                  <a:pt x="0" y="0"/>
                </a:moveTo>
                <a:lnTo>
                  <a:pt x="636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4419602" y="3593465"/>
            <a:ext cx="633730" cy="0"/>
          </a:xfrm>
          <a:custGeom>
            <a:avLst/>
            <a:gdLst/>
            <a:ahLst/>
            <a:cxnLst/>
            <a:rect l="l" t="t" r="r" b="b"/>
            <a:pathLst>
              <a:path w="633729">
                <a:moveTo>
                  <a:pt x="0" y="0"/>
                </a:moveTo>
                <a:lnTo>
                  <a:pt x="63372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4420870" y="3590290"/>
            <a:ext cx="631190" cy="0"/>
          </a:xfrm>
          <a:custGeom>
            <a:avLst/>
            <a:gdLst/>
            <a:ahLst/>
            <a:cxnLst/>
            <a:rect l="l" t="t" r="r" b="b"/>
            <a:pathLst>
              <a:path w="631189">
                <a:moveTo>
                  <a:pt x="0" y="0"/>
                </a:moveTo>
                <a:lnTo>
                  <a:pt x="6311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4422140" y="3588384"/>
            <a:ext cx="629920" cy="0"/>
          </a:xfrm>
          <a:custGeom>
            <a:avLst/>
            <a:gdLst/>
            <a:ahLst/>
            <a:cxnLst/>
            <a:rect l="l" t="t" r="r" b="b"/>
            <a:pathLst>
              <a:path w="629920">
                <a:moveTo>
                  <a:pt x="0" y="0"/>
                </a:moveTo>
                <a:lnTo>
                  <a:pt x="6299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4422140" y="3586479"/>
            <a:ext cx="628650" cy="0"/>
          </a:xfrm>
          <a:custGeom>
            <a:avLst/>
            <a:gdLst/>
            <a:ahLst/>
            <a:cxnLst/>
            <a:rect l="l" t="t" r="r" b="b"/>
            <a:pathLst>
              <a:path w="628650">
                <a:moveTo>
                  <a:pt x="0" y="0"/>
                </a:moveTo>
                <a:lnTo>
                  <a:pt x="6286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4423411" y="3583304"/>
            <a:ext cx="626110" cy="0"/>
          </a:xfrm>
          <a:custGeom>
            <a:avLst/>
            <a:gdLst/>
            <a:ahLst/>
            <a:cxnLst/>
            <a:rect l="l" t="t" r="r" b="b"/>
            <a:pathLst>
              <a:path w="626110">
                <a:moveTo>
                  <a:pt x="0" y="0"/>
                </a:moveTo>
                <a:lnTo>
                  <a:pt x="62611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4424679" y="3580129"/>
            <a:ext cx="623570" cy="0"/>
          </a:xfrm>
          <a:custGeom>
            <a:avLst/>
            <a:gdLst/>
            <a:ahLst/>
            <a:cxnLst/>
            <a:rect l="l" t="t" r="r" b="b"/>
            <a:pathLst>
              <a:path w="623570">
                <a:moveTo>
                  <a:pt x="0" y="0"/>
                </a:moveTo>
                <a:lnTo>
                  <a:pt x="6235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4425952" y="3576954"/>
            <a:ext cx="621030" cy="0"/>
          </a:xfrm>
          <a:custGeom>
            <a:avLst/>
            <a:gdLst/>
            <a:ahLst/>
            <a:cxnLst/>
            <a:rect l="l" t="t" r="r" b="b"/>
            <a:pathLst>
              <a:path w="621029">
                <a:moveTo>
                  <a:pt x="0" y="0"/>
                </a:moveTo>
                <a:lnTo>
                  <a:pt x="62102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4427222" y="3573145"/>
            <a:ext cx="618490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8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4428490" y="3569970"/>
            <a:ext cx="615950" cy="0"/>
          </a:xfrm>
          <a:custGeom>
            <a:avLst/>
            <a:gdLst/>
            <a:ahLst/>
            <a:cxnLst/>
            <a:rect l="l" t="t" r="r" b="b"/>
            <a:pathLst>
              <a:path w="615950">
                <a:moveTo>
                  <a:pt x="0" y="0"/>
                </a:moveTo>
                <a:lnTo>
                  <a:pt x="6159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4429761" y="3566795"/>
            <a:ext cx="613410" cy="0"/>
          </a:xfrm>
          <a:custGeom>
            <a:avLst/>
            <a:gdLst/>
            <a:ahLst/>
            <a:cxnLst/>
            <a:rect l="l" t="t" r="r" b="b"/>
            <a:pathLst>
              <a:path w="613410">
                <a:moveTo>
                  <a:pt x="0" y="0"/>
                </a:moveTo>
                <a:lnTo>
                  <a:pt x="61341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4431028" y="3563620"/>
            <a:ext cx="610871" cy="0"/>
          </a:xfrm>
          <a:custGeom>
            <a:avLst/>
            <a:gdLst/>
            <a:ahLst/>
            <a:cxnLst/>
            <a:rect l="l" t="t" r="r" b="b"/>
            <a:pathLst>
              <a:path w="610870">
                <a:moveTo>
                  <a:pt x="0" y="0"/>
                </a:moveTo>
                <a:lnTo>
                  <a:pt x="6108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4432300" y="3560445"/>
            <a:ext cx="608330" cy="0"/>
          </a:xfrm>
          <a:custGeom>
            <a:avLst/>
            <a:gdLst/>
            <a:ahLst/>
            <a:cxnLst/>
            <a:rect l="l" t="t" r="r" b="b"/>
            <a:pathLst>
              <a:path w="608329">
                <a:moveTo>
                  <a:pt x="0" y="0"/>
                </a:moveTo>
                <a:lnTo>
                  <a:pt x="60832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4433572" y="3556635"/>
            <a:ext cx="605790" cy="0"/>
          </a:xfrm>
          <a:custGeom>
            <a:avLst/>
            <a:gdLst/>
            <a:ahLst/>
            <a:cxnLst/>
            <a:rect l="l" t="t" r="r" b="b"/>
            <a:pathLst>
              <a:path w="605789">
                <a:moveTo>
                  <a:pt x="0" y="0"/>
                </a:moveTo>
                <a:lnTo>
                  <a:pt x="60578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4434840" y="3553459"/>
            <a:ext cx="603250" cy="0"/>
          </a:xfrm>
          <a:custGeom>
            <a:avLst/>
            <a:gdLst/>
            <a:ahLst/>
            <a:cxnLst/>
            <a:rect l="l" t="t" r="r" b="b"/>
            <a:pathLst>
              <a:path w="603250">
                <a:moveTo>
                  <a:pt x="0" y="0"/>
                </a:moveTo>
                <a:lnTo>
                  <a:pt x="6032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4436109" y="3550283"/>
            <a:ext cx="600710" cy="0"/>
          </a:xfrm>
          <a:custGeom>
            <a:avLst/>
            <a:gdLst/>
            <a:ahLst/>
            <a:cxnLst/>
            <a:rect l="l" t="t" r="r" b="b"/>
            <a:pathLst>
              <a:path w="600710">
                <a:moveTo>
                  <a:pt x="0" y="0"/>
                </a:moveTo>
                <a:lnTo>
                  <a:pt x="60071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4437381" y="3546475"/>
            <a:ext cx="598170" cy="0"/>
          </a:xfrm>
          <a:custGeom>
            <a:avLst/>
            <a:gdLst/>
            <a:ahLst/>
            <a:cxnLst/>
            <a:rect l="l" t="t" r="r" b="b"/>
            <a:pathLst>
              <a:path w="598170">
                <a:moveTo>
                  <a:pt x="0" y="0"/>
                </a:moveTo>
                <a:lnTo>
                  <a:pt x="59817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4438650" y="3543300"/>
            <a:ext cx="595630" cy="0"/>
          </a:xfrm>
          <a:custGeom>
            <a:avLst/>
            <a:gdLst/>
            <a:ahLst/>
            <a:cxnLst/>
            <a:rect l="l" t="t" r="r" b="b"/>
            <a:pathLst>
              <a:path w="595629">
                <a:moveTo>
                  <a:pt x="0" y="0"/>
                </a:moveTo>
                <a:lnTo>
                  <a:pt x="5956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4413252" y="3609975"/>
            <a:ext cx="646430" cy="0"/>
          </a:xfrm>
          <a:custGeom>
            <a:avLst/>
            <a:gdLst/>
            <a:ahLst/>
            <a:cxnLst/>
            <a:rect l="l" t="t" r="r" b="b"/>
            <a:pathLst>
              <a:path w="646429">
                <a:moveTo>
                  <a:pt x="0" y="0"/>
                </a:moveTo>
                <a:lnTo>
                  <a:pt x="64642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4414520" y="3606800"/>
            <a:ext cx="643890" cy="0"/>
          </a:xfrm>
          <a:custGeom>
            <a:avLst/>
            <a:gdLst/>
            <a:ahLst/>
            <a:cxnLst/>
            <a:rect l="l" t="t" r="r" b="b"/>
            <a:pathLst>
              <a:path w="643889">
                <a:moveTo>
                  <a:pt x="0" y="0"/>
                </a:moveTo>
                <a:lnTo>
                  <a:pt x="6438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4170681" y="4251959"/>
            <a:ext cx="1131570" cy="0"/>
          </a:xfrm>
          <a:custGeom>
            <a:avLst/>
            <a:gdLst/>
            <a:ahLst/>
            <a:cxnLst/>
            <a:rect l="l" t="t" r="r" b="b"/>
            <a:pathLst>
              <a:path w="1131570">
                <a:moveTo>
                  <a:pt x="0" y="0"/>
                </a:moveTo>
                <a:lnTo>
                  <a:pt x="11315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4170679" y="425005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5300979" y="425005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4171949" y="4248150"/>
            <a:ext cx="1129031" cy="0"/>
          </a:xfrm>
          <a:custGeom>
            <a:avLst/>
            <a:gdLst/>
            <a:ahLst/>
            <a:cxnLst/>
            <a:rect l="l" t="t" r="r" b="b"/>
            <a:pathLst>
              <a:path w="1129029">
                <a:moveTo>
                  <a:pt x="0" y="0"/>
                </a:moveTo>
                <a:lnTo>
                  <a:pt x="11290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4173220" y="4245609"/>
            <a:ext cx="1126490" cy="0"/>
          </a:xfrm>
          <a:custGeom>
            <a:avLst/>
            <a:gdLst/>
            <a:ahLst/>
            <a:cxnLst/>
            <a:rect l="l" t="t" r="r" b="b"/>
            <a:pathLst>
              <a:path w="1126489">
                <a:moveTo>
                  <a:pt x="0" y="0"/>
                </a:moveTo>
                <a:lnTo>
                  <a:pt x="11264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4174492" y="4242434"/>
            <a:ext cx="1123950" cy="0"/>
          </a:xfrm>
          <a:custGeom>
            <a:avLst/>
            <a:gdLst/>
            <a:ahLst/>
            <a:cxnLst/>
            <a:rect l="l" t="t" r="r" b="b"/>
            <a:pathLst>
              <a:path w="1123950">
                <a:moveTo>
                  <a:pt x="0" y="0"/>
                </a:moveTo>
                <a:lnTo>
                  <a:pt x="112395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4175759" y="4239259"/>
            <a:ext cx="1121410" cy="0"/>
          </a:xfrm>
          <a:custGeom>
            <a:avLst/>
            <a:gdLst/>
            <a:ahLst/>
            <a:cxnLst/>
            <a:rect l="l" t="t" r="r" b="b"/>
            <a:pathLst>
              <a:path w="1121410">
                <a:moveTo>
                  <a:pt x="0" y="0"/>
                </a:moveTo>
                <a:lnTo>
                  <a:pt x="11214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4177029" y="4236084"/>
            <a:ext cx="1118870" cy="0"/>
          </a:xfrm>
          <a:custGeom>
            <a:avLst/>
            <a:gdLst/>
            <a:ahLst/>
            <a:cxnLst/>
            <a:rect l="l" t="t" r="r" b="b"/>
            <a:pathLst>
              <a:path w="1118870">
                <a:moveTo>
                  <a:pt x="0" y="0"/>
                </a:moveTo>
                <a:lnTo>
                  <a:pt x="111887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4178302" y="4232275"/>
            <a:ext cx="1116330" cy="0"/>
          </a:xfrm>
          <a:custGeom>
            <a:avLst/>
            <a:gdLst/>
            <a:ahLst/>
            <a:cxnLst/>
            <a:rect l="l" t="t" r="r" b="b"/>
            <a:pathLst>
              <a:path w="1116329">
                <a:moveTo>
                  <a:pt x="0" y="0"/>
                </a:moveTo>
                <a:lnTo>
                  <a:pt x="111632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4179570" y="4229100"/>
            <a:ext cx="1113790" cy="0"/>
          </a:xfrm>
          <a:custGeom>
            <a:avLst/>
            <a:gdLst/>
            <a:ahLst/>
            <a:cxnLst/>
            <a:rect l="l" t="t" r="r" b="b"/>
            <a:pathLst>
              <a:path w="1113789">
                <a:moveTo>
                  <a:pt x="0" y="0"/>
                </a:moveTo>
                <a:lnTo>
                  <a:pt x="11137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4180842" y="4226559"/>
            <a:ext cx="1111250" cy="0"/>
          </a:xfrm>
          <a:custGeom>
            <a:avLst/>
            <a:gdLst/>
            <a:ahLst/>
            <a:cxnLst/>
            <a:rect l="l" t="t" r="r" b="b"/>
            <a:pathLst>
              <a:path w="1111250">
                <a:moveTo>
                  <a:pt x="0" y="0"/>
                </a:moveTo>
                <a:lnTo>
                  <a:pt x="11112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4179569" y="4224654"/>
            <a:ext cx="1115061" cy="0"/>
          </a:xfrm>
          <a:custGeom>
            <a:avLst/>
            <a:gdLst/>
            <a:ahLst/>
            <a:cxnLst/>
            <a:rect l="l" t="t" r="r" b="b"/>
            <a:pathLst>
              <a:path w="1115060">
                <a:moveTo>
                  <a:pt x="0" y="0"/>
                </a:moveTo>
                <a:lnTo>
                  <a:pt x="11150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4177029" y="4222750"/>
            <a:ext cx="1120140" cy="0"/>
          </a:xfrm>
          <a:custGeom>
            <a:avLst/>
            <a:gdLst/>
            <a:ahLst/>
            <a:cxnLst/>
            <a:rect l="l" t="t" r="r" b="b"/>
            <a:pathLst>
              <a:path w="1120139">
                <a:moveTo>
                  <a:pt x="0" y="0"/>
                </a:moveTo>
                <a:lnTo>
                  <a:pt x="11201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4173220" y="422084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6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5298442" y="422084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4170681" y="4219575"/>
            <a:ext cx="1131570" cy="0"/>
          </a:xfrm>
          <a:custGeom>
            <a:avLst/>
            <a:gdLst/>
            <a:ahLst/>
            <a:cxnLst/>
            <a:rect l="l" t="t" r="r" b="b"/>
            <a:pathLst>
              <a:path w="1131570">
                <a:moveTo>
                  <a:pt x="0" y="0"/>
                </a:moveTo>
                <a:lnTo>
                  <a:pt x="11315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4169409" y="421830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6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5302252" y="421830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4166870" y="4216400"/>
            <a:ext cx="1140460" cy="0"/>
          </a:xfrm>
          <a:custGeom>
            <a:avLst/>
            <a:gdLst/>
            <a:ahLst/>
            <a:cxnLst/>
            <a:rect l="l" t="t" r="r" b="b"/>
            <a:pathLst>
              <a:path w="1140460">
                <a:moveTo>
                  <a:pt x="0" y="0"/>
                </a:moveTo>
                <a:lnTo>
                  <a:pt x="11404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4163059" y="421449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6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5308602" y="421449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4160521" y="4213225"/>
            <a:ext cx="1153160" cy="0"/>
          </a:xfrm>
          <a:custGeom>
            <a:avLst/>
            <a:gdLst/>
            <a:ahLst/>
            <a:cxnLst/>
            <a:rect l="l" t="t" r="r" b="b"/>
            <a:pathLst>
              <a:path w="1153160">
                <a:moveTo>
                  <a:pt x="0" y="0"/>
                </a:moveTo>
                <a:lnTo>
                  <a:pt x="11531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4157981" y="421195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5313679" y="421195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6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4156709" y="4210050"/>
            <a:ext cx="1160779" cy="0"/>
          </a:xfrm>
          <a:custGeom>
            <a:avLst/>
            <a:gdLst/>
            <a:ahLst/>
            <a:cxnLst/>
            <a:rect l="l" t="t" r="r" b="b"/>
            <a:pathLst>
              <a:path w="1160779">
                <a:moveTo>
                  <a:pt x="0" y="0"/>
                </a:moveTo>
                <a:lnTo>
                  <a:pt x="116078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4152900" y="420814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5320028" y="420814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6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4150361" y="4206875"/>
            <a:ext cx="1173480" cy="0"/>
          </a:xfrm>
          <a:custGeom>
            <a:avLst/>
            <a:gdLst/>
            <a:ahLst/>
            <a:cxnLst/>
            <a:rect l="l" t="t" r="r" b="b"/>
            <a:pathLst>
              <a:path w="1173479">
                <a:moveTo>
                  <a:pt x="0" y="0"/>
                </a:moveTo>
                <a:lnTo>
                  <a:pt x="117348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4147820" y="420560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5323840" y="420560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6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4146551" y="4203700"/>
            <a:ext cx="1181100" cy="0"/>
          </a:xfrm>
          <a:custGeom>
            <a:avLst/>
            <a:gdLst/>
            <a:ahLst/>
            <a:cxnLst/>
            <a:rect l="l" t="t" r="r" b="b"/>
            <a:pathLst>
              <a:path w="1181100">
                <a:moveTo>
                  <a:pt x="0" y="0"/>
                </a:moveTo>
                <a:lnTo>
                  <a:pt x="11811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4141470" y="420179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5330189" y="420179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6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4140201" y="4200525"/>
            <a:ext cx="1193800" cy="0"/>
          </a:xfrm>
          <a:custGeom>
            <a:avLst/>
            <a:gdLst/>
            <a:ahLst/>
            <a:cxnLst/>
            <a:rect l="l" t="t" r="r" b="b"/>
            <a:pathLst>
              <a:path w="1193800">
                <a:moveTo>
                  <a:pt x="0" y="0"/>
                </a:moveTo>
                <a:lnTo>
                  <a:pt x="11938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4137659" y="419925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5334002" y="419925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4135121" y="4197350"/>
            <a:ext cx="1202691" cy="0"/>
          </a:xfrm>
          <a:custGeom>
            <a:avLst/>
            <a:gdLst/>
            <a:ahLst/>
            <a:cxnLst/>
            <a:rect l="l" t="t" r="r" b="b"/>
            <a:pathLst>
              <a:path w="1202689">
                <a:moveTo>
                  <a:pt x="0" y="0"/>
                </a:moveTo>
                <a:lnTo>
                  <a:pt x="12026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4131309" y="419544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5340350" y="419544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4130041" y="4194175"/>
            <a:ext cx="1214120" cy="0"/>
          </a:xfrm>
          <a:custGeom>
            <a:avLst/>
            <a:gdLst/>
            <a:ahLst/>
            <a:cxnLst/>
            <a:rect l="l" t="t" r="r" b="b"/>
            <a:pathLst>
              <a:path w="1214120">
                <a:moveTo>
                  <a:pt x="0" y="0"/>
                </a:moveTo>
                <a:lnTo>
                  <a:pt x="121411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4127500" y="419290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5344161" y="419290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4124961" y="4191000"/>
            <a:ext cx="1223010" cy="0"/>
          </a:xfrm>
          <a:custGeom>
            <a:avLst/>
            <a:gdLst/>
            <a:ahLst/>
            <a:cxnLst/>
            <a:rect l="l" t="t" r="r" b="b"/>
            <a:pathLst>
              <a:path w="1223010">
                <a:moveTo>
                  <a:pt x="0" y="0"/>
                </a:moveTo>
                <a:lnTo>
                  <a:pt x="12230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4121150" y="418909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5350509" y="418909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4118611" y="4187825"/>
            <a:ext cx="1235710" cy="0"/>
          </a:xfrm>
          <a:custGeom>
            <a:avLst/>
            <a:gdLst/>
            <a:ahLst/>
            <a:cxnLst/>
            <a:rect l="l" t="t" r="r" b="b"/>
            <a:pathLst>
              <a:path w="1235710">
                <a:moveTo>
                  <a:pt x="0" y="0"/>
                </a:moveTo>
                <a:lnTo>
                  <a:pt x="12357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4117340" y="418655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5354322" y="418655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4114802" y="4184650"/>
            <a:ext cx="1244601" cy="0"/>
          </a:xfrm>
          <a:custGeom>
            <a:avLst/>
            <a:gdLst/>
            <a:ahLst/>
            <a:cxnLst/>
            <a:rect l="l" t="t" r="r" b="b"/>
            <a:pathLst>
              <a:path w="1244600">
                <a:moveTo>
                  <a:pt x="0" y="0"/>
                </a:moveTo>
                <a:lnTo>
                  <a:pt x="12446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4110992" y="418274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5360670" y="418274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4108452" y="4181475"/>
            <a:ext cx="1256030" cy="0"/>
          </a:xfrm>
          <a:custGeom>
            <a:avLst/>
            <a:gdLst/>
            <a:ahLst/>
            <a:cxnLst/>
            <a:rect l="l" t="t" r="r" b="b"/>
            <a:pathLst>
              <a:path w="1256029">
                <a:moveTo>
                  <a:pt x="0" y="0"/>
                </a:moveTo>
                <a:lnTo>
                  <a:pt x="12560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4107179" y="418020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5364479" y="418020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4104641" y="4178300"/>
            <a:ext cx="1264920" cy="0"/>
          </a:xfrm>
          <a:custGeom>
            <a:avLst/>
            <a:gdLst/>
            <a:ahLst/>
            <a:cxnLst/>
            <a:rect l="l" t="t" r="r" b="b"/>
            <a:pathLst>
              <a:path w="1264920">
                <a:moveTo>
                  <a:pt x="0" y="0"/>
                </a:moveTo>
                <a:lnTo>
                  <a:pt x="126491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4100829" y="417639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5370829" y="417639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4098291" y="4175125"/>
            <a:ext cx="1277620" cy="0"/>
          </a:xfrm>
          <a:custGeom>
            <a:avLst/>
            <a:gdLst/>
            <a:ahLst/>
            <a:cxnLst/>
            <a:rect l="l" t="t" r="r" b="b"/>
            <a:pathLst>
              <a:path w="1277620">
                <a:moveTo>
                  <a:pt x="0" y="0"/>
                </a:moveTo>
                <a:lnTo>
                  <a:pt x="127761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4097020" y="417385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6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5375910" y="417385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4094481" y="4171950"/>
            <a:ext cx="1285240" cy="0"/>
          </a:xfrm>
          <a:custGeom>
            <a:avLst/>
            <a:gdLst/>
            <a:ahLst/>
            <a:cxnLst/>
            <a:rect l="l" t="t" r="r" b="b"/>
            <a:pathLst>
              <a:path w="1285239">
                <a:moveTo>
                  <a:pt x="0" y="0"/>
                </a:moveTo>
                <a:lnTo>
                  <a:pt x="12852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4090669" y="417004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6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5380990" y="417004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4088131" y="4168775"/>
            <a:ext cx="1297940" cy="0"/>
          </a:xfrm>
          <a:custGeom>
            <a:avLst/>
            <a:gdLst/>
            <a:ahLst/>
            <a:cxnLst/>
            <a:rect l="l" t="t" r="r" b="b"/>
            <a:pathLst>
              <a:path w="1297939">
                <a:moveTo>
                  <a:pt x="0" y="0"/>
                </a:moveTo>
                <a:lnTo>
                  <a:pt x="12979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4085590" y="416750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5386071" y="416750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4084321" y="4165601"/>
            <a:ext cx="1305560" cy="0"/>
          </a:xfrm>
          <a:custGeom>
            <a:avLst/>
            <a:gdLst/>
            <a:ahLst/>
            <a:cxnLst/>
            <a:rect l="l" t="t" r="r" b="b"/>
            <a:pathLst>
              <a:path w="1305560">
                <a:moveTo>
                  <a:pt x="0" y="0"/>
                </a:moveTo>
                <a:lnTo>
                  <a:pt x="13055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4079240" y="416369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5392420" y="416369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4077973" y="4162425"/>
            <a:ext cx="1318259" cy="0"/>
          </a:xfrm>
          <a:custGeom>
            <a:avLst/>
            <a:gdLst/>
            <a:ahLst/>
            <a:cxnLst/>
            <a:rect l="l" t="t" r="r" b="b"/>
            <a:pathLst>
              <a:path w="1318260">
                <a:moveTo>
                  <a:pt x="0" y="0"/>
                </a:moveTo>
                <a:lnTo>
                  <a:pt x="13182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4075429" y="416115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5396231" y="416115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4074161" y="4159251"/>
            <a:ext cx="1325880" cy="0"/>
          </a:xfrm>
          <a:custGeom>
            <a:avLst/>
            <a:gdLst/>
            <a:ahLst/>
            <a:cxnLst/>
            <a:rect l="l" t="t" r="r" b="b"/>
            <a:pathLst>
              <a:path w="1325879">
                <a:moveTo>
                  <a:pt x="0" y="0"/>
                </a:moveTo>
                <a:lnTo>
                  <a:pt x="132588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4069079" y="415734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5402579" y="415734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6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4067809" y="4156075"/>
            <a:ext cx="1338580" cy="0"/>
          </a:xfrm>
          <a:custGeom>
            <a:avLst/>
            <a:gdLst/>
            <a:ahLst/>
            <a:cxnLst/>
            <a:rect l="l" t="t" r="r" b="b"/>
            <a:pathLst>
              <a:path w="1338579">
                <a:moveTo>
                  <a:pt x="0" y="0"/>
                </a:moveTo>
                <a:lnTo>
                  <a:pt x="133858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4065270" y="4154803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5406392" y="4154803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4062731" y="4152899"/>
            <a:ext cx="1347470" cy="0"/>
          </a:xfrm>
          <a:custGeom>
            <a:avLst/>
            <a:gdLst/>
            <a:ahLst/>
            <a:cxnLst/>
            <a:rect l="l" t="t" r="r" b="b"/>
            <a:pathLst>
              <a:path w="1347470">
                <a:moveTo>
                  <a:pt x="0" y="0"/>
                </a:moveTo>
                <a:lnTo>
                  <a:pt x="13474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4058922" y="415099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5412740" y="415099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4057650" y="4149725"/>
            <a:ext cx="1358900" cy="0"/>
          </a:xfrm>
          <a:custGeom>
            <a:avLst/>
            <a:gdLst/>
            <a:ahLst/>
            <a:cxnLst/>
            <a:rect l="l" t="t" r="r" b="b"/>
            <a:pathLst>
              <a:path w="1358900">
                <a:moveTo>
                  <a:pt x="0" y="0"/>
                </a:moveTo>
                <a:lnTo>
                  <a:pt x="13589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4055109" y="4148453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5416550" y="4148453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4052572" y="4146549"/>
            <a:ext cx="1367790" cy="0"/>
          </a:xfrm>
          <a:custGeom>
            <a:avLst/>
            <a:gdLst/>
            <a:ahLst/>
            <a:cxnLst/>
            <a:rect l="l" t="t" r="r" b="b"/>
            <a:pathLst>
              <a:path w="1367789">
                <a:moveTo>
                  <a:pt x="0" y="0"/>
                </a:moveTo>
                <a:lnTo>
                  <a:pt x="13677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4048761" y="414464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5422900" y="414464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4046220" y="4143375"/>
            <a:ext cx="1380490" cy="0"/>
          </a:xfrm>
          <a:custGeom>
            <a:avLst/>
            <a:gdLst/>
            <a:ahLst/>
            <a:cxnLst/>
            <a:rect l="l" t="t" r="r" b="b"/>
            <a:pathLst>
              <a:path w="1380489">
                <a:moveTo>
                  <a:pt x="0" y="0"/>
                </a:moveTo>
                <a:lnTo>
                  <a:pt x="13804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4044950" y="414210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5426709" y="414210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4042411" y="4140200"/>
            <a:ext cx="1389380" cy="0"/>
          </a:xfrm>
          <a:custGeom>
            <a:avLst/>
            <a:gdLst/>
            <a:ahLst/>
            <a:cxnLst/>
            <a:rect l="l" t="t" r="r" b="b"/>
            <a:pathLst>
              <a:path w="1389379">
                <a:moveTo>
                  <a:pt x="0" y="0"/>
                </a:moveTo>
                <a:lnTo>
                  <a:pt x="138938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4038602" y="4138296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5433060" y="4138296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4036059" y="4137025"/>
            <a:ext cx="1402080" cy="0"/>
          </a:xfrm>
          <a:custGeom>
            <a:avLst/>
            <a:gdLst/>
            <a:ahLst/>
            <a:cxnLst/>
            <a:rect l="l" t="t" r="r" b="b"/>
            <a:pathLst>
              <a:path w="1402079">
                <a:moveTo>
                  <a:pt x="0" y="0"/>
                </a:moveTo>
                <a:lnTo>
                  <a:pt x="140208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4034789" y="413575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5438140" y="413575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6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4032251" y="4133850"/>
            <a:ext cx="1409700" cy="0"/>
          </a:xfrm>
          <a:custGeom>
            <a:avLst/>
            <a:gdLst/>
            <a:ahLst/>
            <a:cxnLst/>
            <a:rect l="l" t="t" r="r" b="b"/>
            <a:pathLst>
              <a:path w="1409700">
                <a:moveTo>
                  <a:pt x="0" y="0"/>
                </a:moveTo>
                <a:lnTo>
                  <a:pt x="14097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4028440" y="4131946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5443221" y="4131946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4025900" y="4130675"/>
            <a:ext cx="1422400" cy="0"/>
          </a:xfrm>
          <a:custGeom>
            <a:avLst/>
            <a:gdLst/>
            <a:ahLst/>
            <a:cxnLst/>
            <a:rect l="l" t="t" r="r" b="b"/>
            <a:pathLst>
              <a:path w="1422400">
                <a:moveTo>
                  <a:pt x="0" y="0"/>
                </a:moveTo>
                <a:lnTo>
                  <a:pt x="14224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4024629" y="412940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5448300" y="412940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6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4022090" y="4127500"/>
            <a:ext cx="1430020" cy="0"/>
          </a:xfrm>
          <a:custGeom>
            <a:avLst/>
            <a:gdLst/>
            <a:ahLst/>
            <a:cxnLst/>
            <a:rect l="l" t="t" r="r" b="b"/>
            <a:pathLst>
              <a:path w="1430020">
                <a:moveTo>
                  <a:pt x="0" y="0"/>
                </a:moveTo>
                <a:lnTo>
                  <a:pt x="143001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4018279" y="412559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5454650" y="412559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6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4015740" y="4124325"/>
            <a:ext cx="1442720" cy="0"/>
          </a:xfrm>
          <a:custGeom>
            <a:avLst/>
            <a:gdLst/>
            <a:ahLst/>
            <a:cxnLst/>
            <a:rect l="l" t="t" r="r" b="b"/>
            <a:pathLst>
              <a:path w="1442720">
                <a:moveTo>
                  <a:pt x="0" y="0"/>
                </a:moveTo>
                <a:lnTo>
                  <a:pt x="144271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4013202" y="412305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5458459" y="412305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4011929" y="4121150"/>
            <a:ext cx="1450340" cy="0"/>
          </a:xfrm>
          <a:custGeom>
            <a:avLst/>
            <a:gdLst/>
            <a:ahLst/>
            <a:cxnLst/>
            <a:rect l="l" t="t" r="r" b="b"/>
            <a:pathLst>
              <a:path w="1450339">
                <a:moveTo>
                  <a:pt x="0" y="0"/>
                </a:moveTo>
                <a:lnTo>
                  <a:pt x="14503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4006852" y="411924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5464809" y="411924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4005579" y="4117975"/>
            <a:ext cx="1463040" cy="0"/>
          </a:xfrm>
          <a:custGeom>
            <a:avLst/>
            <a:gdLst/>
            <a:ahLst/>
            <a:cxnLst/>
            <a:rect l="l" t="t" r="r" b="b"/>
            <a:pathLst>
              <a:path w="1463039">
                <a:moveTo>
                  <a:pt x="0" y="0"/>
                </a:moveTo>
                <a:lnTo>
                  <a:pt x="14630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4003042" y="411670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5468620" y="411670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4001770" y="4114800"/>
            <a:ext cx="1470660" cy="0"/>
          </a:xfrm>
          <a:custGeom>
            <a:avLst/>
            <a:gdLst/>
            <a:ahLst/>
            <a:cxnLst/>
            <a:rect l="l" t="t" r="r" b="b"/>
            <a:pathLst>
              <a:path w="1470660">
                <a:moveTo>
                  <a:pt x="0" y="0"/>
                </a:moveTo>
                <a:lnTo>
                  <a:pt x="14706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3996692" y="411289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5474970" y="411289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3995420" y="4111625"/>
            <a:ext cx="1483360" cy="0"/>
          </a:xfrm>
          <a:custGeom>
            <a:avLst/>
            <a:gdLst/>
            <a:ahLst/>
            <a:cxnLst/>
            <a:rect l="l" t="t" r="r" b="b"/>
            <a:pathLst>
              <a:path w="1483360">
                <a:moveTo>
                  <a:pt x="0" y="0"/>
                </a:moveTo>
                <a:lnTo>
                  <a:pt x="14833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3992881" y="411035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5478779" y="411035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3990340" y="4108450"/>
            <a:ext cx="1492250" cy="0"/>
          </a:xfrm>
          <a:custGeom>
            <a:avLst/>
            <a:gdLst/>
            <a:ahLst/>
            <a:cxnLst/>
            <a:rect l="l" t="t" r="r" b="b"/>
            <a:pathLst>
              <a:path w="1492250">
                <a:moveTo>
                  <a:pt x="0" y="0"/>
                </a:moveTo>
                <a:lnTo>
                  <a:pt x="14922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3986531" y="410654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5485131" y="410654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3985261" y="4105275"/>
            <a:ext cx="1503681" cy="0"/>
          </a:xfrm>
          <a:custGeom>
            <a:avLst/>
            <a:gdLst/>
            <a:ahLst/>
            <a:cxnLst/>
            <a:rect l="l" t="t" r="r" b="b"/>
            <a:pathLst>
              <a:path w="1503679">
                <a:moveTo>
                  <a:pt x="0" y="0"/>
                </a:moveTo>
                <a:lnTo>
                  <a:pt x="150368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3982722" y="410400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5488940" y="410400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3980179" y="4102100"/>
            <a:ext cx="1513840" cy="0"/>
          </a:xfrm>
          <a:custGeom>
            <a:avLst/>
            <a:gdLst/>
            <a:ahLst/>
            <a:cxnLst/>
            <a:rect l="l" t="t" r="r" b="b"/>
            <a:pathLst>
              <a:path w="1513839">
                <a:moveTo>
                  <a:pt x="0" y="0"/>
                </a:moveTo>
                <a:lnTo>
                  <a:pt x="15138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3976370" y="410019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5495292" y="410019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3973829" y="4098925"/>
            <a:ext cx="1525270" cy="0"/>
          </a:xfrm>
          <a:custGeom>
            <a:avLst/>
            <a:gdLst/>
            <a:ahLst/>
            <a:cxnLst/>
            <a:rect l="l" t="t" r="r" b="b"/>
            <a:pathLst>
              <a:path w="1525270">
                <a:moveTo>
                  <a:pt x="0" y="0"/>
                </a:moveTo>
                <a:lnTo>
                  <a:pt x="1525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3972559" y="409765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6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5499101" y="409765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3970020" y="4095750"/>
            <a:ext cx="1534160" cy="0"/>
          </a:xfrm>
          <a:custGeom>
            <a:avLst/>
            <a:gdLst/>
            <a:ahLst/>
            <a:cxnLst/>
            <a:rect l="l" t="t" r="r" b="b"/>
            <a:pathLst>
              <a:path w="1534160">
                <a:moveTo>
                  <a:pt x="0" y="0"/>
                </a:moveTo>
                <a:lnTo>
                  <a:pt x="15341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3966209" y="409384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5505452" y="409384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3963670" y="4092575"/>
            <a:ext cx="1546860" cy="0"/>
          </a:xfrm>
          <a:custGeom>
            <a:avLst/>
            <a:gdLst/>
            <a:ahLst/>
            <a:cxnLst/>
            <a:rect l="l" t="t" r="r" b="b"/>
            <a:pathLst>
              <a:path w="1546860">
                <a:moveTo>
                  <a:pt x="0" y="0"/>
                </a:moveTo>
                <a:lnTo>
                  <a:pt x="15468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3962400" y="409130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5510529" y="409130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6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3959859" y="4089400"/>
            <a:ext cx="1554480" cy="0"/>
          </a:xfrm>
          <a:custGeom>
            <a:avLst/>
            <a:gdLst/>
            <a:ahLst/>
            <a:cxnLst/>
            <a:rect l="l" t="t" r="r" b="b"/>
            <a:pathLst>
              <a:path w="1554479">
                <a:moveTo>
                  <a:pt x="0" y="0"/>
                </a:moveTo>
                <a:lnTo>
                  <a:pt x="155448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3956050" y="408749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5515611" y="408749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3953509" y="4086225"/>
            <a:ext cx="1567180" cy="0"/>
          </a:xfrm>
          <a:custGeom>
            <a:avLst/>
            <a:gdLst/>
            <a:ahLst/>
            <a:cxnLst/>
            <a:rect l="l" t="t" r="r" b="b"/>
            <a:pathLst>
              <a:path w="1567179">
                <a:moveTo>
                  <a:pt x="0" y="0"/>
                </a:moveTo>
                <a:lnTo>
                  <a:pt x="156718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3952240" y="408495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5520690" y="408495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6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3949700" y="4083050"/>
            <a:ext cx="1574800" cy="0"/>
          </a:xfrm>
          <a:custGeom>
            <a:avLst/>
            <a:gdLst/>
            <a:ahLst/>
            <a:cxnLst/>
            <a:rect l="l" t="t" r="r" b="b"/>
            <a:pathLst>
              <a:path w="1574800">
                <a:moveTo>
                  <a:pt x="0" y="0"/>
                </a:moveTo>
                <a:lnTo>
                  <a:pt x="15748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3945890" y="408114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5527040" y="408114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6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3943351" y="4079875"/>
            <a:ext cx="1587500" cy="0"/>
          </a:xfrm>
          <a:custGeom>
            <a:avLst/>
            <a:gdLst/>
            <a:ahLst/>
            <a:cxnLst/>
            <a:rect l="l" t="t" r="r" b="b"/>
            <a:pathLst>
              <a:path w="1587500">
                <a:moveTo>
                  <a:pt x="0" y="0"/>
                </a:moveTo>
                <a:lnTo>
                  <a:pt x="15875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3940811" y="407860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5530850" y="407860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3939540" y="4076700"/>
            <a:ext cx="1595120" cy="0"/>
          </a:xfrm>
          <a:custGeom>
            <a:avLst/>
            <a:gdLst/>
            <a:ahLst/>
            <a:cxnLst/>
            <a:rect l="l" t="t" r="r" b="b"/>
            <a:pathLst>
              <a:path w="1595120">
                <a:moveTo>
                  <a:pt x="0" y="0"/>
                </a:moveTo>
                <a:lnTo>
                  <a:pt x="159511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3934460" y="407479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5537200" y="407479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3933191" y="4073525"/>
            <a:ext cx="1607820" cy="0"/>
          </a:xfrm>
          <a:custGeom>
            <a:avLst/>
            <a:gdLst/>
            <a:ahLst/>
            <a:cxnLst/>
            <a:rect l="l" t="t" r="r" b="b"/>
            <a:pathLst>
              <a:path w="1607820">
                <a:moveTo>
                  <a:pt x="0" y="0"/>
                </a:moveTo>
                <a:lnTo>
                  <a:pt x="160781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3930651" y="407225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5541011" y="407225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3929381" y="4070350"/>
            <a:ext cx="1615440" cy="0"/>
          </a:xfrm>
          <a:custGeom>
            <a:avLst/>
            <a:gdLst/>
            <a:ahLst/>
            <a:cxnLst/>
            <a:rect l="l" t="t" r="r" b="b"/>
            <a:pathLst>
              <a:path w="1615439">
                <a:moveTo>
                  <a:pt x="0" y="0"/>
                </a:moveTo>
                <a:lnTo>
                  <a:pt x="16154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3924300" y="406844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5547361" y="406844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3923029" y="4067175"/>
            <a:ext cx="1628139" cy="0"/>
          </a:xfrm>
          <a:custGeom>
            <a:avLst/>
            <a:gdLst/>
            <a:ahLst/>
            <a:cxnLst/>
            <a:rect l="l" t="t" r="r" b="b"/>
            <a:pathLst>
              <a:path w="1628139">
                <a:moveTo>
                  <a:pt x="0" y="0"/>
                </a:moveTo>
                <a:lnTo>
                  <a:pt x="16281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3920490" y="406590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5551172" y="406590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3917950" y="4064000"/>
            <a:ext cx="1637030" cy="0"/>
          </a:xfrm>
          <a:custGeom>
            <a:avLst/>
            <a:gdLst/>
            <a:ahLst/>
            <a:cxnLst/>
            <a:rect l="l" t="t" r="r" b="b"/>
            <a:pathLst>
              <a:path w="1637029">
                <a:moveTo>
                  <a:pt x="0" y="0"/>
                </a:moveTo>
                <a:lnTo>
                  <a:pt x="16370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3914140" y="406209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5557522" y="406209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3912871" y="4060825"/>
            <a:ext cx="1648460" cy="0"/>
          </a:xfrm>
          <a:custGeom>
            <a:avLst/>
            <a:gdLst/>
            <a:ahLst/>
            <a:cxnLst/>
            <a:rect l="l" t="t" r="r" b="b"/>
            <a:pathLst>
              <a:path w="1648460">
                <a:moveTo>
                  <a:pt x="0" y="0"/>
                </a:moveTo>
                <a:lnTo>
                  <a:pt x="16484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3910329" y="405955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5561331" y="405955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3907790" y="4057650"/>
            <a:ext cx="1658620" cy="0"/>
          </a:xfrm>
          <a:custGeom>
            <a:avLst/>
            <a:gdLst/>
            <a:ahLst/>
            <a:cxnLst/>
            <a:rect l="l" t="t" r="r" b="b"/>
            <a:pathLst>
              <a:path w="1658620">
                <a:moveTo>
                  <a:pt x="0" y="0"/>
                </a:moveTo>
                <a:lnTo>
                  <a:pt x="165861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3903979" y="405574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5567679" y="405574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3901441" y="4054475"/>
            <a:ext cx="1671320" cy="0"/>
          </a:xfrm>
          <a:custGeom>
            <a:avLst/>
            <a:gdLst/>
            <a:ahLst/>
            <a:cxnLst/>
            <a:rect l="l" t="t" r="r" b="b"/>
            <a:pathLst>
              <a:path w="1671320">
                <a:moveTo>
                  <a:pt x="0" y="0"/>
                </a:moveTo>
                <a:lnTo>
                  <a:pt x="167131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3900170" y="405320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6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5572759" y="405320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3897629" y="4051300"/>
            <a:ext cx="1678939" cy="0"/>
          </a:xfrm>
          <a:custGeom>
            <a:avLst/>
            <a:gdLst/>
            <a:ahLst/>
            <a:cxnLst/>
            <a:rect l="l" t="t" r="r" b="b"/>
            <a:pathLst>
              <a:path w="1678939">
                <a:moveTo>
                  <a:pt x="0" y="0"/>
                </a:moveTo>
                <a:lnTo>
                  <a:pt x="16789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3893822" y="404939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5577840" y="404939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3891279" y="4048125"/>
            <a:ext cx="1691639" cy="0"/>
          </a:xfrm>
          <a:custGeom>
            <a:avLst/>
            <a:gdLst/>
            <a:ahLst/>
            <a:cxnLst/>
            <a:rect l="l" t="t" r="r" b="b"/>
            <a:pathLst>
              <a:path w="1691639">
                <a:moveTo>
                  <a:pt x="0" y="0"/>
                </a:moveTo>
                <a:lnTo>
                  <a:pt x="16916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3890009" y="404685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6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5582920" y="404685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3887471" y="4044950"/>
            <a:ext cx="1699260" cy="0"/>
          </a:xfrm>
          <a:custGeom>
            <a:avLst/>
            <a:gdLst/>
            <a:ahLst/>
            <a:cxnLst/>
            <a:rect l="l" t="t" r="r" b="b"/>
            <a:pathLst>
              <a:path w="1699260">
                <a:moveTo>
                  <a:pt x="0" y="0"/>
                </a:moveTo>
                <a:lnTo>
                  <a:pt x="16992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3883659" y="404304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6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5589269" y="404304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3881121" y="4041776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>
                <a:moveTo>
                  <a:pt x="0" y="0"/>
                </a:moveTo>
                <a:lnTo>
                  <a:pt x="17119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3878579" y="404050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5593078" y="404050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6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3877311" y="4038600"/>
            <a:ext cx="1719580" cy="0"/>
          </a:xfrm>
          <a:custGeom>
            <a:avLst/>
            <a:gdLst/>
            <a:ahLst/>
            <a:cxnLst/>
            <a:rect l="l" t="t" r="r" b="b"/>
            <a:pathLst>
              <a:path w="1719579">
                <a:moveTo>
                  <a:pt x="0" y="0"/>
                </a:moveTo>
                <a:lnTo>
                  <a:pt x="171958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3873501" y="403669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5599429" y="403669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6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3870961" y="4035426"/>
            <a:ext cx="1732280" cy="0"/>
          </a:xfrm>
          <a:custGeom>
            <a:avLst/>
            <a:gdLst/>
            <a:ahLst/>
            <a:cxnLst/>
            <a:rect l="l" t="t" r="r" b="b"/>
            <a:pathLst>
              <a:path w="1732279">
                <a:moveTo>
                  <a:pt x="0" y="0"/>
                </a:moveTo>
                <a:lnTo>
                  <a:pt x="173228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3868420" y="403415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5603242" y="403415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3867151" y="4032250"/>
            <a:ext cx="1739900" cy="0"/>
          </a:xfrm>
          <a:custGeom>
            <a:avLst/>
            <a:gdLst/>
            <a:ahLst/>
            <a:cxnLst/>
            <a:rect l="l" t="t" r="r" b="b"/>
            <a:pathLst>
              <a:path w="1739900">
                <a:moveTo>
                  <a:pt x="0" y="0"/>
                </a:moveTo>
                <a:lnTo>
                  <a:pt x="17399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3862070" y="403034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5609592" y="403034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3860801" y="4029074"/>
            <a:ext cx="1752600" cy="0"/>
          </a:xfrm>
          <a:custGeom>
            <a:avLst/>
            <a:gdLst/>
            <a:ahLst/>
            <a:cxnLst/>
            <a:rect l="l" t="t" r="r" b="b"/>
            <a:pathLst>
              <a:path w="1752600">
                <a:moveTo>
                  <a:pt x="0" y="0"/>
                </a:moveTo>
                <a:lnTo>
                  <a:pt x="17526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3858259" y="402780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5613402" y="402780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3856991" y="4025900"/>
            <a:ext cx="1760220" cy="0"/>
          </a:xfrm>
          <a:custGeom>
            <a:avLst/>
            <a:gdLst/>
            <a:ahLst/>
            <a:cxnLst/>
            <a:rect l="l" t="t" r="r" b="b"/>
            <a:pathLst>
              <a:path w="1760220">
                <a:moveTo>
                  <a:pt x="0" y="0"/>
                </a:moveTo>
                <a:lnTo>
                  <a:pt x="176021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3851909" y="402399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5619750" y="402399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3850640" y="4022724"/>
            <a:ext cx="1772920" cy="0"/>
          </a:xfrm>
          <a:custGeom>
            <a:avLst/>
            <a:gdLst/>
            <a:ahLst/>
            <a:cxnLst/>
            <a:rect l="l" t="t" r="r" b="b"/>
            <a:pathLst>
              <a:path w="1772920">
                <a:moveTo>
                  <a:pt x="0" y="0"/>
                </a:moveTo>
                <a:lnTo>
                  <a:pt x="177291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3848100" y="402145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5623559" y="402145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3845561" y="4019550"/>
            <a:ext cx="1783080" cy="0"/>
          </a:xfrm>
          <a:custGeom>
            <a:avLst/>
            <a:gdLst/>
            <a:ahLst/>
            <a:cxnLst/>
            <a:rect l="l" t="t" r="r" b="b"/>
            <a:pathLst>
              <a:path w="1783079">
                <a:moveTo>
                  <a:pt x="0" y="0"/>
                </a:moveTo>
                <a:lnTo>
                  <a:pt x="178308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3841752" y="401764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5629909" y="401764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3840482" y="4016375"/>
            <a:ext cx="1793239" cy="0"/>
          </a:xfrm>
          <a:custGeom>
            <a:avLst/>
            <a:gdLst/>
            <a:ahLst/>
            <a:cxnLst/>
            <a:rect l="l" t="t" r="r" b="b"/>
            <a:pathLst>
              <a:path w="1793239">
                <a:moveTo>
                  <a:pt x="0" y="0"/>
                </a:moveTo>
                <a:lnTo>
                  <a:pt x="17932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3837942" y="401510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object 472"/>
          <p:cNvSpPr/>
          <p:nvPr/>
        </p:nvSpPr>
        <p:spPr>
          <a:xfrm>
            <a:off x="5633720" y="401510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3" name="object 473"/>
          <p:cNvSpPr/>
          <p:nvPr/>
        </p:nvSpPr>
        <p:spPr>
          <a:xfrm>
            <a:off x="3835401" y="4013200"/>
            <a:ext cx="1803400" cy="0"/>
          </a:xfrm>
          <a:custGeom>
            <a:avLst/>
            <a:gdLst/>
            <a:ahLst/>
            <a:cxnLst/>
            <a:rect l="l" t="t" r="r" b="b"/>
            <a:pathLst>
              <a:path w="1803400">
                <a:moveTo>
                  <a:pt x="0" y="0"/>
                </a:moveTo>
                <a:lnTo>
                  <a:pt x="18034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3831592" y="401129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5640070" y="401129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3829051" y="4010025"/>
            <a:ext cx="1816100" cy="0"/>
          </a:xfrm>
          <a:custGeom>
            <a:avLst/>
            <a:gdLst/>
            <a:ahLst/>
            <a:cxnLst/>
            <a:rect l="l" t="t" r="r" b="b"/>
            <a:pathLst>
              <a:path w="1816100">
                <a:moveTo>
                  <a:pt x="0" y="0"/>
                </a:moveTo>
                <a:lnTo>
                  <a:pt x="18161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3827779" y="400875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5645151" y="400875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6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3825241" y="4006850"/>
            <a:ext cx="1823720" cy="0"/>
          </a:xfrm>
          <a:custGeom>
            <a:avLst/>
            <a:gdLst/>
            <a:ahLst/>
            <a:cxnLst/>
            <a:rect l="l" t="t" r="r" b="b"/>
            <a:pathLst>
              <a:path w="1823720">
                <a:moveTo>
                  <a:pt x="0" y="0"/>
                </a:moveTo>
                <a:lnTo>
                  <a:pt x="182371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3821431" y="400494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5651500" y="400494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6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3818889" y="4003675"/>
            <a:ext cx="1836421" cy="0"/>
          </a:xfrm>
          <a:custGeom>
            <a:avLst/>
            <a:gdLst/>
            <a:ahLst/>
            <a:cxnLst/>
            <a:rect l="l" t="t" r="r" b="b"/>
            <a:pathLst>
              <a:path w="1836420">
                <a:moveTo>
                  <a:pt x="0" y="0"/>
                </a:moveTo>
                <a:lnTo>
                  <a:pt x="183641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3817619" y="400240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6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5655309" y="400240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3815079" y="4000500"/>
            <a:ext cx="1844039" cy="0"/>
          </a:xfrm>
          <a:custGeom>
            <a:avLst/>
            <a:gdLst/>
            <a:ahLst/>
            <a:cxnLst/>
            <a:rect l="l" t="t" r="r" b="b"/>
            <a:pathLst>
              <a:path w="1844039">
                <a:moveTo>
                  <a:pt x="0" y="0"/>
                </a:moveTo>
                <a:lnTo>
                  <a:pt x="18440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3811270" y="399859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6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5661659" y="399859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3808732" y="3997325"/>
            <a:ext cx="1856739" cy="0"/>
          </a:xfrm>
          <a:custGeom>
            <a:avLst/>
            <a:gdLst/>
            <a:ahLst/>
            <a:cxnLst/>
            <a:rect l="l" t="t" r="r" b="b"/>
            <a:pathLst>
              <a:path w="1856739">
                <a:moveTo>
                  <a:pt x="0" y="0"/>
                </a:moveTo>
                <a:lnTo>
                  <a:pt x="18567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3806190" y="399605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5665472" y="399605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3804919" y="3994150"/>
            <a:ext cx="1864361" cy="0"/>
          </a:xfrm>
          <a:custGeom>
            <a:avLst/>
            <a:gdLst/>
            <a:ahLst/>
            <a:cxnLst/>
            <a:rect l="l" t="t" r="r" b="b"/>
            <a:pathLst>
              <a:path w="1864360">
                <a:moveTo>
                  <a:pt x="0" y="0"/>
                </a:moveTo>
                <a:lnTo>
                  <a:pt x="18643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3801109" y="399224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6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5671820" y="399224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3798570" y="3990975"/>
            <a:ext cx="1877060" cy="0"/>
          </a:xfrm>
          <a:custGeom>
            <a:avLst/>
            <a:gdLst/>
            <a:ahLst/>
            <a:cxnLst/>
            <a:rect l="l" t="t" r="r" b="b"/>
            <a:pathLst>
              <a:path w="1877060">
                <a:moveTo>
                  <a:pt x="0" y="0"/>
                </a:moveTo>
                <a:lnTo>
                  <a:pt x="18770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3796029" y="398970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5675629" y="398970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object 497"/>
          <p:cNvSpPr/>
          <p:nvPr/>
        </p:nvSpPr>
        <p:spPr>
          <a:xfrm>
            <a:off x="3794759" y="3987800"/>
            <a:ext cx="1884680" cy="0"/>
          </a:xfrm>
          <a:custGeom>
            <a:avLst/>
            <a:gdLst/>
            <a:ahLst/>
            <a:cxnLst/>
            <a:rect l="l" t="t" r="r" b="b"/>
            <a:pathLst>
              <a:path w="1884679">
                <a:moveTo>
                  <a:pt x="0" y="0"/>
                </a:moveTo>
                <a:lnTo>
                  <a:pt x="188468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8" name="object 498"/>
          <p:cNvSpPr/>
          <p:nvPr/>
        </p:nvSpPr>
        <p:spPr>
          <a:xfrm>
            <a:off x="3789681" y="398589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5681979" y="398589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3788409" y="3984625"/>
            <a:ext cx="1897380" cy="0"/>
          </a:xfrm>
          <a:custGeom>
            <a:avLst/>
            <a:gdLst/>
            <a:ahLst/>
            <a:cxnLst/>
            <a:rect l="l" t="t" r="r" b="b"/>
            <a:pathLst>
              <a:path w="1897379">
                <a:moveTo>
                  <a:pt x="0" y="0"/>
                </a:moveTo>
                <a:lnTo>
                  <a:pt x="189738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3785872" y="398335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5685790" y="398335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3784600" y="3981450"/>
            <a:ext cx="1906270" cy="0"/>
          </a:xfrm>
          <a:custGeom>
            <a:avLst/>
            <a:gdLst/>
            <a:ahLst/>
            <a:cxnLst/>
            <a:rect l="l" t="t" r="r" b="b"/>
            <a:pathLst>
              <a:path w="1906270">
                <a:moveTo>
                  <a:pt x="0" y="0"/>
                </a:moveTo>
                <a:lnTo>
                  <a:pt x="1906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3779522" y="397954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5692140" y="397954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3778250" y="3978275"/>
            <a:ext cx="1917700" cy="0"/>
          </a:xfrm>
          <a:custGeom>
            <a:avLst/>
            <a:gdLst/>
            <a:ahLst/>
            <a:cxnLst/>
            <a:rect l="l" t="t" r="r" b="b"/>
            <a:pathLst>
              <a:path w="1917700">
                <a:moveTo>
                  <a:pt x="0" y="0"/>
                </a:moveTo>
                <a:lnTo>
                  <a:pt x="19177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3775711" y="397700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5695950" y="397700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3773171" y="3975100"/>
            <a:ext cx="1927860" cy="0"/>
          </a:xfrm>
          <a:custGeom>
            <a:avLst/>
            <a:gdLst/>
            <a:ahLst/>
            <a:cxnLst/>
            <a:rect l="l" t="t" r="r" b="b"/>
            <a:pathLst>
              <a:path w="1927860">
                <a:moveTo>
                  <a:pt x="0" y="0"/>
                </a:moveTo>
                <a:lnTo>
                  <a:pt x="19278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3769361" y="397319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5702301" y="397319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3768092" y="3971925"/>
            <a:ext cx="1939289" cy="0"/>
          </a:xfrm>
          <a:custGeom>
            <a:avLst/>
            <a:gdLst/>
            <a:ahLst/>
            <a:cxnLst/>
            <a:rect l="l" t="t" r="r" b="b"/>
            <a:pathLst>
              <a:path w="1939289">
                <a:moveTo>
                  <a:pt x="0" y="0"/>
                </a:moveTo>
                <a:lnTo>
                  <a:pt x="19392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3765552" y="397065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5707379" y="397065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3763009" y="3968750"/>
            <a:ext cx="1948180" cy="0"/>
          </a:xfrm>
          <a:custGeom>
            <a:avLst/>
            <a:gdLst/>
            <a:ahLst/>
            <a:cxnLst/>
            <a:rect l="l" t="t" r="r" b="b"/>
            <a:pathLst>
              <a:path w="1948179">
                <a:moveTo>
                  <a:pt x="0" y="0"/>
                </a:moveTo>
                <a:lnTo>
                  <a:pt x="194818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3759200" y="396684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5712461" y="396684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object 518"/>
          <p:cNvSpPr/>
          <p:nvPr/>
        </p:nvSpPr>
        <p:spPr>
          <a:xfrm>
            <a:off x="3756659" y="3965575"/>
            <a:ext cx="1960880" cy="0"/>
          </a:xfrm>
          <a:custGeom>
            <a:avLst/>
            <a:gdLst/>
            <a:ahLst/>
            <a:cxnLst/>
            <a:rect l="l" t="t" r="r" b="b"/>
            <a:pathLst>
              <a:path w="1960879">
                <a:moveTo>
                  <a:pt x="0" y="0"/>
                </a:moveTo>
                <a:lnTo>
                  <a:pt x="196088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9" name="object 519"/>
          <p:cNvSpPr/>
          <p:nvPr/>
        </p:nvSpPr>
        <p:spPr>
          <a:xfrm>
            <a:off x="3755390" y="396430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5717540" y="396430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6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3752850" y="3962400"/>
            <a:ext cx="1968500" cy="0"/>
          </a:xfrm>
          <a:custGeom>
            <a:avLst/>
            <a:gdLst/>
            <a:ahLst/>
            <a:cxnLst/>
            <a:rect l="l" t="t" r="r" b="b"/>
            <a:pathLst>
              <a:path w="1968500">
                <a:moveTo>
                  <a:pt x="0" y="0"/>
                </a:moveTo>
                <a:lnTo>
                  <a:pt x="19685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3749040" y="396049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5723890" y="396049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6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3746500" y="3959225"/>
            <a:ext cx="1981200" cy="0"/>
          </a:xfrm>
          <a:custGeom>
            <a:avLst/>
            <a:gdLst/>
            <a:ahLst/>
            <a:cxnLst/>
            <a:rect l="l" t="t" r="r" b="b"/>
            <a:pathLst>
              <a:path w="1981200">
                <a:moveTo>
                  <a:pt x="0" y="0"/>
                </a:moveTo>
                <a:lnTo>
                  <a:pt x="19812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3745229" y="395795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5727700" y="395795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3742690" y="3956050"/>
            <a:ext cx="1988820" cy="0"/>
          </a:xfrm>
          <a:custGeom>
            <a:avLst/>
            <a:gdLst/>
            <a:ahLst/>
            <a:cxnLst/>
            <a:rect l="l" t="t" r="r" b="b"/>
            <a:pathLst>
              <a:path w="1988820">
                <a:moveTo>
                  <a:pt x="0" y="0"/>
                </a:moveTo>
                <a:lnTo>
                  <a:pt x="198881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3738879" y="395414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5734050" y="395414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6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3736340" y="3952875"/>
            <a:ext cx="2001520" cy="0"/>
          </a:xfrm>
          <a:custGeom>
            <a:avLst/>
            <a:gdLst/>
            <a:ahLst/>
            <a:cxnLst/>
            <a:rect l="l" t="t" r="r" b="b"/>
            <a:pathLst>
              <a:path w="2001520">
                <a:moveTo>
                  <a:pt x="0" y="0"/>
                </a:moveTo>
                <a:lnTo>
                  <a:pt x="200151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3733802" y="395160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5737859" y="395160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3732532" y="3949700"/>
            <a:ext cx="2009139" cy="0"/>
          </a:xfrm>
          <a:custGeom>
            <a:avLst/>
            <a:gdLst/>
            <a:ahLst/>
            <a:cxnLst/>
            <a:rect l="l" t="t" r="r" b="b"/>
            <a:pathLst>
              <a:path w="2009139">
                <a:moveTo>
                  <a:pt x="0" y="0"/>
                </a:moveTo>
                <a:lnTo>
                  <a:pt x="20091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3728720" y="394779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6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5744211" y="394779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3726179" y="3946525"/>
            <a:ext cx="2021839" cy="0"/>
          </a:xfrm>
          <a:custGeom>
            <a:avLst/>
            <a:gdLst/>
            <a:ahLst/>
            <a:cxnLst/>
            <a:rect l="l" t="t" r="r" b="b"/>
            <a:pathLst>
              <a:path w="2021839">
                <a:moveTo>
                  <a:pt x="0" y="0"/>
                </a:moveTo>
                <a:lnTo>
                  <a:pt x="20218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3723642" y="394525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5748020" y="394525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3722370" y="3943350"/>
            <a:ext cx="2029460" cy="0"/>
          </a:xfrm>
          <a:custGeom>
            <a:avLst/>
            <a:gdLst/>
            <a:ahLst/>
            <a:cxnLst/>
            <a:rect l="l" t="t" r="r" b="b"/>
            <a:pathLst>
              <a:path w="2029460">
                <a:moveTo>
                  <a:pt x="0" y="0"/>
                </a:moveTo>
                <a:lnTo>
                  <a:pt x="20294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3717290" y="394144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5754372" y="394144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3716021" y="3940175"/>
            <a:ext cx="2042160" cy="0"/>
          </a:xfrm>
          <a:custGeom>
            <a:avLst/>
            <a:gdLst/>
            <a:ahLst/>
            <a:cxnLst/>
            <a:rect l="l" t="t" r="r" b="b"/>
            <a:pathLst>
              <a:path w="2042160">
                <a:moveTo>
                  <a:pt x="0" y="0"/>
                </a:moveTo>
                <a:lnTo>
                  <a:pt x="20421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3713481" y="393890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5758181" y="393890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3712209" y="3937000"/>
            <a:ext cx="2051050" cy="0"/>
          </a:xfrm>
          <a:custGeom>
            <a:avLst/>
            <a:gdLst/>
            <a:ahLst/>
            <a:cxnLst/>
            <a:rect l="l" t="t" r="r" b="b"/>
            <a:pathLst>
              <a:path w="2051050">
                <a:moveTo>
                  <a:pt x="0" y="0"/>
                </a:moveTo>
                <a:lnTo>
                  <a:pt x="20510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3707129" y="393509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5764531" y="393509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3705861" y="3933825"/>
            <a:ext cx="2062480" cy="0"/>
          </a:xfrm>
          <a:custGeom>
            <a:avLst/>
            <a:gdLst/>
            <a:ahLst/>
            <a:cxnLst/>
            <a:rect l="l" t="t" r="r" b="b"/>
            <a:pathLst>
              <a:path w="2062479">
                <a:moveTo>
                  <a:pt x="0" y="0"/>
                </a:moveTo>
                <a:lnTo>
                  <a:pt x="206248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3703320" y="393255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5768342" y="393255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3700782" y="3930650"/>
            <a:ext cx="2072639" cy="0"/>
          </a:xfrm>
          <a:custGeom>
            <a:avLst/>
            <a:gdLst/>
            <a:ahLst/>
            <a:cxnLst/>
            <a:rect l="l" t="t" r="r" b="b"/>
            <a:pathLst>
              <a:path w="2072639">
                <a:moveTo>
                  <a:pt x="0" y="0"/>
                </a:moveTo>
                <a:lnTo>
                  <a:pt x="20726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3696970" y="392874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5774692" y="392874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3695700" y="3927475"/>
            <a:ext cx="2084070" cy="0"/>
          </a:xfrm>
          <a:custGeom>
            <a:avLst/>
            <a:gdLst/>
            <a:ahLst/>
            <a:cxnLst/>
            <a:rect l="l" t="t" r="r" b="b"/>
            <a:pathLst>
              <a:path w="2084070">
                <a:moveTo>
                  <a:pt x="0" y="0"/>
                </a:moveTo>
                <a:lnTo>
                  <a:pt x="20840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3693159" y="392620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5779770" y="392620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3690620" y="3924300"/>
            <a:ext cx="2092960" cy="0"/>
          </a:xfrm>
          <a:custGeom>
            <a:avLst/>
            <a:gdLst/>
            <a:ahLst/>
            <a:cxnLst/>
            <a:rect l="l" t="t" r="r" b="b"/>
            <a:pathLst>
              <a:path w="2092960">
                <a:moveTo>
                  <a:pt x="0" y="0"/>
                </a:moveTo>
                <a:lnTo>
                  <a:pt x="20929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8" name="object 558"/>
          <p:cNvSpPr/>
          <p:nvPr/>
        </p:nvSpPr>
        <p:spPr>
          <a:xfrm>
            <a:off x="3686809" y="392239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5786120" y="392239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3684271" y="3921125"/>
            <a:ext cx="2105660" cy="0"/>
          </a:xfrm>
          <a:custGeom>
            <a:avLst/>
            <a:gdLst/>
            <a:ahLst/>
            <a:cxnLst/>
            <a:rect l="l" t="t" r="r" b="b"/>
            <a:pathLst>
              <a:path w="2105660">
                <a:moveTo>
                  <a:pt x="0" y="0"/>
                </a:moveTo>
                <a:lnTo>
                  <a:pt x="21056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3683000" y="391985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5789929" y="391985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6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3680459" y="3917950"/>
            <a:ext cx="2113280" cy="0"/>
          </a:xfrm>
          <a:custGeom>
            <a:avLst/>
            <a:gdLst/>
            <a:ahLst/>
            <a:cxnLst/>
            <a:rect l="l" t="t" r="r" b="b"/>
            <a:pathLst>
              <a:path w="2113279">
                <a:moveTo>
                  <a:pt x="0" y="0"/>
                </a:moveTo>
                <a:lnTo>
                  <a:pt x="211328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3676650" y="391604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5796278" y="391604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6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3674111" y="3914775"/>
            <a:ext cx="2125980" cy="0"/>
          </a:xfrm>
          <a:custGeom>
            <a:avLst/>
            <a:gdLst/>
            <a:ahLst/>
            <a:cxnLst/>
            <a:rect l="l" t="t" r="r" b="b"/>
            <a:pathLst>
              <a:path w="2125979">
                <a:moveTo>
                  <a:pt x="0" y="0"/>
                </a:moveTo>
                <a:lnTo>
                  <a:pt x="212598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7" name="object 567"/>
          <p:cNvSpPr/>
          <p:nvPr/>
        </p:nvSpPr>
        <p:spPr>
          <a:xfrm>
            <a:off x="3672840" y="391350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8" name="object 568"/>
          <p:cNvSpPr/>
          <p:nvPr/>
        </p:nvSpPr>
        <p:spPr>
          <a:xfrm>
            <a:off x="5800092" y="391350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9" name="object 569"/>
          <p:cNvSpPr/>
          <p:nvPr/>
        </p:nvSpPr>
        <p:spPr>
          <a:xfrm>
            <a:off x="3670301" y="3911601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0" name="object 570"/>
          <p:cNvSpPr/>
          <p:nvPr/>
        </p:nvSpPr>
        <p:spPr>
          <a:xfrm>
            <a:off x="3666490" y="390969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1" name="object 571"/>
          <p:cNvSpPr/>
          <p:nvPr/>
        </p:nvSpPr>
        <p:spPr>
          <a:xfrm>
            <a:off x="5806439" y="390969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6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2" name="object 572"/>
          <p:cNvSpPr/>
          <p:nvPr/>
        </p:nvSpPr>
        <p:spPr>
          <a:xfrm>
            <a:off x="3663951" y="3908425"/>
            <a:ext cx="2146300" cy="0"/>
          </a:xfrm>
          <a:custGeom>
            <a:avLst/>
            <a:gdLst/>
            <a:ahLst/>
            <a:cxnLst/>
            <a:rect l="l" t="t" r="r" b="b"/>
            <a:pathLst>
              <a:path w="2146300">
                <a:moveTo>
                  <a:pt x="0" y="0"/>
                </a:moveTo>
                <a:lnTo>
                  <a:pt x="21463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3" name="object 573"/>
          <p:cNvSpPr/>
          <p:nvPr/>
        </p:nvSpPr>
        <p:spPr>
          <a:xfrm>
            <a:off x="3661410" y="390715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4" name="object 574"/>
          <p:cNvSpPr/>
          <p:nvPr/>
        </p:nvSpPr>
        <p:spPr>
          <a:xfrm>
            <a:off x="5810252" y="390715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5" name="object 575"/>
          <p:cNvSpPr/>
          <p:nvPr/>
        </p:nvSpPr>
        <p:spPr>
          <a:xfrm>
            <a:off x="3660141" y="3905251"/>
            <a:ext cx="2153920" cy="0"/>
          </a:xfrm>
          <a:custGeom>
            <a:avLst/>
            <a:gdLst/>
            <a:ahLst/>
            <a:cxnLst/>
            <a:rect l="l" t="t" r="r" b="b"/>
            <a:pathLst>
              <a:path w="2153920">
                <a:moveTo>
                  <a:pt x="0" y="0"/>
                </a:moveTo>
                <a:lnTo>
                  <a:pt x="215391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6" name="object 576"/>
          <p:cNvSpPr/>
          <p:nvPr/>
        </p:nvSpPr>
        <p:spPr>
          <a:xfrm>
            <a:off x="3656329" y="390334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7" name="object 577"/>
          <p:cNvSpPr/>
          <p:nvPr/>
        </p:nvSpPr>
        <p:spPr>
          <a:xfrm>
            <a:off x="5816602" y="390334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8" name="object 578"/>
          <p:cNvSpPr/>
          <p:nvPr/>
        </p:nvSpPr>
        <p:spPr>
          <a:xfrm>
            <a:off x="3653791" y="3902075"/>
            <a:ext cx="2166620" cy="0"/>
          </a:xfrm>
          <a:custGeom>
            <a:avLst/>
            <a:gdLst/>
            <a:ahLst/>
            <a:cxnLst/>
            <a:rect l="l" t="t" r="r" b="b"/>
            <a:pathLst>
              <a:path w="2166620">
                <a:moveTo>
                  <a:pt x="0" y="0"/>
                </a:moveTo>
                <a:lnTo>
                  <a:pt x="216661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9" name="object 579"/>
          <p:cNvSpPr/>
          <p:nvPr/>
        </p:nvSpPr>
        <p:spPr>
          <a:xfrm>
            <a:off x="3651250" y="3900803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0" name="object 580"/>
          <p:cNvSpPr/>
          <p:nvPr/>
        </p:nvSpPr>
        <p:spPr>
          <a:xfrm>
            <a:off x="5820411" y="3900803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1" name="object 581"/>
          <p:cNvSpPr/>
          <p:nvPr/>
        </p:nvSpPr>
        <p:spPr>
          <a:xfrm>
            <a:off x="3649979" y="3898899"/>
            <a:ext cx="2175510" cy="0"/>
          </a:xfrm>
          <a:custGeom>
            <a:avLst/>
            <a:gdLst/>
            <a:ahLst/>
            <a:cxnLst/>
            <a:rect l="l" t="t" r="r" b="b"/>
            <a:pathLst>
              <a:path w="2175510">
                <a:moveTo>
                  <a:pt x="0" y="0"/>
                </a:moveTo>
                <a:lnTo>
                  <a:pt x="21755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2" name="object 582"/>
          <p:cNvSpPr/>
          <p:nvPr/>
        </p:nvSpPr>
        <p:spPr>
          <a:xfrm>
            <a:off x="3644900" y="389699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3" name="object 583"/>
          <p:cNvSpPr/>
          <p:nvPr/>
        </p:nvSpPr>
        <p:spPr>
          <a:xfrm>
            <a:off x="5826759" y="389699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4" name="object 584"/>
          <p:cNvSpPr/>
          <p:nvPr/>
        </p:nvSpPr>
        <p:spPr>
          <a:xfrm>
            <a:off x="3643631" y="3895725"/>
            <a:ext cx="2186940" cy="0"/>
          </a:xfrm>
          <a:custGeom>
            <a:avLst/>
            <a:gdLst/>
            <a:ahLst/>
            <a:cxnLst/>
            <a:rect l="l" t="t" r="r" b="b"/>
            <a:pathLst>
              <a:path w="2186940">
                <a:moveTo>
                  <a:pt x="0" y="0"/>
                </a:moveTo>
                <a:lnTo>
                  <a:pt x="21869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5" name="object 585"/>
          <p:cNvSpPr/>
          <p:nvPr/>
        </p:nvSpPr>
        <p:spPr>
          <a:xfrm>
            <a:off x="3641090" y="3894453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6" name="object 586"/>
          <p:cNvSpPr/>
          <p:nvPr/>
        </p:nvSpPr>
        <p:spPr>
          <a:xfrm>
            <a:off x="5830572" y="3894453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7" name="object 587"/>
          <p:cNvSpPr/>
          <p:nvPr/>
        </p:nvSpPr>
        <p:spPr>
          <a:xfrm>
            <a:off x="3639820" y="3892550"/>
            <a:ext cx="2195830" cy="0"/>
          </a:xfrm>
          <a:custGeom>
            <a:avLst/>
            <a:gdLst/>
            <a:ahLst/>
            <a:cxnLst/>
            <a:rect l="l" t="t" r="r" b="b"/>
            <a:pathLst>
              <a:path w="2195829">
                <a:moveTo>
                  <a:pt x="0" y="0"/>
                </a:moveTo>
                <a:lnTo>
                  <a:pt x="21958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8" name="object 588"/>
          <p:cNvSpPr/>
          <p:nvPr/>
        </p:nvSpPr>
        <p:spPr>
          <a:xfrm>
            <a:off x="3634742" y="3890646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9" name="object 589"/>
          <p:cNvSpPr/>
          <p:nvPr/>
        </p:nvSpPr>
        <p:spPr>
          <a:xfrm>
            <a:off x="5836920" y="3890646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0" name="object 590"/>
          <p:cNvSpPr/>
          <p:nvPr/>
        </p:nvSpPr>
        <p:spPr>
          <a:xfrm>
            <a:off x="3633470" y="3889375"/>
            <a:ext cx="2208530" cy="0"/>
          </a:xfrm>
          <a:custGeom>
            <a:avLst/>
            <a:gdLst/>
            <a:ahLst/>
            <a:cxnLst/>
            <a:rect l="l" t="t" r="r" b="b"/>
            <a:pathLst>
              <a:path w="2208529">
                <a:moveTo>
                  <a:pt x="0" y="0"/>
                </a:moveTo>
                <a:lnTo>
                  <a:pt x="22085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1" name="object 591"/>
          <p:cNvSpPr/>
          <p:nvPr/>
        </p:nvSpPr>
        <p:spPr>
          <a:xfrm>
            <a:off x="3630929" y="388810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2" name="object 592"/>
          <p:cNvSpPr/>
          <p:nvPr/>
        </p:nvSpPr>
        <p:spPr>
          <a:xfrm>
            <a:off x="5842000" y="388810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6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3" name="object 593"/>
          <p:cNvSpPr/>
          <p:nvPr/>
        </p:nvSpPr>
        <p:spPr>
          <a:xfrm>
            <a:off x="3628391" y="3886200"/>
            <a:ext cx="2217420" cy="0"/>
          </a:xfrm>
          <a:custGeom>
            <a:avLst/>
            <a:gdLst/>
            <a:ahLst/>
            <a:cxnLst/>
            <a:rect l="l" t="t" r="r" b="b"/>
            <a:pathLst>
              <a:path w="2217420">
                <a:moveTo>
                  <a:pt x="0" y="0"/>
                </a:moveTo>
                <a:lnTo>
                  <a:pt x="221741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4" name="object 594"/>
          <p:cNvSpPr/>
          <p:nvPr/>
        </p:nvSpPr>
        <p:spPr>
          <a:xfrm>
            <a:off x="3624581" y="3884296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5" name="object 595"/>
          <p:cNvSpPr/>
          <p:nvPr/>
        </p:nvSpPr>
        <p:spPr>
          <a:xfrm>
            <a:off x="5847079" y="3884296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6" name="object 596"/>
          <p:cNvSpPr/>
          <p:nvPr/>
        </p:nvSpPr>
        <p:spPr>
          <a:xfrm>
            <a:off x="3622041" y="3883025"/>
            <a:ext cx="2230120" cy="0"/>
          </a:xfrm>
          <a:custGeom>
            <a:avLst/>
            <a:gdLst/>
            <a:ahLst/>
            <a:cxnLst/>
            <a:rect l="l" t="t" r="r" b="b"/>
            <a:pathLst>
              <a:path w="2230120">
                <a:moveTo>
                  <a:pt x="0" y="0"/>
                </a:moveTo>
                <a:lnTo>
                  <a:pt x="223011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7" name="object 597"/>
          <p:cNvSpPr/>
          <p:nvPr/>
        </p:nvSpPr>
        <p:spPr>
          <a:xfrm>
            <a:off x="3620770" y="388175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6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8" name="object 598"/>
          <p:cNvSpPr/>
          <p:nvPr/>
        </p:nvSpPr>
        <p:spPr>
          <a:xfrm>
            <a:off x="5852158" y="388175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9" name="object 599"/>
          <p:cNvSpPr/>
          <p:nvPr/>
        </p:nvSpPr>
        <p:spPr>
          <a:xfrm>
            <a:off x="3618231" y="3879850"/>
            <a:ext cx="2237740" cy="0"/>
          </a:xfrm>
          <a:custGeom>
            <a:avLst/>
            <a:gdLst/>
            <a:ahLst/>
            <a:cxnLst/>
            <a:rect l="l" t="t" r="r" b="b"/>
            <a:pathLst>
              <a:path w="2237740">
                <a:moveTo>
                  <a:pt x="0" y="0"/>
                </a:moveTo>
                <a:lnTo>
                  <a:pt x="22377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0" name="object 600"/>
          <p:cNvSpPr/>
          <p:nvPr/>
        </p:nvSpPr>
        <p:spPr>
          <a:xfrm>
            <a:off x="3614422" y="387794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1" name="object 601"/>
          <p:cNvSpPr/>
          <p:nvPr/>
        </p:nvSpPr>
        <p:spPr>
          <a:xfrm>
            <a:off x="5858509" y="387794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2" name="object 602"/>
          <p:cNvSpPr/>
          <p:nvPr/>
        </p:nvSpPr>
        <p:spPr>
          <a:xfrm>
            <a:off x="3611881" y="3876675"/>
            <a:ext cx="2250440" cy="0"/>
          </a:xfrm>
          <a:custGeom>
            <a:avLst/>
            <a:gdLst/>
            <a:ahLst/>
            <a:cxnLst/>
            <a:rect l="l" t="t" r="r" b="b"/>
            <a:pathLst>
              <a:path w="2250440">
                <a:moveTo>
                  <a:pt x="0" y="0"/>
                </a:moveTo>
                <a:lnTo>
                  <a:pt x="22504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3" name="object 603"/>
          <p:cNvSpPr/>
          <p:nvPr/>
        </p:nvSpPr>
        <p:spPr>
          <a:xfrm>
            <a:off x="3610609" y="387540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6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4" name="object 604"/>
          <p:cNvSpPr/>
          <p:nvPr/>
        </p:nvSpPr>
        <p:spPr>
          <a:xfrm>
            <a:off x="5862322" y="387540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5" name="object 605"/>
          <p:cNvSpPr/>
          <p:nvPr/>
        </p:nvSpPr>
        <p:spPr>
          <a:xfrm>
            <a:off x="3608071" y="3873500"/>
            <a:ext cx="2258060" cy="0"/>
          </a:xfrm>
          <a:custGeom>
            <a:avLst/>
            <a:gdLst/>
            <a:ahLst/>
            <a:cxnLst/>
            <a:rect l="l" t="t" r="r" b="b"/>
            <a:pathLst>
              <a:path w="2258060">
                <a:moveTo>
                  <a:pt x="0" y="0"/>
                </a:moveTo>
                <a:lnTo>
                  <a:pt x="22580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6" name="object 606"/>
          <p:cNvSpPr/>
          <p:nvPr/>
        </p:nvSpPr>
        <p:spPr>
          <a:xfrm>
            <a:off x="3604260" y="387159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6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7" name="object 607"/>
          <p:cNvSpPr/>
          <p:nvPr/>
        </p:nvSpPr>
        <p:spPr>
          <a:xfrm>
            <a:off x="5868670" y="387159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8" name="object 608"/>
          <p:cNvSpPr/>
          <p:nvPr/>
        </p:nvSpPr>
        <p:spPr>
          <a:xfrm>
            <a:off x="3601723" y="3870325"/>
            <a:ext cx="2270759" cy="0"/>
          </a:xfrm>
          <a:custGeom>
            <a:avLst/>
            <a:gdLst/>
            <a:ahLst/>
            <a:cxnLst/>
            <a:rect l="l" t="t" r="r" b="b"/>
            <a:pathLst>
              <a:path w="2270760">
                <a:moveTo>
                  <a:pt x="0" y="0"/>
                </a:moveTo>
                <a:lnTo>
                  <a:pt x="22707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9" name="object 609"/>
          <p:cNvSpPr/>
          <p:nvPr/>
        </p:nvSpPr>
        <p:spPr>
          <a:xfrm>
            <a:off x="3600451" y="386905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0" name="object 610"/>
          <p:cNvSpPr/>
          <p:nvPr/>
        </p:nvSpPr>
        <p:spPr>
          <a:xfrm>
            <a:off x="5872481" y="386905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1" name="object 611"/>
          <p:cNvSpPr/>
          <p:nvPr/>
        </p:nvSpPr>
        <p:spPr>
          <a:xfrm>
            <a:off x="3597911" y="3867150"/>
            <a:ext cx="2278380" cy="0"/>
          </a:xfrm>
          <a:custGeom>
            <a:avLst/>
            <a:gdLst/>
            <a:ahLst/>
            <a:cxnLst/>
            <a:rect l="l" t="t" r="r" b="b"/>
            <a:pathLst>
              <a:path w="2278379">
                <a:moveTo>
                  <a:pt x="0" y="0"/>
                </a:moveTo>
                <a:lnTo>
                  <a:pt x="227838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2" name="object 612"/>
          <p:cNvSpPr/>
          <p:nvPr/>
        </p:nvSpPr>
        <p:spPr>
          <a:xfrm>
            <a:off x="3594100" y="386524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3" name="object 613"/>
          <p:cNvSpPr/>
          <p:nvPr/>
        </p:nvSpPr>
        <p:spPr>
          <a:xfrm>
            <a:off x="5878829" y="386524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4" name="object 614"/>
          <p:cNvSpPr/>
          <p:nvPr/>
        </p:nvSpPr>
        <p:spPr>
          <a:xfrm>
            <a:off x="3591559" y="3863975"/>
            <a:ext cx="2291080" cy="0"/>
          </a:xfrm>
          <a:custGeom>
            <a:avLst/>
            <a:gdLst/>
            <a:ahLst/>
            <a:cxnLst/>
            <a:rect l="l" t="t" r="r" b="b"/>
            <a:pathLst>
              <a:path w="2291079">
                <a:moveTo>
                  <a:pt x="0" y="0"/>
                </a:moveTo>
                <a:lnTo>
                  <a:pt x="229108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5" name="object 615"/>
          <p:cNvSpPr/>
          <p:nvPr/>
        </p:nvSpPr>
        <p:spPr>
          <a:xfrm>
            <a:off x="3589020" y="386270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6" name="object 616"/>
          <p:cNvSpPr/>
          <p:nvPr/>
        </p:nvSpPr>
        <p:spPr>
          <a:xfrm>
            <a:off x="5882642" y="386270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7" name="object 617"/>
          <p:cNvSpPr/>
          <p:nvPr/>
        </p:nvSpPr>
        <p:spPr>
          <a:xfrm>
            <a:off x="3587753" y="3860800"/>
            <a:ext cx="2298699" cy="0"/>
          </a:xfrm>
          <a:custGeom>
            <a:avLst/>
            <a:gdLst/>
            <a:ahLst/>
            <a:cxnLst/>
            <a:rect l="l" t="t" r="r" b="b"/>
            <a:pathLst>
              <a:path w="2298700">
                <a:moveTo>
                  <a:pt x="0" y="0"/>
                </a:moveTo>
                <a:lnTo>
                  <a:pt x="22987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8" name="object 618"/>
          <p:cNvSpPr/>
          <p:nvPr/>
        </p:nvSpPr>
        <p:spPr>
          <a:xfrm>
            <a:off x="3583940" y="385889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9" name="object 619"/>
          <p:cNvSpPr/>
          <p:nvPr/>
        </p:nvSpPr>
        <p:spPr>
          <a:xfrm>
            <a:off x="5888990" y="385889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0" name="object 620"/>
          <p:cNvSpPr/>
          <p:nvPr/>
        </p:nvSpPr>
        <p:spPr>
          <a:xfrm>
            <a:off x="3581400" y="3857625"/>
            <a:ext cx="2311400" cy="0"/>
          </a:xfrm>
          <a:custGeom>
            <a:avLst/>
            <a:gdLst/>
            <a:ahLst/>
            <a:cxnLst/>
            <a:rect l="l" t="t" r="r" b="b"/>
            <a:pathLst>
              <a:path w="2311400">
                <a:moveTo>
                  <a:pt x="0" y="0"/>
                </a:moveTo>
                <a:lnTo>
                  <a:pt x="23114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1" name="object 621"/>
          <p:cNvSpPr/>
          <p:nvPr/>
        </p:nvSpPr>
        <p:spPr>
          <a:xfrm>
            <a:off x="3578859" y="385635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2" name="object 622"/>
          <p:cNvSpPr/>
          <p:nvPr/>
        </p:nvSpPr>
        <p:spPr>
          <a:xfrm>
            <a:off x="5892800" y="385635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3" name="object 623"/>
          <p:cNvSpPr/>
          <p:nvPr/>
        </p:nvSpPr>
        <p:spPr>
          <a:xfrm>
            <a:off x="3577590" y="3854450"/>
            <a:ext cx="2320290" cy="0"/>
          </a:xfrm>
          <a:custGeom>
            <a:avLst/>
            <a:gdLst/>
            <a:ahLst/>
            <a:cxnLst/>
            <a:rect l="l" t="t" r="r" b="b"/>
            <a:pathLst>
              <a:path w="2320290">
                <a:moveTo>
                  <a:pt x="0" y="0"/>
                </a:moveTo>
                <a:lnTo>
                  <a:pt x="232029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4" name="object 624"/>
          <p:cNvSpPr/>
          <p:nvPr/>
        </p:nvSpPr>
        <p:spPr>
          <a:xfrm>
            <a:off x="3572511" y="385254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5" name="object 625"/>
          <p:cNvSpPr/>
          <p:nvPr/>
        </p:nvSpPr>
        <p:spPr>
          <a:xfrm>
            <a:off x="5899150" y="385254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6" name="object 626"/>
          <p:cNvSpPr/>
          <p:nvPr/>
        </p:nvSpPr>
        <p:spPr>
          <a:xfrm>
            <a:off x="3571240" y="3851275"/>
            <a:ext cx="2332990" cy="0"/>
          </a:xfrm>
          <a:custGeom>
            <a:avLst/>
            <a:gdLst/>
            <a:ahLst/>
            <a:cxnLst/>
            <a:rect l="l" t="t" r="r" b="b"/>
            <a:pathLst>
              <a:path w="2332990">
                <a:moveTo>
                  <a:pt x="0" y="0"/>
                </a:moveTo>
                <a:lnTo>
                  <a:pt x="233299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7" name="object 627"/>
          <p:cNvSpPr/>
          <p:nvPr/>
        </p:nvSpPr>
        <p:spPr>
          <a:xfrm>
            <a:off x="3568702" y="385000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8" name="object 628"/>
          <p:cNvSpPr/>
          <p:nvPr/>
        </p:nvSpPr>
        <p:spPr>
          <a:xfrm>
            <a:off x="5904229" y="385000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9" name="object 629"/>
          <p:cNvSpPr/>
          <p:nvPr/>
        </p:nvSpPr>
        <p:spPr>
          <a:xfrm>
            <a:off x="3567430" y="3848100"/>
            <a:ext cx="2340611" cy="0"/>
          </a:xfrm>
          <a:custGeom>
            <a:avLst/>
            <a:gdLst/>
            <a:ahLst/>
            <a:cxnLst/>
            <a:rect l="l" t="t" r="r" b="b"/>
            <a:pathLst>
              <a:path w="2340610">
                <a:moveTo>
                  <a:pt x="0" y="0"/>
                </a:moveTo>
                <a:lnTo>
                  <a:pt x="23406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0" name="object 630"/>
          <p:cNvSpPr/>
          <p:nvPr/>
        </p:nvSpPr>
        <p:spPr>
          <a:xfrm>
            <a:off x="3562352" y="384619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1" name="object 631"/>
          <p:cNvSpPr/>
          <p:nvPr/>
        </p:nvSpPr>
        <p:spPr>
          <a:xfrm>
            <a:off x="5909309" y="384619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2" name="object 632"/>
          <p:cNvSpPr/>
          <p:nvPr/>
        </p:nvSpPr>
        <p:spPr>
          <a:xfrm>
            <a:off x="3561079" y="3844925"/>
            <a:ext cx="2353310" cy="0"/>
          </a:xfrm>
          <a:custGeom>
            <a:avLst/>
            <a:gdLst/>
            <a:ahLst/>
            <a:cxnLst/>
            <a:rect l="l" t="t" r="r" b="b"/>
            <a:pathLst>
              <a:path w="2353310">
                <a:moveTo>
                  <a:pt x="0" y="0"/>
                </a:moveTo>
                <a:lnTo>
                  <a:pt x="23533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3" name="object 633"/>
          <p:cNvSpPr/>
          <p:nvPr/>
        </p:nvSpPr>
        <p:spPr>
          <a:xfrm>
            <a:off x="3558542" y="384365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4" name="object 634"/>
          <p:cNvSpPr/>
          <p:nvPr/>
        </p:nvSpPr>
        <p:spPr>
          <a:xfrm>
            <a:off x="5914390" y="384365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6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5" name="object 635"/>
          <p:cNvSpPr/>
          <p:nvPr/>
        </p:nvSpPr>
        <p:spPr>
          <a:xfrm>
            <a:off x="3556001" y="3841750"/>
            <a:ext cx="2362200" cy="0"/>
          </a:xfrm>
          <a:custGeom>
            <a:avLst/>
            <a:gdLst/>
            <a:ahLst/>
            <a:cxnLst/>
            <a:rect l="l" t="t" r="r" b="b"/>
            <a:pathLst>
              <a:path w="2362200">
                <a:moveTo>
                  <a:pt x="0" y="0"/>
                </a:moveTo>
                <a:lnTo>
                  <a:pt x="23622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6" name="object 636"/>
          <p:cNvSpPr/>
          <p:nvPr/>
        </p:nvSpPr>
        <p:spPr>
          <a:xfrm>
            <a:off x="3552192" y="383984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7" name="object 637"/>
          <p:cNvSpPr/>
          <p:nvPr/>
        </p:nvSpPr>
        <p:spPr>
          <a:xfrm>
            <a:off x="5920740" y="383984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6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8" name="object 638"/>
          <p:cNvSpPr/>
          <p:nvPr/>
        </p:nvSpPr>
        <p:spPr>
          <a:xfrm>
            <a:off x="3549650" y="3838575"/>
            <a:ext cx="2374900" cy="0"/>
          </a:xfrm>
          <a:custGeom>
            <a:avLst/>
            <a:gdLst/>
            <a:ahLst/>
            <a:cxnLst/>
            <a:rect l="l" t="t" r="r" b="b"/>
            <a:pathLst>
              <a:path w="2374900">
                <a:moveTo>
                  <a:pt x="0" y="0"/>
                </a:moveTo>
                <a:lnTo>
                  <a:pt x="23749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9" name="object 639"/>
          <p:cNvSpPr/>
          <p:nvPr/>
        </p:nvSpPr>
        <p:spPr>
          <a:xfrm>
            <a:off x="3548378" y="383730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0" name="object 640"/>
          <p:cNvSpPr/>
          <p:nvPr/>
        </p:nvSpPr>
        <p:spPr>
          <a:xfrm>
            <a:off x="5924550" y="383730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6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1" name="object 641"/>
          <p:cNvSpPr/>
          <p:nvPr/>
        </p:nvSpPr>
        <p:spPr>
          <a:xfrm>
            <a:off x="3545839" y="3835400"/>
            <a:ext cx="2382521" cy="0"/>
          </a:xfrm>
          <a:custGeom>
            <a:avLst/>
            <a:gdLst/>
            <a:ahLst/>
            <a:cxnLst/>
            <a:rect l="l" t="t" r="r" b="b"/>
            <a:pathLst>
              <a:path w="2382520">
                <a:moveTo>
                  <a:pt x="0" y="0"/>
                </a:moveTo>
                <a:lnTo>
                  <a:pt x="238251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2" name="object 642"/>
          <p:cNvSpPr/>
          <p:nvPr/>
        </p:nvSpPr>
        <p:spPr>
          <a:xfrm>
            <a:off x="3542031" y="383349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3" name="object 643"/>
          <p:cNvSpPr/>
          <p:nvPr/>
        </p:nvSpPr>
        <p:spPr>
          <a:xfrm>
            <a:off x="5930900" y="383349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6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4" name="object 644"/>
          <p:cNvSpPr/>
          <p:nvPr/>
        </p:nvSpPr>
        <p:spPr>
          <a:xfrm>
            <a:off x="3539490" y="3832225"/>
            <a:ext cx="2395220" cy="0"/>
          </a:xfrm>
          <a:custGeom>
            <a:avLst/>
            <a:gdLst/>
            <a:ahLst/>
            <a:cxnLst/>
            <a:rect l="l" t="t" r="r" b="b"/>
            <a:pathLst>
              <a:path w="2395220">
                <a:moveTo>
                  <a:pt x="0" y="0"/>
                </a:moveTo>
                <a:lnTo>
                  <a:pt x="239521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5" name="object 645"/>
          <p:cNvSpPr/>
          <p:nvPr/>
        </p:nvSpPr>
        <p:spPr>
          <a:xfrm>
            <a:off x="3538220" y="383095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6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6" name="object 646"/>
          <p:cNvSpPr/>
          <p:nvPr/>
        </p:nvSpPr>
        <p:spPr>
          <a:xfrm>
            <a:off x="5934709" y="383095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7" name="object 647"/>
          <p:cNvSpPr/>
          <p:nvPr/>
        </p:nvSpPr>
        <p:spPr>
          <a:xfrm>
            <a:off x="3535679" y="3829050"/>
            <a:ext cx="2402840" cy="0"/>
          </a:xfrm>
          <a:custGeom>
            <a:avLst/>
            <a:gdLst/>
            <a:ahLst/>
            <a:cxnLst/>
            <a:rect l="l" t="t" r="r" b="b"/>
            <a:pathLst>
              <a:path w="2402840">
                <a:moveTo>
                  <a:pt x="0" y="0"/>
                </a:moveTo>
                <a:lnTo>
                  <a:pt x="24028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8" name="object 648"/>
          <p:cNvSpPr/>
          <p:nvPr/>
        </p:nvSpPr>
        <p:spPr>
          <a:xfrm>
            <a:off x="3531870" y="382714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6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9" name="object 649"/>
          <p:cNvSpPr/>
          <p:nvPr/>
        </p:nvSpPr>
        <p:spPr>
          <a:xfrm>
            <a:off x="5941059" y="382714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0" name="object 650"/>
          <p:cNvSpPr/>
          <p:nvPr/>
        </p:nvSpPr>
        <p:spPr>
          <a:xfrm>
            <a:off x="3529329" y="3825875"/>
            <a:ext cx="2415540" cy="0"/>
          </a:xfrm>
          <a:custGeom>
            <a:avLst/>
            <a:gdLst/>
            <a:ahLst/>
            <a:cxnLst/>
            <a:rect l="l" t="t" r="r" b="b"/>
            <a:pathLst>
              <a:path w="2415540">
                <a:moveTo>
                  <a:pt x="0" y="0"/>
                </a:moveTo>
                <a:lnTo>
                  <a:pt x="2415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1" name="object 651"/>
          <p:cNvSpPr/>
          <p:nvPr/>
        </p:nvSpPr>
        <p:spPr>
          <a:xfrm>
            <a:off x="3528059" y="382460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6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2" name="object 652"/>
          <p:cNvSpPr/>
          <p:nvPr/>
        </p:nvSpPr>
        <p:spPr>
          <a:xfrm>
            <a:off x="5944870" y="382460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3" name="object 653"/>
          <p:cNvSpPr/>
          <p:nvPr/>
        </p:nvSpPr>
        <p:spPr>
          <a:xfrm>
            <a:off x="3525520" y="3822700"/>
            <a:ext cx="2423160" cy="0"/>
          </a:xfrm>
          <a:custGeom>
            <a:avLst/>
            <a:gdLst/>
            <a:ahLst/>
            <a:cxnLst/>
            <a:rect l="l" t="t" r="r" b="b"/>
            <a:pathLst>
              <a:path w="2423160">
                <a:moveTo>
                  <a:pt x="0" y="0"/>
                </a:moveTo>
                <a:lnTo>
                  <a:pt x="24231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4" name="object 654"/>
          <p:cNvSpPr/>
          <p:nvPr/>
        </p:nvSpPr>
        <p:spPr>
          <a:xfrm>
            <a:off x="3521709" y="382079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6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5" name="object 655"/>
          <p:cNvSpPr/>
          <p:nvPr/>
        </p:nvSpPr>
        <p:spPr>
          <a:xfrm>
            <a:off x="5951220" y="382079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6" name="object 656"/>
          <p:cNvSpPr/>
          <p:nvPr/>
        </p:nvSpPr>
        <p:spPr>
          <a:xfrm>
            <a:off x="3519170" y="3819525"/>
            <a:ext cx="2435860" cy="0"/>
          </a:xfrm>
          <a:custGeom>
            <a:avLst/>
            <a:gdLst/>
            <a:ahLst/>
            <a:cxnLst/>
            <a:rect l="l" t="t" r="r" b="b"/>
            <a:pathLst>
              <a:path w="2435860">
                <a:moveTo>
                  <a:pt x="0" y="0"/>
                </a:moveTo>
                <a:lnTo>
                  <a:pt x="24358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7" name="object 657"/>
          <p:cNvSpPr/>
          <p:nvPr/>
        </p:nvSpPr>
        <p:spPr>
          <a:xfrm>
            <a:off x="3516631" y="381825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8" name="object 658"/>
          <p:cNvSpPr/>
          <p:nvPr/>
        </p:nvSpPr>
        <p:spPr>
          <a:xfrm>
            <a:off x="5955029" y="381825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9" name="object 659"/>
          <p:cNvSpPr/>
          <p:nvPr/>
        </p:nvSpPr>
        <p:spPr>
          <a:xfrm>
            <a:off x="3515359" y="3816350"/>
            <a:ext cx="2444750" cy="0"/>
          </a:xfrm>
          <a:custGeom>
            <a:avLst/>
            <a:gdLst/>
            <a:ahLst/>
            <a:cxnLst/>
            <a:rect l="l" t="t" r="r" b="b"/>
            <a:pathLst>
              <a:path w="2444750">
                <a:moveTo>
                  <a:pt x="0" y="0"/>
                </a:moveTo>
                <a:lnTo>
                  <a:pt x="24447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0" name="object 660"/>
          <p:cNvSpPr/>
          <p:nvPr/>
        </p:nvSpPr>
        <p:spPr>
          <a:xfrm>
            <a:off x="3511550" y="381444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1" name="object 661"/>
          <p:cNvSpPr/>
          <p:nvPr/>
        </p:nvSpPr>
        <p:spPr>
          <a:xfrm>
            <a:off x="5961381" y="381444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2" name="object 662"/>
          <p:cNvSpPr/>
          <p:nvPr/>
        </p:nvSpPr>
        <p:spPr>
          <a:xfrm>
            <a:off x="3509009" y="3813175"/>
            <a:ext cx="2456179" cy="0"/>
          </a:xfrm>
          <a:custGeom>
            <a:avLst/>
            <a:gdLst/>
            <a:ahLst/>
            <a:cxnLst/>
            <a:rect l="l" t="t" r="r" b="b"/>
            <a:pathLst>
              <a:path w="2456179">
                <a:moveTo>
                  <a:pt x="0" y="0"/>
                </a:moveTo>
                <a:lnTo>
                  <a:pt x="245618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3" name="object 663"/>
          <p:cNvSpPr/>
          <p:nvPr/>
        </p:nvSpPr>
        <p:spPr>
          <a:xfrm>
            <a:off x="3506472" y="381190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4" name="object 664"/>
          <p:cNvSpPr/>
          <p:nvPr/>
        </p:nvSpPr>
        <p:spPr>
          <a:xfrm>
            <a:off x="5965190" y="381190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5" name="object 665"/>
          <p:cNvSpPr/>
          <p:nvPr/>
        </p:nvSpPr>
        <p:spPr>
          <a:xfrm>
            <a:off x="3505200" y="3810000"/>
            <a:ext cx="2465070" cy="0"/>
          </a:xfrm>
          <a:custGeom>
            <a:avLst/>
            <a:gdLst/>
            <a:ahLst/>
            <a:cxnLst/>
            <a:rect l="l" t="t" r="r" b="b"/>
            <a:pathLst>
              <a:path w="2465070">
                <a:moveTo>
                  <a:pt x="0" y="0"/>
                </a:moveTo>
                <a:lnTo>
                  <a:pt x="24650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6" name="object 666"/>
          <p:cNvSpPr/>
          <p:nvPr/>
        </p:nvSpPr>
        <p:spPr>
          <a:xfrm>
            <a:off x="3500120" y="380809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7" name="object 667"/>
          <p:cNvSpPr/>
          <p:nvPr/>
        </p:nvSpPr>
        <p:spPr>
          <a:xfrm>
            <a:off x="5971542" y="380809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8" name="object 668"/>
          <p:cNvSpPr/>
          <p:nvPr/>
        </p:nvSpPr>
        <p:spPr>
          <a:xfrm>
            <a:off x="3498850" y="3806825"/>
            <a:ext cx="2477770" cy="0"/>
          </a:xfrm>
          <a:custGeom>
            <a:avLst/>
            <a:gdLst/>
            <a:ahLst/>
            <a:cxnLst/>
            <a:rect l="l" t="t" r="r" b="b"/>
            <a:pathLst>
              <a:path w="2477770">
                <a:moveTo>
                  <a:pt x="0" y="0"/>
                </a:moveTo>
                <a:lnTo>
                  <a:pt x="24777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9" name="object 669"/>
          <p:cNvSpPr/>
          <p:nvPr/>
        </p:nvSpPr>
        <p:spPr>
          <a:xfrm>
            <a:off x="3496311" y="380555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0" name="object 670"/>
          <p:cNvSpPr/>
          <p:nvPr/>
        </p:nvSpPr>
        <p:spPr>
          <a:xfrm>
            <a:off x="5976620" y="380555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1" name="object 671"/>
          <p:cNvSpPr/>
          <p:nvPr/>
        </p:nvSpPr>
        <p:spPr>
          <a:xfrm>
            <a:off x="3495040" y="3803650"/>
            <a:ext cx="2485390" cy="0"/>
          </a:xfrm>
          <a:custGeom>
            <a:avLst/>
            <a:gdLst/>
            <a:ahLst/>
            <a:cxnLst/>
            <a:rect l="l" t="t" r="r" b="b"/>
            <a:pathLst>
              <a:path w="2485390">
                <a:moveTo>
                  <a:pt x="0" y="0"/>
                </a:moveTo>
                <a:lnTo>
                  <a:pt x="248539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2" name="object 672"/>
          <p:cNvSpPr/>
          <p:nvPr/>
        </p:nvSpPr>
        <p:spPr>
          <a:xfrm>
            <a:off x="3489959" y="380174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3" name="object 673"/>
          <p:cNvSpPr/>
          <p:nvPr/>
        </p:nvSpPr>
        <p:spPr>
          <a:xfrm>
            <a:off x="5982970" y="380174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4" name="object 674"/>
          <p:cNvSpPr/>
          <p:nvPr/>
        </p:nvSpPr>
        <p:spPr>
          <a:xfrm>
            <a:off x="3488691" y="3800475"/>
            <a:ext cx="2498091" cy="0"/>
          </a:xfrm>
          <a:custGeom>
            <a:avLst/>
            <a:gdLst/>
            <a:ahLst/>
            <a:cxnLst/>
            <a:rect l="l" t="t" r="r" b="b"/>
            <a:pathLst>
              <a:path w="2498090">
                <a:moveTo>
                  <a:pt x="0" y="0"/>
                </a:moveTo>
                <a:lnTo>
                  <a:pt x="249809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5" name="object 675"/>
          <p:cNvSpPr/>
          <p:nvPr/>
        </p:nvSpPr>
        <p:spPr>
          <a:xfrm>
            <a:off x="3486150" y="379920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6" name="object 676"/>
          <p:cNvSpPr/>
          <p:nvPr/>
        </p:nvSpPr>
        <p:spPr>
          <a:xfrm>
            <a:off x="5986779" y="379920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7" name="object 677"/>
          <p:cNvSpPr/>
          <p:nvPr/>
        </p:nvSpPr>
        <p:spPr>
          <a:xfrm>
            <a:off x="3483609" y="3797300"/>
            <a:ext cx="2506980" cy="0"/>
          </a:xfrm>
          <a:custGeom>
            <a:avLst/>
            <a:gdLst/>
            <a:ahLst/>
            <a:cxnLst/>
            <a:rect l="l" t="t" r="r" b="b"/>
            <a:pathLst>
              <a:path w="2506979">
                <a:moveTo>
                  <a:pt x="0" y="0"/>
                </a:moveTo>
                <a:lnTo>
                  <a:pt x="250698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8" name="object 678"/>
          <p:cNvSpPr/>
          <p:nvPr/>
        </p:nvSpPr>
        <p:spPr>
          <a:xfrm>
            <a:off x="3479800" y="379539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9" name="object 679"/>
          <p:cNvSpPr/>
          <p:nvPr/>
        </p:nvSpPr>
        <p:spPr>
          <a:xfrm>
            <a:off x="5993129" y="379539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0" name="object 680"/>
          <p:cNvSpPr/>
          <p:nvPr/>
        </p:nvSpPr>
        <p:spPr>
          <a:xfrm>
            <a:off x="3477259" y="3794125"/>
            <a:ext cx="2519680" cy="0"/>
          </a:xfrm>
          <a:custGeom>
            <a:avLst/>
            <a:gdLst/>
            <a:ahLst/>
            <a:cxnLst/>
            <a:rect l="l" t="t" r="r" b="b"/>
            <a:pathLst>
              <a:path w="2519679">
                <a:moveTo>
                  <a:pt x="0" y="0"/>
                </a:moveTo>
                <a:lnTo>
                  <a:pt x="251968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1" name="object 681"/>
          <p:cNvSpPr/>
          <p:nvPr/>
        </p:nvSpPr>
        <p:spPr>
          <a:xfrm>
            <a:off x="3475990" y="379285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2" name="object 682"/>
          <p:cNvSpPr/>
          <p:nvPr/>
        </p:nvSpPr>
        <p:spPr>
          <a:xfrm>
            <a:off x="5996940" y="379285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3" name="object 683"/>
          <p:cNvSpPr/>
          <p:nvPr/>
        </p:nvSpPr>
        <p:spPr>
          <a:xfrm>
            <a:off x="3473450" y="3790950"/>
            <a:ext cx="2527300" cy="0"/>
          </a:xfrm>
          <a:custGeom>
            <a:avLst/>
            <a:gdLst/>
            <a:ahLst/>
            <a:cxnLst/>
            <a:rect l="l" t="t" r="r" b="b"/>
            <a:pathLst>
              <a:path w="2527300">
                <a:moveTo>
                  <a:pt x="0" y="0"/>
                </a:moveTo>
                <a:lnTo>
                  <a:pt x="25273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4" name="object 684"/>
          <p:cNvSpPr/>
          <p:nvPr/>
        </p:nvSpPr>
        <p:spPr>
          <a:xfrm>
            <a:off x="3469640" y="378904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5" name="object 685"/>
          <p:cNvSpPr/>
          <p:nvPr/>
        </p:nvSpPr>
        <p:spPr>
          <a:xfrm>
            <a:off x="6003290" y="378904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6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6" name="object 686"/>
          <p:cNvSpPr/>
          <p:nvPr/>
        </p:nvSpPr>
        <p:spPr>
          <a:xfrm>
            <a:off x="3467101" y="3787776"/>
            <a:ext cx="2540000" cy="0"/>
          </a:xfrm>
          <a:custGeom>
            <a:avLst/>
            <a:gdLst/>
            <a:ahLst/>
            <a:cxnLst/>
            <a:rect l="l" t="t" r="r" b="b"/>
            <a:pathLst>
              <a:path w="2540000">
                <a:moveTo>
                  <a:pt x="0" y="0"/>
                </a:moveTo>
                <a:lnTo>
                  <a:pt x="25400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7" name="object 687"/>
          <p:cNvSpPr/>
          <p:nvPr/>
        </p:nvSpPr>
        <p:spPr>
          <a:xfrm>
            <a:off x="3465829" y="378650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8" name="object 688"/>
          <p:cNvSpPr/>
          <p:nvPr/>
        </p:nvSpPr>
        <p:spPr>
          <a:xfrm>
            <a:off x="6007100" y="378650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9" name="object 689"/>
          <p:cNvSpPr/>
          <p:nvPr/>
        </p:nvSpPr>
        <p:spPr>
          <a:xfrm>
            <a:off x="3463290" y="3784600"/>
            <a:ext cx="2547620" cy="0"/>
          </a:xfrm>
          <a:custGeom>
            <a:avLst/>
            <a:gdLst/>
            <a:ahLst/>
            <a:cxnLst/>
            <a:rect l="l" t="t" r="r" b="b"/>
            <a:pathLst>
              <a:path w="2547620">
                <a:moveTo>
                  <a:pt x="0" y="0"/>
                </a:moveTo>
                <a:lnTo>
                  <a:pt x="254761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0" name="object 690"/>
          <p:cNvSpPr/>
          <p:nvPr/>
        </p:nvSpPr>
        <p:spPr>
          <a:xfrm>
            <a:off x="3459479" y="378269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1" name="object 691"/>
          <p:cNvSpPr/>
          <p:nvPr/>
        </p:nvSpPr>
        <p:spPr>
          <a:xfrm>
            <a:off x="6013452" y="378269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2" name="object 692"/>
          <p:cNvSpPr/>
          <p:nvPr/>
        </p:nvSpPr>
        <p:spPr>
          <a:xfrm>
            <a:off x="3456941" y="3781426"/>
            <a:ext cx="2560320" cy="0"/>
          </a:xfrm>
          <a:custGeom>
            <a:avLst/>
            <a:gdLst/>
            <a:ahLst/>
            <a:cxnLst/>
            <a:rect l="l" t="t" r="r" b="b"/>
            <a:pathLst>
              <a:path w="2560320">
                <a:moveTo>
                  <a:pt x="0" y="0"/>
                </a:moveTo>
                <a:lnTo>
                  <a:pt x="256031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3" name="object 693"/>
          <p:cNvSpPr/>
          <p:nvPr/>
        </p:nvSpPr>
        <p:spPr>
          <a:xfrm>
            <a:off x="3455670" y="378015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6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4" name="object 694"/>
          <p:cNvSpPr/>
          <p:nvPr/>
        </p:nvSpPr>
        <p:spPr>
          <a:xfrm>
            <a:off x="6017261" y="378015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5" name="object 695"/>
          <p:cNvSpPr/>
          <p:nvPr/>
        </p:nvSpPr>
        <p:spPr>
          <a:xfrm>
            <a:off x="3453129" y="3778250"/>
            <a:ext cx="2569210" cy="0"/>
          </a:xfrm>
          <a:custGeom>
            <a:avLst/>
            <a:gdLst/>
            <a:ahLst/>
            <a:cxnLst/>
            <a:rect l="l" t="t" r="r" b="b"/>
            <a:pathLst>
              <a:path w="2569210">
                <a:moveTo>
                  <a:pt x="0" y="0"/>
                </a:moveTo>
                <a:lnTo>
                  <a:pt x="25692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6" name="object 696"/>
          <p:cNvSpPr/>
          <p:nvPr/>
        </p:nvSpPr>
        <p:spPr>
          <a:xfrm>
            <a:off x="3449320" y="377634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6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7" name="object 697"/>
          <p:cNvSpPr/>
          <p:nvPr/>
        </p:nvSpPr>
        <p:spPr>
          <a:xfrm>
            <a:off x="6023611" y="377634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8" name="object 698"/>
          <p:cNvSpPr/>
          <p:nvPr/>
        </p:nvSpPr>
        <p:spPr>
          <a:xfrm>
            <a:off x="3446781" y="3775074"/>
            <a:ext cx="2580640" cy="0"/>
          </a:xfrm>
          <a:custGeom>
            <a:avLst/>
            <a:gdLst/>
            <a:ahLst/>
            <a:cxnLst/>
            <a:rect l="l" t="t" r="r" b="b"/>
            <a:pathLst>
              <a:path w="2580640">
                <a:moveTo>
                  <a:pt x="0" y="0"/>
                </a:moveTo>
                <a:lnTo>
                  <a:pt x="25806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9" name="object 699"/>
          <p:cNvSpPr/>
          <p:nvPr/>
        </p:nvSpPr>
        <p:spPr>
          <a:xfrm>
            <a:off x="3444240" y="377380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0" name="object 700"/>
          <p:cNvSpPr/>
          <p:nvPr/>
        </p:nvSpPr>
        <p:spPr>
          <a:xfrm>
            <a:off x="6027422" y="377380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1" name="object 701"/>
          <p:cNvSpPr/>
          <p:nvPr/>
        </p:nvSpPr>
        <p:spPr>
          <a:xfrm>
            <a:off x="3442970" y="3771900"/>
            <a:ext cx="2589530" cy="0"/>
          </a:xfrm>
          <a:custGeom>
            <a:avLst/>
            <a:gdLst/>
            <a:ahLst/>
            <a:cxnLst/>
            <a:rect l="l" t="t" r="r" b="b"/>
            <a:pathLst>
              <a:path w="2589529">
                <a:moveTo>
                  <a:pt x="0" y="0"/>
                </a:moveTo>
                <a:lnTo>
                  <a:pt x="25895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2" name="object 702"/>
          <p:cNvSpPr/>
          <p:nvPr/>
        </p:nvSpPr>
        <p:spPr>
          <a:xfrm>
            <a:off x="3439159" y="376999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6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3" name="object 703"/>
          <p:cNvSpPr/>
          <p:nvPr/>
        </p:nvSpPr>
        <p:spPr>
          <a:xfrm>
            <a:off x="6033772" y="376999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4" name="object 704"/>
          <p:cNvSpPr/>
          <p:nvPr/>
        </p:nvSpPr>
        <p:spPr>
          <a:xfrm>
            <a:off x="3436620" y="3768724"/>
            <a:ext cx="2602230" cy="0"/>
          </a:xfrm>
          <a:custGeom>
            <a:avLst/>
            <a:gdLst/>
            <a:ahLst/>
            <a:cxnLst/>
            <a:rect l="l" t="t" r="r" b="b"/>
            <a:pathLst>
              <a:path w="2602229">
                <a:moveTo>
                  <a:pt x="0" y="0"/>
                </a:moveTo>
                <a:lnTo>
                  <a:pt x="26022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5" name="object 705"/>
          <p:cNvSpPr/>
          <p:nvPr/>
        </p:nvSpPr>
        <p:spPr>
          <a:xfrm>
            <a:off x="3434079" y="376745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6" name="object 706"/>
          <p:cNvSpPr/>
          <p:nvPr/>
        </p:nvSpPr>
        <p:spPr>
          <a:xfrm>
            <a:off x="6038850" y="376745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6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7" name="object 707"/>
          <p:cNvSpPr/>
          <p:nvPr/>
        </p:nvSpPr>
        <p:spPr>
          <a:xfrm>
            <a:off x="3432809" y="3765550"/>
            <a:ext cx="2609850" cy="0"/>
          </a:xfrm>
          <a:custGeom>
            <a:avLst/>
            <a:gdLst/>
            <a:ahLst/>
            <a:cxnLst/>
            <a:rect l="l" t="t" r="r" b="b"/>
            <a:pathLst>
              <a:path w="2609850">
                <a:moveTo>
                  <a:pt x="0" y="0"/>
                </a:moveTo>
                <a:lnTo>
                  <a:pt x="26098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8" name="object 708"/>
          <p:cNvSpPr/>
          <p:nvPr/>
        </p:nvSpPr>
        <p:spPr>
          <a:xfrm>
            <a:off x="3427729" y="376364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9" name="object 709"/>
          <p:cNvSpPr/>
          <p:nvPr/>
        </p:nvSpPr>
        <p:spPr>
          <a:xfrm>
            <a:off x="6043931" y="376364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0" name="object 710"/>
          <p:cNvSpPr/>
          <p:nvPr/>
        </p:nvSpPr>
        <p:spPr>
          <a:xfrm>
            <a:off x="3426459" y="3762375"/>
            <a:ext cx="2622550" cy="0"/>
          </a:xfrm>
          <a:custGeom>
            <a:avLst/>
            <a:gdLst/>
            <a:ahLst/>
            <a:cxnLst/>
            <a:rect l="l" t="t" r="r" b="b"/>
            <a:pathLst>
              <a:path w="2622550">
                <a:moveTo>
                  <a:pt x="0" y="0"/>
                </a:moveTo>
                <a:lnTo>
                  <a:pt x="26225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1" name="object 711"/>
          <p:cNvSpPr/>
          <p:nvPr/>
        </p:nvSpPr>
        <p:spPr>
          <a:xfrm>
            <a:off x="3423920" y="376110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2" name="object 712"/>
          <p:cNvSpPr/>
          <p:nvPr/>
        </p:nvSpPr>
        <p:spPr>
          <a:xfrm>
            <a:off x="6049009" y="376110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3" name="object 713"/>
          <p:cNvSpPr/>
          <p:nvPr/>
        </p:nvSpPr>
        <p:spPr>
          <a:xfrm>
            <a:off x="3421379" y="3759200"/>
            <a:ext cx="2631440" cy="0"/>
          </a:xfrm>
          <a:custGeom>
            <a:avLst/>
            <a:gdLst/>
            <a:ahLst/>
            <a:cxnLst/>
            <a:rect l="l" t="t" r="r" b="b"/>
            <a:pathLst>
              <a:path w="2631440">
                <a:moveTo>
                  <a:pt x="0" y="0"/>
                </a:moveTo>
                <a:lnTo>
                  <a:pt x="26314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4" name="object 714"/>
          <p:cNvSpPr/>
          <p:nvPr/>
        </p:nvSpPr>
        <p:spPr>
          <a:xfrm>
            <a:off x="3417570" y="375729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5" name="object 715"/>
          <p:cNvSpPr/>
          <p:nvPr/>
        </p:nvSpPr>
        <p:spPr>
          <a:xfrm>
            <a:off x="6055358" y="375729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6" name="object 716"/>
          <p:cNvSpPr/>
          <p:nvPr/>
        </p:nvSpPr>
        <p:spPr>
          <a:xfrm>
            <a:off x="3416300" y="3756025"/>
            <a:ext cx="2642870" cy="0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8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7" name="object 717"/>
          <p:cNvSpPr/>
          <p:nvPr/>
        </p:nvSpPr>
        <p:spPr>
          <a:xfrm>
            <a:off x="3413759" y="375475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8" name="object 718"/>
          <p:cNvSpPr/>
          <p:nvPr/>
        </p:nvSpPr>
        <p:spPr>
          <a:xfrm>
            <a:off x="6059170" y="375475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9" name="object 719"/>
          <p:cNvSpPr/>
          <p:nvPr/>
        </p:nvSpPr>
        <p:spPr>
          <a:xfrm>
            <a:off x="3411221" y="3752850"/>
            <a:ext cx="2651760" cy="0"/>
          </a:xfrm>
          <a:custGeom>
            <a:avLst/>
            <a:gdLst/>
            <a:ahLst/>
            <a:cxnLst/>
            <a:rect l="l" t="t" r="r" b="b"/>
            <a:pathLst>
              <a:path w="2651760">
                <a:moveTo>
                  <a:pt x="0" y="0"/>
                </a:moveTo>
                <a:lnTo>
                  <a:pt x="26517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0" name="object 720"/>
          <p:cNvSpPr/>
          <p:nvPr/>
        </p:nvSpPr>
        <p:spPr>
          <a:xfrm>
            <a:off x="3407409" y="375094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1" name="object 721"/>
          <p:cNvSpPr/>
          <p:nvPr/>
        </p:nvSpPr>
        <p:spPr>
          <a:xfrm>
            <a:off x="6065519" y="375094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2" name="object 722"/>
          <p:cNvSpPr/>
          <p:nvPr/>
        </p:nvSpPr>
        <p:spPr>
          <a:xfrm>
            <a:off x="3404871" y="3749675"/>
            <a:ext cx="2664460" cy="0"/>
          </a:xfrm>
          <a:custGeom>
            <a:avLst/>
            <a:gdLst/>
            <a:ahLst/>
            <a:cxnLst/>
            <a:rect l="l" t="t" r="r" b="b"/>
            <a:pathLst>
              <a:path w="2664460">
                <a:moveTo>
                  <a:pt x="0" y="0"/>
                </a:moveTo>
                <a:lnTo>
                  <a:pt x="26644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3" name="object 723"/>
          <p:cNvSpPr/>
          <p:nvPr/>
        </p:nvSpPr>
        <p:spPr>
          <a:xfrm>
            <a:off x="3403600" y="374840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4" name="object 724"/>
          <p:cNvSpPr/>
          <p:nvPr/>
        </p:nvSpPr>
        <p:spPr>
          <a:xfrm>
            <a:off x="6069331" y="374840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5" name="object 725"/>
          <p:cNvSpPr/>
          <p:nvPr/>
        </p:nvSpPr>
        <p:spPr>
          <a:xfrm>
            <a:off x="3401061" y="3746500"/>
            <a:ext cx="2672080" cy="0"/>
          </a:xfrm>
          <a:custGeom>
            <a:avLst/>
            <a:gdLst/>
            <a:ahLst/>
            <a:cxnLst/>
            <a:rect l="l" t="t" r="r" b="b"/>
            <a:pathLst>
              <a:path w="2672079">
                <a:moveTo>
                  <a:pt x="0" y="0"/>
                </a:moveTo>
                <a:lnTo>
                  <a:pt x="267208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6" name="object 726"/>
          <p:cNvSpPr/>
          <p:nvPr/>
        </p:nvSpPr>
        <p:spPr>
          <a:xfrm>
            <a:off x="3397252" y="374459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7" name="object 727"/>
          <p:cNvSpPr/>
          <p:nvPr/>
        </p:nvSpPr>
        <p:spPr>
          <a:xfrm>
            <a:off x="6075681" y="374459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8" name="object 728"/>
          <p:cNvSpPr/>
          <p:nvPr/>
        </p:nvSpPr>
        <p:spPr>
          <a:xfrm>
            <a:off x="3394711" y="3743325"/>
            <a:ext cx="2684780" cy="0"/>
          </a:xfrm>
          <a:custGeom>
            <a:avLst/>
            <a:gdLst/>
            <a:ahLst/>
            <a:cxnLst/>
            <a:rect l="l" t="t" r="r" b="b"/>
            <a:pathLst>
              <a:path w="2684779">
                <a:moveTo>
                  <a:pt x="0" y="0"/>
                </a:moveTo>
                <a:lnTo>
                  <a:pt x="268478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9" name="object 729"/>
          <p:cNvSpPr/>
          <p:nvPr/>
        </p:nvSpPr>
        <p:spPr>
          <a:xfrm>
            <a:off x="3393440" y="374205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0" name="object 730"/>
          <p:cNvSpPr/>
          <p:nvPr/>
        </p:nvSpPr>
        <p:spPr>
          <a:xfrm>
            <a:off x="6079492" y="374205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1" name="object 731"/>
          <p:cNvSpPr/>
          <p:nvPr/>
        </p:nvSpPr>
        <p:spPr>
          <a:xfrm>
            <a:off x="3390901" y="3740150"/>
            <a:ext cx="2692400" cy="0"/>
          </a:xfrm>
          <a:custGeom>
            <a:avLst/>
            <a:gdLst/>
            <a:ahLst/>
            <a:cxnLst/>
            <a:rect l="l" t="t" r="r" b="b"/>
            <a:pathLst>
              <a:path w="2692400">
                <a:moveTo>
                  <a:pt x="0" y="0"/>
                </a:moveTo>
                <a:lnTo>
                  <a:pt x="26924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2" name="object 732"/>
          <p:cNvSpPr/>
          <p:nvPr/>
        </p:nvSpPr>
        <p:spPr>
          <a:xfrm>
            <a:off x="3387090" y="373824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3" name="object 733"/>
          <p:cNvSpPr/>
          <p:nvPr/>
        </p:nvSpPr>
        <p:spPr>
          <a:xfrm>
            <a:off x="6085842" y="373824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4" name="object 734"/>
          <p:cNvSpPr/>
          <p:nvPr/>
        </p:nvSpPr>
        <p:spPr>
          <a:xfrm>
            <a:off x="3384551" y="3736975"/>
            <a:ext cx="2705100" cy="0"/>
          </a:xfrm>
          <a:custGeom>
            <a:avLst/>
            <a:gdLst/>
            <a:ahLst/>
            <a:cxnLst/>
            <a:rect l="l" t="t" r="r" b="b"/>
            <a:pathLst>
              <a:path w="2705100">
                <a:moveTo>
                  <a:pt x="0" y="0"/>
                </a:moveTo>
                <a:lnTo>
                  <a:pt x="27051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5" name="object 735"/>
          <p:cNvSpPr/>
          <p:nvPr/>
        </p:nvSpPr>
        <p:spPr>
          <a:xfrm>
            <a:off x="3383279" y="373570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6" name="object 736"/>
          <p:cNvSpPr/>
          <p:nvPr/>
        </p:nvSpPr>
        <p:spPr>
          <a:xfrm>
            <a:off x="6089652" y="373570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7" name="object 737"/>
          <p:cNvSpPr/>
          <p:nvPr/>
        </p:nvSpPr>
        <p:spPr>
          <a:xfrm>
            <a:off x="3380740" y="3733800"/>
            <a:ext cx="2713990" cy="0"/>
          </a:xfrm>
          <a:custGeom>
            <a:avLst/>
            <a:gdLst/>
            <a:ahLst/>
            <a:cxnLst/>
            <a:rect l="l" t="t" r="r" b="b"/>
            <a:pathLst>
              <a:path w="2713990">
                <a:moveTo>
                  <a:pt x="0" y="0"/>
                </a:moveTo>
                <a:lnTo>
                  <a:pt x="271399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8" name="object 738"/>
          <p:cNvSpPr/>
          <p:nvPr/>
        </p:nvSpPr>
        <p:spPr>
          <a:xfrm>
            <a:off x="3376929" y="373189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9" name="object 739"/>
          <p:cNvSpPr/>
          <p:nvPr/>
        </p:nvSpPr>
        <p:spPr>
          <a:xfrm>
            <a:off x="6096000" y="373189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0" name="object 740"/>
          <p:cNvSpPr/>
          <p:nvPr/>
        </p:nvSpPr>
        <p:spPr>
          <a:xfrm>
            <a:off x="3374390" y="3730625"/>
            <a:ext cx="2725420" cy="0"/>
          </a:xfrm>
          <a:custGeom>
            <a:avLst/>
            <a:gdLst/>
            <a:ahLst/>
            <a:cxnLst/>
            <a:rect l="l" t="t" r="r" b="b"/>
            <a:pathLst>
              <a:path w="2725420">
                <a:moveTo>
                  <a:pt x="0" y="0"/>
                </a:moveTo>
                <a:lnTo>
                  <a:pt x="272541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1" name="object 741"/>
          <p:cNvSpPr/>
          <p:nvPr/>
        </p:nvSpPr>
        <p:spPr>
          <a:xfrm>
            <a:off x="3371850" y="372935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2" name="object 742"/>
          <p:cNvSpPr/>
          <p:nvPr/>
        </p:nvSpPr>
        <p:spPr>
          <a:xfrm>
            <a:off x="6099809" y="372935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3" name="object 743"/>
          <p:cNvSpPr/>
          <p:nvPr/>
        </p:nvSpPr>
        <p:spPr>
          <a:xfrm>
            <a:off x="3370579" y="3727450"/>
            <a:ext cx="2734310" cy="0"/>
          </a:xfrm>
          <a:custGeom>
            <a:avLst/>
            <a:gdLst/>
            <a:ahLst/>
            <a:cxnLst/>
            <a:rect l="l" t="t" r="r" b="b"/>
            <a:pathLst>
              <a:path w="2734310">
                <a:moveTo>
                  <a:pt x="0" y="0"/>
                </a:moveTo>
                <a:lnTo>
                  <a:pt x="27343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4" name="object 744"/>
          <p:cNvSpPr/>
          <p:nvPr/>
        </p:nvSpPr>
        <p:spPr>
          <a:xfrm>
            <a:off x="3366770" y="372554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6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5" name="object 745"/>
          <p:cNvSpPr/>
          <p:nvPr/>
        </p:nvSpPr>
        <p:spPr>
          <a:xfrm>
            <a:off x="6106159" y="372554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6" name="object 746"/>
          <p:cNvSpPr/>
          <p:nvPr/>
        </p:nvSpPr>
        <p:spPr>
          <a:xfrm>
            <a:off x="3364229" y="3724275"/>
            <a:ext cx="2747010" cy="0"/>
          </a:xfrm>
          <a:custGeom>
            <a:avLst/>
            <a:gdLst/>
            <a:ahLst/>
            <a:cxnLst/>
            <a:rect l="l" t="t" r="r" b="b"/>
            <a:pathLst>
              <a:path w="2747010">
                <a:moveTo>
                  <a:pt x="0" y="0"/>
                </a:moveTo>
                <a:lnTo>
                  <a:pt x="27470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7" name="object 747"/>
          <p:cNvSpPr/>
          <p:nvPr/>
        </p:nvSpPr>
        <p:spPr>
          <a:xfrm>
            <a:off x="3361692" y="372300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8" name="object 748"/>
          <p:cNvSpPr/>
          <p:nvPr/>
        </p:nvSpPr>
        <p:spPr>
          <a:xfrm>
            <a:off x="6111240" y="372300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6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9" name="object 749"/>
          <p:cNvSpPr/>
          <p:nvPr/>
        </p:nvSpPr>
        <p:spPr>
          <a:xfrm>
            <a:off x="3360420" y="3721100"/>
            <a:ext cx="2754630" cy="0"/>
          </a:xfrm>
          <a:custGeom>
            <a:avLst/>
            <a:gdLst/>
            <a:ahLst/>
            <a:cxnLst/>
            <a:rect l="l" t="t" r="r" b="b"/>
            <a:pathLst>
              <a:path w="2754629">
                <a:moveTo>
                  <a:pt x="0" y="0"/>
                </a:moveTo>
                <a:lnTo>
                  <a:pt x="27546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0" name="object 750"/>
          <p:cNvSpPr/>
          <p:nvPr/>
        </p:nvSpPr>
        <p:spPr>
          <a:xfrm>
            <a:off x="3355342" y="371919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1" name="object 751"/>
          <p:cNvSpPr/>
          <p:nvPr/>
        </p:nvSpPr>
        <p:spPr>
          <a:xfrm>
            <a:off x="6117590" y="371919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6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2" name="object 752"/>
          <p:cNvSpPr/>
          <p:nvPr/>
        </p:nvSpPr>
        <p:spPr>
          <a:xfrm>
            <a:off x="3354070" y="3717925"/>
            <a:ext cx="2767330" cy="0"/>
          </a:xfrm>
          <a:custGeom>
            <a:avLst/>
            <a:gdLst/>
            <a:ahLst/>
            <a:cxnLst/>
            <a:rect l="l" t="t" r="r" b="b"/>
            <a:pathLst>
              <a:path w="2767329">
                <a:moveTo>
                  <a:pt x="0" y="0"/>
                </a:moveTo>
                <a:lnTo>
                  <a:pt x="27673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3" name="object 753"/>
          <p:cNvSpPr/>
          <p:nvPr/>
        </p:nvSpPr>
        <p:spPr>
          <a:xfrm>
            <a:off x="3351531" y="371665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4" name="object 754"/>
          <p:cNvSpPr/>
          <p:nvPr/>
        </p:nvSpPr>
        <p:spPr>
          <a:xfrm>
            <a:off x="6121401" y="371665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6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5" name="object 755"/>
          <p:cNvSpPr/>
          <p:nvPr/>
        </p:nvSpPr>
        <p:spPr>
          <a:xfrm>
            <a:off x="3348991" y="3714750"/>
            <a:ext cx="2776220" cy="0"/>
          </a:xfrm>
          <a:custGeom>
            <a:avLst/>
            <a:gdLst/>
            <a:ahLst/>
            <a:cxnLst/>
            <a:rect l="l" t="t" r="r" b="b"/>
            <a:pathLst>
              <a:path w="2776220">
                <a:moveTo>
                  <a:pt x="0" y="0"/>
                </a:moveTo>
                <a:lnTo>
                  <a:pt x="277621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6" name="object 756"/>
          <p:cNvSpPr/>
          <p:nvPr/>
        </p:nvSpPr>
        <p:spPr>
          <a:xfrm>
            <a:off x="3345181" y="371284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7" name="object 757"/>
          <p:cNvSpPr/>
          <p:nvPr/>
        </p:nvSpPr>
        <p:spPr>
          <a:xfrm>
            <a:off x="6127750" y="371284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6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8" name="object 758"/>
          <p:cNvSpPr/>
          <p:nvPr/>
        </p:nvSpPr>
        <p:spPr>
          <a:xfrm>
            <a:off x="3343909" y="3711575"/>
            <a:ext cx="2787650" cy="0"/>
          </a:xfrm>
          <a:custGeom>
            <a:avLst/>
            <a:gdLst/>
            <a:ahLst/>
            <a:cxnLst/>
            <a:rect l="l" t="t" r="r" b="b"/>
            <a:pathLst>
              <a:path w="2787650">
                <a:moveTo>
                  <a:pt x="0" y="0"/>
                </a:moveTo>
                <a:lnTo>
                  <a:pt x="27876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9" name="object 759"/>
          <p:cNvSpPr/>
          <p:nvPr/>
        </p:nvSpPr>
        <p:spPr>
          <a:xfrm>
            <a:off x="3341372" y="371030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0" name="object 760"/>
          <p:cNvSpPr/>
          <p:nvPr/>
        </p:nvSpPr>
        <p:spPr>
          <a:xfrm>
            <a:off x="6131561" y="371030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1" name="object 761"/>
          <p:cNvSpPr/>
          <p:nvPr/>
        </p:nvSpPr>
        <p:spPr>
          <a:xfrm>
            <a:off x="3338831" y="3708400"/>
            <a:ext cx="2796540" cy="0"/>
          </a:xfrm>
          <a:custGeom>
            <a:avLst/>
            <a:gdLst/>
            <a:ahLst/>
            <a:cxnLst/>
            <a:rect l="l" t="t" r="r" b="b"/>
            <a:pathLst>
              <a:path w="2796540">
                <a:moveTo>
                  <a:pt x="0" y="0"/>
                </a:moveTo>
                <a:lnTo>
                  <a:pt x="2796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2" name="object 762"/>
          <p:cNvSpPr/>
          <p:nvPr/>
        </p:nvSpPr>
        <p:spPr>
          <a:xfrm>
            <a:off x="3335022" y="370649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3" name="object 763"/>
          <p:cNvSpPr/>
          <p:nvPr/>
        </p:nvSpPr>
        <p:spPr>
          <a:xfrm>
            <a:off x="6137909" y="370649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4" name="object 764"/>
          <p:cNvSpPr/>
          <p:nvPr/>
        </p:nvSpPr>
        <p:spPr>
          <a:xfrm>
            <a:off x="3332479" y="3705225"/>
            <a:ext cx="2809240" cy="0"/>
          </a:xfrm>
          <a:custGeom>
            <a:avLst/>
            <a:gdLst/>
            <a:ahLst/>
            <a:cxnLst/>
            <a:rect l="l" t="t" r="r" b="b"/>
            <a:pathLst>
              <a:path w="2809240">
                <a:moveTo>
                  <a:pt x="0" y="0"/>
                </a:moveTo>
                <a:lnTo>
                  <a:pt x="28092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5" name="object 765"/>
          <p:cNvSpPr/>
          <p:nvPr/>
        </p:nvSpPr>
        <p:spPr>
          <a:xfrm>
            <a:off x="3331208" y="370395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6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6" name="object 766"/>
          <p:cNvSpPr/>
          <p:nvPr/>
        </p:nvSpPr>
        <p:spPr>
          <a:xfrm>
            <a:off x="6141722" y="370395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7" name="object 767"/>
          <p:cNvSpPr/>
          <p:nvPr/>
        </p:nvSpPr>
        <p:spPr>
          <a:xfrm>
            <a:off x="3328673" y="3702050"/>
            <a:ext cx="2816859" cy="0"/>
          </a:xfrm>
          <a:custGeom>
            <a:avLst/>
            <a:gdLst/>
            <a:ahLst/>
            <a:cxnLst/>
            <a:rect l="l" t="t" r="r" b="b"/>
            <a:pathLst>
              <a:path w="2816860">
                <a:moveTo>
                  <a:pt x="0" y="0"/>
                </a:moveTo>
                <a:lnTo>
                  <a:pt x="28168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8" name="object 768"/>
          <p:cNvSpPr/>
          <p:nvPr/>
        </p:nvSpPr>
        <p:spPr>
          <a:xfrm>
            <a:off x="3324861" y="370014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9" name="object 769"/>
          <p:cNvSpPr/>
          <p:nvPr/>
        </p:nvSpPr>
        <p:spPr>
          <a:xfrm>
            <a:off x="6148070" y="370014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0" name="object 770"/>
          <p:cNvSpPr/>
          <p:nvPr/>
        </p:nvSpPr>
        <p:spPr>
          <a:xfrm>
            <a:off x="3322320" y="3698875"/>
            <a:ext cx="2829560" cy="0"/>
          </a:xfrm>
          <a:custGeom>
            <a:avLst/>
            <a:gdLst/>
            <a:ahLst/>
            <a:cxnLst/>
            <a:rect l="l" t="t" r="r" b="b"/>
            <a:pathLst>
              <a:path w="2829560">
                <a:moveTo>
                  <a:pt x="0" y="0"/>
                </a:moveTo>
                <a:lnTo>
                  <a:pt x="28295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1" name="object 771"/>
          <p:cNvSpPr/>
          <p:nvPr/>
        </p:nvSpPr>
        <p:spPr>
          <a:xfrm>
            <a:off x="3321050" y="369760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2" name="object 772"/>
          <p:cNvSpPr/>
          <p:nvPr/>
        </p:nvSpPr>
        <p:spPr>
          <a:xfrm>
            <a:off x="6151879" y="369760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3" name="object 773"/>
          <p:cNvSpPr/>
          <p:nvPr/>
        </p:nvSpPr>
        <p:spPr>
          <a:xfrm>
            <a:off x="3318509" y="3695700"/>
            <a:ext cx="2838450" cy="0"/>
          </a:xfrm>
          <a:custGeom>
            <a:avLst/>
            <a:gdLst/>
            <a:ahLst/>
            <a:cxnLst/>
            <a:rect l="l" t="t" r="r" b="b"/>
            <a:pathLst>
              <a:path w="2838450">
                <a:moveTo>
                  <a:pt x="0" y="0"/>
                </a:moveTo>
                <a:lnTo>
                  <a:pt x="28384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4" name="object 774"/>
          <p:cNvSpPr/>
          <p:nvPr/>
        </p:nvSpPr>
        <p:spPr>
          <a:xfrm>
            <a:off x="3314700" y="369379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5" name="object 775"/>
          <p:cNvSpPr/>
          <p:nvPr/>
        </p:nvSpPr>
        <p:spPr>
          <a:xfrm>
            <a:off x="6158229" y="369379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6" name="object 776"/>
          <p:cNvSpPr/>
          <p:nvPr/>
        </p:nvSpPr>
        <p:spPr>
          <a:xfrm>
            <a:off x="3312159" y="3692525"/>
            <a:ext cx="2849880" cy="0"/>
          </a:xfrm>
          <a:custGeom>
            <a:avLst/>
            <a:gdLst/>
            <a:ahLst/>
            <a:cxnLst/>
            <a:rect l="l" t="t" r="r" b="b"/>
            <a:pathLst>
              <a:path w="2849879">
                <a:moveTo>
                  <a:pt x="0" y="0"/>
                </a:moveTo>
                <a:lnTo>
                  <a:pt x="284988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7" name="object 777"/>
          <p:cNvSpPr/>
          <p:nvPr/>
        </p:nvSpPr>
        <p:spPr>
          <a:xfrm>
            <a:off x="3310890" y="369125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8" name="object 778"/>
          <p:cNvSpPr/>
          <p:nvPr/>
        </p:nvSpPr>
        <p:spPr>
          <a:xfrm>
            <a:off x="6162040" y="369125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9" name="object 779"/>
          <p:cNvSpPr/>
          <p:nvPr/>
        </p:nvSpPr>
        <p:spPr>
          <a:xfrm>
            <a:off x="3308351" y="3689350"/>
            <a:ext cx="2858771" cy="0"/>
          </a:xfrm>
          <a:custGeom>
            <a:avLst/>
            <a:gdLst/>
            <a:ahLst/>
            <a:cxnLst/>
            <a:rect l="l" t="t" r="r" b="b"/>
            <a:pathLst>
              <a:path w="2858770">
                <a:moveTo>
                  <a:pt x="0" y="0"/>
                </a:moveTo>
                <a:lnTo>
                  <a:pt x="28587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0" name="object 780"/>
          <p:cNvSpPr/>
          <p:nvPr/>
        </p:nvSpPr>
        <p:spPr>
          <a:xfrm>
            <a:off x="3304540" y="368744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1" name="object 781"/>
          <p:cNvSpPr/>
          <p:nvPr/>
        </p:nvSpPr>
        <p:spPr>
          <a:xfrm>
            <a:off x="6168390" y="368744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2" name="object 782"/>
          <p:cNvSpPr/>
          <p:nvPr/>
        </p:nvSpPr>
        <p:spPr>
          <a:xfrm>
            <a:off x="3302000" y="3686175"/>
            <a:ext cx="2871470" cy="0"/>
          </a:xfrm>
          <a:custGeom>
            <a:avLst/>
            <a:gdLst/>
            <a:ahLst/>
            <a:cxnLst/>
            <a:rect l="l" t="t" r="r" b="b"/>
            <a:pathLst>
              <a:path w="2871470">
                <a:moveTo>
                  <a:pt x="0" y="0"/>
                </a:moveTo>
                <a:lnTo>
                  <a:pt x="28714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3" name="object 783"/>
          <p:cNvSpPr/>
          <p:nvPr/>
        </p:nvSpPr>
        <p:spPr>
          <a:xfrm>
            <a:off x="3299461" y="368490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4" name="object 784"/>
          <p:cNvSpPr/>
          <p:nvPr/>
        </p:nvSpPr>
        <p:spPr>
          <a:xfrm>
            <a:off x="6173470" y="368490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5" name="object 785"/>
          <p:cNvSpPr/>
          <p:nvPr/>
        </p:nvSpPr>
        <p:spPr>
          <a:xfrm>
            <a:off x="3298190" y="3683000"/>
            <a:ext cx="2879090" cy="0"/>
          </a:xfrm>
          <a:custGeom>
            <a:avLst/>
            <a:gdLst/>
            <a:ahLst/>
            <a:cxnLst/>
            <a:rect l="l" t="t" r="r" b="b"/>
            <a:pathLst>
              <a:path w="2879090">
                <a:moveTo>
                  <a:pt x="0" y="0"/>
                </a:moveTo>
                <a:lnTo>
                  <a:pt x="287909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6" name="object 786"/>
          <p:cNvSpPr/>
          <p:nvPr/>
        </p:nvSpPr>
        <p:spPr>
          <a:xfrm>
            <a:off x="3293111" y="368109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7" name="object 787"/>
          <p:cNvSpPr/>
          <p:nvPr/>
        </p:nvSpPr>
        <p:spPr>
          <a:xfrm>
            <a:off x="6178551" y="368109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8" name="object 788"/>
          <p:cNvSpPr/>
          <p:nvPr/>
        </p:nvSpPr>
        <p:spPr>
          <a:xfrm>
            <a:off x="3291840" y="3679825"/>
            <a:ext cx="2891790" cy="0"/>
          </a:xfrm>
          <a:custGeom>
            <a:avLst/>
            <a:gdLst/>
            <a:ahLst/>
            <a:cxnLst/>
            <a:rect l="l" t="t" r="r" b="b"/>
            <a:pathLst>
              <a:path w="2891790">
                <a:moveTo>
                  <a:pt x="0" y="0"/>
                </a:moveTo>
                <a:lnTo>
                  <a:pt x="289179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9" name="object 789"/>
          <p:cNvSpPr/>
          <p:nvPr/>
        </p:nvSpPr>
        <p:spPr>
          <a:xfrm>
            <a:off x="3289302" y="367855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0" name="object 790"/>
          <p:cNvSpPr/>
          <p:nvPr/>
        </p:nvSpPr>
        <p:spPr>
          <a:xfrm>
            <a:off x="6183629" y="367855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1" name="object 791"/>
          <p:cNvSpPr/>
          <p:nvPr/>
        </p:nvSpPr>
        <p:spPr>
          <a:xfrm>
            <a:off x="3288029" y="3676650"/>
            <a:ext cx="2899410" cy="0"/>
          </a:xfrm>
          <a:custGeom>
            <a:avLst/>
            <a:gdLst/>
            <a:ahLst/>
            <a:cxnLst/>
            <a:rect l="l" t="t" r="r" b="b"/>
            <a:pathLst>
              <a:path w="2899410">
                <a:moveTo>
                  <a:pt x="0" y="0"/>
                </a:moveTo>
                <a:lnTo>
                  <a:pt x="28994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2" name="object 792"/>
          <p:cNvSpPr/>
          <p:nvPr/>
        </p:nvSpPr>
        <p:spPr>
          <a:xfrm>
            <a:off x="3282951" y="367474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3" name="object 793"/>
          <p:cNvSpPr/>
          <p:nvPr/>
        </p:nvSpPr>
        <p:spPr>
          <a:xfrm>
            <a:off x="6189979" y="367474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4" name="object 794"/>
          <p:cNvSpPr/>
          <p:nvPr/>
        </p:nvSpPr>
        <p:spPr>
          <a:xfrm>
            <a:off x="3281679" y="3673475"/>
            <a:ext cx="2912110" cy="0"/>
          </a:xfrm>
          <a:custGeom>
            <a:avLst/>
            <a:gdLst/>
            <a:ahLst/>
            <a:cxnLst/>
            <a:rect l="l" t="t" r="r" b="b"/>
            <a:pathLst>
              <a:path w="2912110">
                <a:moveTo>
                  <a:pt x="0" y="0"/>
                </a:moveTo>
                <a:lnTo>
                  <a:pt x="29121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5" name="object 795"/>
          <p:cNvSpPr/>
          <p:nvPr/>
        </p:nvSpPr>
        <p:spPr>
          <a:xfrm>
            <a:off x="3279142" y="367220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6" name="object 796"/>
          <p:cNvSpPr/>
          <p:nvPr/>
        </p:nvSpPr>
        <p:spPr>
          <a:xfrm>
            <a:off x="6193790" y="367220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7" name="object 797"/>
          <p:cNvSpPr/>
          <p:nvPr/>
        </p:nvSpPr>
        <p:spPr>
          <a:xfrm>
            <a:off x="3276600" y="3670300"/>
            <a:ext cx="2921000" cy="0"/>
          </a:xfrm>
          <a:custGeom>
            <a:avLst/>
            <a:gdLst/>
            <a:ahLst/>
            <a:cxnLst/>
            <a:rect l="l" t="t" r="r" b="b"/>
            <a:pathLst>
              <a:path w="2921000">
                <a:moveTo>
                  <a:pt x="0" y="0"/>
                </a:moveTo>
                <a:lnTo>
                  <a:pt x="29210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8" name="object 798"/>
          <p:cNvSpPr/>
          <p:nvPr/>
        </p:nvSpPr>
        <p:spPr>
          <a:xfrm>
            <a:off x="3272790" y="366839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9" name="object 799"/>
          <p:cNvSpPr/>
          <p:nvPr/>
        </p:nvSpPr>
        <p:spPr>
          <a:xfrm>
            <a:off x="6200140" y="366839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6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0" name="object 800"/>
          <p:cNvSpPr/>
          <p:nvPr/>
        </p:nvSpPr>
        <p:spPr>
          <a:xfrm>
            <a:off x="3271522" y="3667125"/>
            <a:ext cx="2932429" cy="0"/>
          </a:xfrm>
          <a:custGeom>
            <a:avLst/>
            <a:gdLst/>
            <a:ahLst/>
            <a:cxnLst/>
            <a:rect l="l" t="t" r="r" b="b"/>
            <a:pathLst>
              <a:path w="2932429">
                <a:moveTo>
                  <a:pt x="0" y="0"/>
                </a:moveTo>
                <a:lnTo>
                  <a:pt x="29324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1" name="object 801"/>
          <p:cNvSpPr/>
          <p:nvPr/>
        </p:nvSpPr>
        <p:spPr>
          <a:xfrm>
            <a:off x="3268980" y="366585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2" name="object 802"/>
          <p:cNvSpPr/>
          <p:nvPr/>
        </p:nvSpPr>
        <p:spPr>
          <a:xfrm>
            <a:off x="6203950" y="366585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3" name="object 803"/>
          <p:cNvSpPr/>
          <p:nvPr/>
        </p:nvSpPr>
        <p:spPr>
          <a:xfrm>
            <a:off x="3266440" y="3663951"/>
            <a:ext cx="1813560" cy="0"/>
          </a:xfrm>
          <a:custGeom>
            <a:avLst/>
            <a:gdLst/>
            <a:ahLst/>
            <a:cxnLst/>
            <a:rect l="l" t="t" r="r" b="b"/>
            <a:pathLst>
              <a:path w="1813560">
                <a:moveTo>
                  <a:pt x="0" y="0"/>
                </a:moveTo>
                <a:lnTo>
                  <a:pt x="18135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4" name="object 804"/>
          <p:cNvSpPr/>
          <p:nvPr/>
        </p:nvSpPr>
        <p:spPr>
          <a:xfrm>
            <a:off x="5078729" y="366204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5" name="object 805"/>
          <p:cNvSpPr/>
          <p:nvPr/>
        </p:nvSpPr>
        <p:spPr>
          <a:xfrm>
            <a:off x="4392929" y="366204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6" name="object 806"/>
          <p:cNvSpPr/>
          <p:nvPr/>
        </p:nvSpPr>
        <p:spPr>
          <a:xfrm>
            <a:off x="4394200" y="3660775"/>
            <a:ext cx="684529" cy="0"/>
          </a:xfrm>
          <a:custGeom>
            <a:avLst/>
            <a:gdLst/>
            <a:ahLst/>
            <a:cxnLst/>
            <a:rect l="l" t="t" r="r" b="b"/>
            <a:pathLst>
              <a:path w="684529">
                <a:moveTo>
                  <a:pt x="0" y="0"/>
                </a:moveTo>
                <a:lnTo>
                  <a:pt x="6845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7" name="object 807"/>
          <p:cNvSpPr/>
          <p:nvPr/>
        </p:nvSpPr>
        <p:spPr>
          <a:xfrm>
            <a:off x="4395472" y="3658234"/>
            <a:ext cx="681990" cy="0"/>
          </a:xfrm>
          <a:custGeom>
            <a:avLst/>
            <a:gdLst/>
            <a:ahLst/>
            <a:cxnLst/>
            <a:rect l="l" t="t" r="r" b="b"/>
            <a:pathLst>
              <a:path w="681989">
                <a:moveTo>
                  <a:pt x="0" y="0"/>
                </a:moveTo>
                <a:lnTo>
                  <a:pt x="68198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8" name="object 808"/>
          <p:cNvSpPr/>
          <p:nvPr/>
        </p:nvSpPr>
        <p:spPr>
          <a:xfrm>
            <a:off x="4396740" y="3654425"/>
            <a:ext cx="679450" cy="0"/>
          </a:xfrm>
          <a:custGeom>
            <a:avLst/>
            <a:gdLst/>
            <a:ahLst/>
            <a:cxnLst/>
            <a:rect l="l" t="t" r="r" b="b"/>
            <a:pathLst>
              <a:path w="679450">
                <a:moveTo>
                  <a:pt x="0" y="0"/>
                </a:moveTo>
                <a:lnTo>
                  <a:pt x="67945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9" name="object 809"/>
          <p:cNvSpPr/>
          <p:nvPr/>
        </p:nvSpPr>
        <p:spPr>
          <a:xfrm>
            <a:off x="4398011" y="3651249"/>
            <a:ext cx="676910" cy="0"/>
          </a:xfrm>
          <a:custGeom>
            <a:avLst/>
            <a:gdLst/>
            <a:ahLst/>
            <a:cxnLst/>
            <a:rect l="l" t="t" r="r" b="b"/>
            <a:pathLst>
              <a:path w="676910">
                <a:moveTo>
                  <a:pt x="0" y="0"/>
                </a:moveTo>
                <a:lnTo>
                  <a:pt x="6769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0" name="object 810"/>
          <p:cNvSpPr/>
          <p:nvPr/>
        </p:nvSpPr>
        <p:spPr>
          <a:xfrm>
            <a:off x="4399281" y="3648075"/>
            <a:ext cx="674370" cy="0"/>
          </a:xfrm>
          <a:custGeom>
            <a:avLst/>
            <a:gdLst/>
            <a:ahLst/>
            <a:cxnLst/>
            <a:rect l="l" t="t" r="r" b="b"/>
            <a:pathLst>
              <a:path w="674370">
                <a:moveTo>
                  <a:pt x="0" y="0"/>
                </a:moveTo>
                <a:lnTo>
                  <a:pt x="67437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1" name="object 811"/>
          <p:cNvSpPr/>
          <p:nvPr/>
        </p:nvSpPr>
        <p:spPr>
          <a:xfrm>
            <a:off x="4400550" y="3644265"/>
            <a:ext cx="671830" cy="0"/>
          </a:xfrm>
          <a:custGeom>
            <a:avLst/>
            <a:gdLst/>
            <a:ahLst/>
            <a:cxnLst/>
            <a:rect l="l" t="t" r="r" b="b"/>
            <a:pathLst>
              <a:path w="671829">
                <a:moveTo>
                  <a:pt x="0" y="0"/>
                </a:moveTo>
                <a:lnTo>
                  <a:pt x="67182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2" name="object 812"/>
          <p:cNvSpPr/>
          <p:nvPr/>
        </p:nvSpPr>
        <p:spPr>
          <a:xfrm>
            <a:off x="4401822" y="3641090"/>
            <a:ext cx="669290" cy="0"/>
          </a:xfrm>
          <a:custGeom>
            <a:avLst/>
            <a:gdLst/>
            <a:ahLst/>
            <a:cxnLst/>
            <a:rect l="l" t="t" r="r" b="b"/>
            <a:pathLst>
              <a:path w="669289">
                <a:moveTo>
                  <a:pt x="0" y="0"/>
                </a:moveTo>
                <a:lnTo>
                  <a:pt x="6692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3" name="object 813"/>
          <p:cNvSpPr/>
          <p:nvPr/>
        </p:nvSpPr>
        <p:spPr>
          <a:xfrm>
            <a:off x="4403090" y="3637915"/>
            <a:ext cx="666750" cy="0"/>
          </a:xfrm>
          <a:custGeom>
            <a:avLst/>
            <a:gdLst/>
            <a:ahLst/>
            <a:cxnLst/>
            <a:rect l="l" t="t" r="r" b="b"/>
            <a:pathLst>
              <a:path w="666750">
                <a:moveTo>
                  <a:pt x="0" y="0"/>
                </a:moveTo>
                <a:lnTo>
                  <a:pt x="66675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4" name="object 814"/>
          <p:cNvSpPr/>
          <p:nvPr/>
        </p:nvSpPr>
        <p:spPr>
          <a:xfrm>
            <a:off x="4404359" y="3634740"/>
            <a:ext cx="664210" cy="0"/>
          </a:xfrm>
          <a:custGeom>
            <a:avLst/>
            <a:gdLst/>
            <a:ahLst/>
            <a:cxnLst/>
            <a:rect l="l" t="t" r="r" b="b"/>
            <a:pathLst>
              <a:path w="664210">
                <a:moveTo>
                  <a:pt x="0" y="0"/>
                </a:moveTo>
                <a:lnTo>
                  <a:pt x="6642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5" name="object 815"/>
          <p:cNvSpPr/>
          <p:nvPr/>
        </p:nvSpPr>
        <p:spPr>
          <a:xfrm>
            <a:off x="4405631" y="3631565"/>
            <a:ext cx="661670" cy="0"/>
          </a:xfrm>
          <a:custGeom>
            <a:avLst/>
            <a:gdLst/>
            <a:ahLst/>
            <a:cxnLst/>
            <a:rect l="l" t="t" r="r" b="b"/>
            <a:pathLst>
              <a:path w="661670">
                <a:moveTo>
                  <a:pt x="0" y="0"/>
                </a:moveTo>
                <a:lnTo>
                  <a:pt x="66167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6" name="object 816"/>
          <p:cNvSpPr/>
          <p:nvPr/>
        </p:nvSpPr>
        <p:spPr>
          <a:xfrm>
            <a:off x="4406900" y="3627120"/>
            <a:ext cx="659130" cy="0"/>
          </a:xfrm>
          <a:custGeom>
            <a:avLst/>
            <a:gdLst/>
            <a:ahLst/>
            <a:cxnLst/>
            <a:rect l="l" t="t" r="r" b="b"/>
            <a:pathLst>
              <a:path w="659129">
                <a:moveTo>
                  <a:pt x="0" y="0"/>
                </a:moveTo>
                <a:lnTo>
                  <a:pt x="659129" y="0"/>
                </a:lnTo>
              </a:path>
            </a:pathLst>
          </a:custGeom>
          <a:ln w="507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7" name="object 817"/>
          <p:cNvSpPr/>
          <p:nvPr/>
        </p:nvSpPr>
        <p:spPr>
          <a:xfrm>
            <a:off x="4408170" y="3623944"/>
            <a:ext cx="656589" cy="0"/>
          </a:xfrm>
          <a:custGeom>
            <a:avLst/>
            <a:gdLst/>
            <a:ahLst/>
            <a:cxnLst/>
            <a:rect l="l" t="t" r="r" b="b"/>
            <a:pathLst>
              <a:path w="656589">
                <a:moveTo>
                  <a:pt x="0" y="0"/>
                </a:moveTo>
                <a:lnTo>
                  <a:pt x="6565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8" name="object 818"/>
          <p:cNvSpPr/>
          <p:nvPr/>
        </p:nvSpPr>
        <p:spPr>
          <a:xfrm>
            <a:off x="4409442" y="3620770"/>
            <a:ext cx="654050" cy="0"/>
          </a:xfrm>
          <a:custGeom>
            <a:avLst/>
            <a:gdLst/>
            <a:ahLst/>
            <a:cxnLst/>
            <a:rect l="l" t="t" r="r" b="b"/>
            <a:pathLst>
              <a:path w="654050">
                <a:moveTo>
                  <a:pt x="0" y="0"/>
                </a:moveTo>
                <a:lnTo>
                  <a:pt x="654050" y="0"/>
                </a:lnTo>
              </a:path>
            </a:pathLst>
          </a:custGeom>
          <a:ln w="507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9" name="object 819"/>
          <p:cNvSpPr/>
          <p:nvPr/>
        </p:nvSpPr>
        <p:spPr>
          <a:xfrm>
            <a:off x="4410709" y="3616959"/>
            <a:ext cx="651510" cy="0"/>
          </a:xfrm>
          <a:custGeom>
            <a:avLst/>
            <a:gdLst/>
            <a:ahLst/>
            <a:cxnLst/>
            <a:rect l="l" t="t" r="r" b="b"/>
            <a:pathLst>
              <a:path w="651510">
                <a:moveTo>
                  <a:pt x="0" y="0"/>
                </a:moveTo>
                <a:lnTo>
                  <a:pt x="6515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0" name="object 820"/>
          <p:cNvSpPr/>
          <p:nvPr/>
        </p:nvSpPr>
        <p:spPr>
          <a:xfrm>
            <a:off x="4410709" y="361505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6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1" name="object 821"/>
          <p:cNvSpPr/>
          <p:nvPr/>
        </p:nvSpPr>
        <p:spPr>
          <a:xfrm>
            <a:off x="5060950" y="3615054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2" name="object 822"/>
          <p:cNvSpPr/>
          <p:nvPr/>
        </p:nvSpPr>
        <p:spPr>
          <a:xfrm>
            <a:off x="4411981" y="3613784"/>
            <a:ext cx="648970" cy="0"/>
          </a:xfrm>
          <a:custGeom>
            <a:avLst/>
            <a:gdLst/>
            <a:ahLst/>
            <a:cxnLst/>
            <a:rect l="l" t="t" r="r" b="b"/>
            <a:pathLst>
              <a:path w="648970">
                <a:moveTo>
                  <a:pt x="0" y="0"/>
                </a:moveTo>
                <a:lnTo>
                  <a:pt x="6489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3" name="object 823"/>
          <p:cNvSpPr/>
          <p:nvPr/>
        </p:nvSpPr>
        <p:spPr>
          <a:xfrm>
            <a:off x="4168142" y="4257675"/>
            <a:ext cx="1136650" cy="0"/>
          </a:xfrm>
          <a:custGeom>
            <a:avLst/>
            <a:gdLst/>
            <a:ahLst/>
            <a:cxnLst/>
            <a:rect l="l" t="t" r="r" b="b"/>
            <a:pathLst>
              <a:path w="1136650">
                <a:moveTo>
                  <a:pt x="0" y="0"/>
                </a:moveTo>
                <a:lnTo>
                  <a:pt x="113665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4" name="object 824"/>
          <p:cNvSpPr/>
          <p:nvPr/>
        </p:nvSpPr>
        <p:spPr>
          <a:xfrm>
            <a:off x="4169409" y="4254500"/>
            <a:ext cx="1134110" cy="0"/>
          </a:xfrm>
          <a:custGeom>
            <a:avLst/>
            <a:gdLst/>
            <a:ahLst/>
            <a:cxnLst/>
            <a:rect l="l" t="t" r="r" b="b"/>
            <a:pathLst>
              <a:path w="1134110">
                <a:moveTo>
                  <a:pt x="0" y="0"/>
                </a:moveTo>
                <a:lnTo>
                  <a:pt x="11341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5" name="object 825"/>
          <p:cNvSpPr/>
          <p:nvPr/>
        </p:nvSpPr>
        <p:spPr>
          <a:xfrm>
            <a:off x="4142742" y="4323715"/>
            <a:ext cx="1187450" cy="0"/>
          </a:xfrm>
          <a:custGeom>
            <a:avLst/>
            <a:gdLst/>
            <a:ahLst/>
            <a:cxnLst/>
            <a:rect l="l" t="t" r="r" b="b"/>
            <a:pathLst>
              <a:path w="1187450">
                <a:moveTo>
                  <a:pt x="0" y="0"/>
                </a:moveTo>
                <a:lnTo>
                  <a:pt x="118745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6" name="object 826"/>
          <p:cNvSpPr/>
          <p:nvPr/>
        </p:nvSpPr>
        <p:spPr>
          <a:xfrm>
            <a:off x="4144009" y="4319904"/>
            <a:ext cx="1184910" cy="0"/>
          </a:xfrm>
          <a:custGeom>
            <a:avLst/>
            <a:gdLst/>
            <a:ahLst/>
            <a:cxnLst/>
            <a:rect l="l" t="t" r="r" b="b"/>
            <a:pathLst>
              <a:path w="1184910">
                <a:moveTo>
                  <a:pt x="0" y="0"/>
                </a:moveTo>
                <a:lnTo>
                  <a:pt x="118491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7" name="object 827"/>
          <p:cNvSpPr/>
          <p:nvPr/>
        </p:nvSpPr>
        <p:spPr>
          <a:xfrm>
            <a:off x="4145279" y="4316729"/>
            <a:ext cx="1182370" cy="0"/>
          </a:xfrm>
          <a:custGeom>
            <a:avLst/>
            <a:gdLst/>
            <a:ahLst/>
            <a:cxnLst/>
            <a:rect l="l" t="t" r="r" b="b"/>
            <a:pathLst>
              <a:path w="1182370">
                <a:moveTo>
                  <a:pt x="0" y="0"/>
                </a:moveTo>
                <a:lnTo>
                  <a:pt x="11823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8" name="object 828"/>
          <p:cNvSpPr/>
          <p:nvPr/>
        </p:nvSpPr>
        <p:spPr>
          <a:xfrm>
            <a:off x="4146552" y="4313554"/>
            <a:ext cx="1179830" cy="0"/>
          </a:xfrm>
          <a:custGeom>
            <a:avLst/>
            <a:gdLst/>
            <a:ahLst/>
            <a:cxnLst/>
            <a:rect l="l" t="t" r="r" b="b"/>
            <a:pathLst>
              <a:path w="1179829">
                <a:moveTo>
                  <a:pt x="0" y="0"/>
                </a:moveTo>
                <a:lnTo>
                  <a:pt x="117982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9" name="object 829"/>
          <p:cNvSpPr/>
          <p:nvPr/>
        </p:nvSpPr>
        <p:spPr>
          <a:xfrm>
            <a:off x="4147820" y="4310379"/>
            <a:ext cx="1177290" cy="0"/>
          </a:xfrm>
          <a:custGeom>
            <a:avLst/>
            <a:gdLst/>
            <a:ahLst/>
            <a:cxnLst/>
            <a:rect l="l" t="t" r="r" b="b"/>
            <a:pathLst>
              <a:path w="1177289">
                <a:moveTo>
                  <a:pt x="0" y="0"/>
                </a:moveTo>
                <a:lnTo>
                  <a:pt x="11772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0" name="object 830"/>
          <p:cNvSpPr/>
          <p:nvPr/>
        </p:nvSpPr>
        <p:spPr>
          <a:xfrm>
            <a:off x="4149090" y="4307204"/>
            <a:ext cx="1174749" cy="0"/>
          </a:xfrm>
          <a:custGeom>
            <a:avLst/>
            <a:gdLst/>
            <a:ahLst/>
            <a:cxnLst/>
            <a:rect l="l" t="t" r="r" b="b"/>
            <a:pathLst>
              <a:path w="1174750">
                <a:moveTo>
                  <a:pt x="0" y="0"/>
                </a:moveTo>
                <a:lnTo>
                  <a:pt x="117475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1" name="object 831"/>
          <p:cNvSpPr/>
          <p:nvPr/>
        </p:nvSpPr>
        <p:spPr>
          <a:xfrm>
            <a:off x="4150361" y="4303395"/>
            <a:ext cx="1172210" cy="0"/>
          </a:xfrm>
          <a:custGeom>
            <a:avLst/>
            <a:gdLst/>
            <a:ahLst/>
            <a:cxnLst/>
            <a:rect l="l" t="t" r="r" b="b"/>
            <a:pathLst>
              <a:path w="1172210">
                <a:moveTo>
                  <a:pt x="0" y="0"/>
                </a:moveTo>
                <a:lnTo>
                  <a:pt x="117221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2" name="object 832"/>
          <p:cNvSpPr/>
          <p:nvPr/>
        </p:nvSpPr>
        <p:spPr>
          <a:xfrm>
            <a:off x="4151629" y="4300220"/>
            <a:ext cx="1169670" cy="0"/>
          </a:xfrm>
          <a:custGeom>
            <a:avLst/>
            <a:gdLst/>
            <a:ahLst/>
            <a:cxnLst/>
            <a:rect l="l" t="t" r="r" b="b"/>
            <a:pathLst>
              <a:path w="1169670">
                <a:moveTo>
                  <a:pt x="0" y="0"/>
                </a:moveTo>
                <a:lnTo>
                  <a:pt x="11696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3" name="object 833"/>
          <p:cNvSpPr/>
          <p:nvPr/>
        </p:nvSpPr>
        <p:spPr>
          <a:xfrm>
            <a:off x="4152902" y="4297045"/>
            <a:ext cx="1167130" cy="0"/>
          </a:xfrm>
          <a:custGeom>
            <a:avLst/>
            <a:gdLst/>
            <a:ahLst/>
            <a:cxnLst/>
            <a:rect l="l" t="t" r="r" b="b"/>
            <a:pathLst>
              <a:path w="1167129">
                <a:moveTo>
                  <a:pt x="0" y="0"/>
                </a:moveTo>
                <a:lnTo>
                  <a:pt x="116712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4" name="object 834"/>
          <p:cNvSpPr/>
          <p:nvPr/>
        </p:nvSpPr>
        <p:spPr>
          <a:xfrm>
            <a:off x="4154172" y="4293870"/>
            <a:ext cx="1164590" cy="0"/>
          </a:xfrm>
          <a:custGeom>
            <a:avLst/>
            <a:gdLst/>
            <a:ahLst/>
            <a:cxnLst/>
            <a:rect l="l" t="t" r="r" b="b"/>
            <a:pathLst>
              <a:path w="1164589">
                <a:moveTo>
                  <a:pt x="0" y="0"/>
                </a:moveTo>
                <a:lnTo>
                  <a:pt x="11645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5" name="object 835"/>
          <p:cNvSpPr/>
          <p:nvPr/>
        </p:nvSpPr>
        <p:spPr>
          <a:xfrm>
            <a:off x="4155440" y="4290695"/>
            <a:ext cx="1162050" cy="0"/>
          </a:xfrm>
          <a:custGeom>
            <a:avLst/>
            <a:gdLst/>
            <a:ahLst/>
            <a:cxnLst/>
            <a:rect l="l" t="t" r="r" b="b"/>
            <a:pathLst>
              <a:path w="1162050">
                <a:moveTo>
                  <a:pt x="0" y="0"/>
                </a:moveTo>
                <a:lnTo>
                  <a:pt x="116205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6" name="object 836"/>
          <p:cNvSpPr/>
          <p:nvPr/>
        </p:nvSpPr>
        <p:spPr>
          <a:xfrm>
            <a:off x="4156711" y="4286884"/>
            <a:ext cx="1159510" cy="0"/>
          </a:xfrm>
          <a:custGeom>
            <a:avLst/>
            <a:gdLst/>
            <a:ahLst/>
            <a:cxnLst/>
            <a:rect l="l" t="t" r="r" b="b"/>
            <a:pathLst>
              <a:path w="1159510">
                <a:moveTo>
                  <a:pt x="0" y="0"/>
                </a:moveTo>
                <a:lnTo>
                  <a:pt x="115951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7" name="object 837"/>
          <p:cNvSpPr/>
          <p:nvPr/>
        </p:nvSpPr>
        <p:spPr>
          <a:xfrm>
            <a:off x="4157979" y="4283709"/>
            <a:ext cx="1156970" cy="0"/>
          </a:xfrm>
          <a:custGeom>
            <a:avLst/>
            <a:gdLst/>
            <a:ahLst/>
            <a:cxnLst/>
            <a:rect l="l" t="t" r="r" b="b"/>
            <a:pathLst>
              <a:path w="1156970">
                <a:moveTo>
                  <a:pt x="0" y="0"/>
                </a:moveTo>
                <a:lnTo>
                  <a:pt x="11569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8" name="object 838"/>
          <p:cNvSpPr/>
          <p:nvPr/>
        </p:nvSpPr>
        <p:spPr>
          <a:xfrm>
            <a:off x="4159250" y="4280534"/>
            <a:ext cx="1154430" cy="0"/>
          </a:xfrm>
          <a:custGeom>
            <a:avLst/>
            <a:gdLst/>
            <a:ahLst/>
            <a:cxnLst/>
            <a:rect l="l" t="t" r="r" b="b"/>
            <a:pathLst>
              <a:path w="1154429">
                <a:moveTo>
                  <a:pt x="0" y="0"/>
                </a:moveTo>
                <a:lnTo>
                  <a:pt x="115442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9" name="object 839"/>
          <p:cNvSpPr/>
          <p:nvPr/>
        </p:nvSpPr>
        <p:spPr>
          <a:xfrm>
            <a:off x="4160522" y="4277359"/>
            <a:ext cx="1151890" cy="0"/>
          </a:xfrm>
          <a:custGeom>
            <a:avLst/>
            <a:gdLst/>
            <a:ahLst/>
            <a:cxnLst/>
            <a:rect l="l" t="t" r="r" b="b"/>
            <a:pathLst>
              <a:path w="1151889">
                <a:moveTo>
                  <a:pt x="0" y="0"/>
                </a:moveTo>
                <a:lnTo>
                  <a:pt x="11518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0" name="object 840"/>
          <p:cNvSpPr/>
          <p:nvPr/>
        </p:nvSpPr>
        <p:spPr>
          <a:xfrm>
            <a:off x="4161790" y="4274184"/>
            <a:ext cx="1149350" cy="0"/>
          </a:xfrm>
          <a:custGeom>
            <a:avLst/>
            <a:gdLst/>
            <a:ahLst/>
            <a:cxnLst/>
            <a:rect l="l" t="t" r="r" b="b"/>
            <a:pathLst>
              <a:path w="1149350">
                <a:moveTo>
                  <a:pt x="0" y="0"/>
                </a:moveTo>
                <a:lnTo>
                  <a:pt x="114935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1" name="object 841"/>
          <p:cNvSpPr/>
          <p:nvPr/>
        </p:nvSpPr>
        <p:spPr>
          <a:xfrm>
            <a:off x="4163059" y="4271009"/>
            <a:ext cx="1146809" cy="0"/>
          </a:xfrm>
          <a:custGeom>
            <a:avLst/>
            <a:gdLst/>
            <a:ahLst/>
            <a:cxnLst/>
            <a:rect l="l" t="t" r="r" b="b"/>
            <a:pathLst>
              <a:path w="1146810">
                <a:moveTo>
                  <a:pt x="0" y="0"/>
                </a:moveTo>
                <a:lnTo>
                  <a:pt x="11468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2" name="object 842"/>
          <p:cNvSpPr/>
          <p:nvPr/>
        </p:nvSpPr>
        <p:spPr>
          <a:xfrm>
            <a:off x="4164331" y="4267834"/>
            <a:ext cx="1144270" cy="0"/>
          </a:xfrm>
          <a:custGeom>
            <a:avLst/>
            <a:gdLst/>
            <a:ahLst/>
            <a:cxnLst/>
            <a:rect l="l" t="t" r="r" b="b"/>
            <a:pathLst>
              <a:path w="1144270">
                <a:moveTo>
                  <a:pt x="0" y="0"/>
                </a:moveTo>
                <a:lnTo>
                  <a:pt x="114427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3" name="object 843"/>
          <p:cNvSpPr/>
          <p:nvPr/>
        </p:nvSpPr>
        <p:spPr>
          <a:xfrm>
            <a:off x="4165600" y="4264025"/>
            <a:ext cx="1141730" cy="0"/>
          </a:xfrm>
          <a:custGeom>
            <a:avLst/>
            <a:gdLst/>
            <a:ahLst/>
            <a:cxnLst/>
            <a:rect l="l" t="t" r="r" b="b"/>
            <a:pathLst>
              <a:path w="1141729">
                <a:moveTo>
                  <a:pt x="0" y="0"/>
                </a:moveTo>
                <a:lnTo>
                  <a:pt x="114172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4" name="object 844"/>
          <p:cNvSpPr/>
          <p:nvPr/>
        </p:nvSpPr>
        <p:spPr>
          <a:xfrm>
            <a:off x="4166872" y="4260850"/>
            <a:ext cx="1139190" cy="0"/>
          </a:xfrm>
          <a:custGeom>
            <a:avLst/>
            <a:gdLst/>
            <a:ahLst/>
            <a:cxnLst/>
            <a:rect l="l" t="t" r="r" b="b"/>
            <a:pathLst>
              <a:path w="1139189">
                <a:moveTo>
                  <a:pt x="0" y="0"/>
                </a:moveTo>
                <a:lnTo>
                  <a:pt x="11391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5" name="object 845"/>
          <p:cNvSpPr/>
          <p:nvPr/>
        </p:nvSpPr>
        <p:spPr>
          <a:xfrm>
            <a:off x="4140202" y="4330065"/>
            <a:ext cx="1192530" cy="0"/>
          </a:xfrm>
          <a:custGeom>
            <a:avLst/>
            <a:gdLst/>
            <a:ahLst/>
            <a:cxnLst/>
            <a:rect l="l" t="t" r="r" b="b"/>
            <a:pathLst>
              <a:path w="1192529">
                <a:moveTo>
                  <a:pt x="0" y="0"/>
                </a:moveTo>
                <a:lnTo>
                  <a:pt x="119252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6" name="object 846"/>
          <p:cNvSpPr/>
          <p:nvPr/>
        </p:nvSpPr>
        <p:spPr>
          <a:xfrm>
            <a:off x="4141470" y="4326890"/>
            <a:ext cx="1189990" cy="0"/>
          </a:xfrm>
          <a:custGeom>
            <a:avLst/>
            <a:gdLst/>
            <a:ahLst/>
            <a:cxnLst/>
            <a:rect l="l" t="t" r="r" b="b"/>
            <a:pathLst>
              <a:path w="1189989">
                <a:moveTo>
                  <a:pt x="0" y="0"/>
                </a:moveTo>
                <a:lnTo>
                  <a:pt x="11899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7" name="object 847"/>
          <p:cNvSpPr/>
          <p:nvPr/>
        </p:nvSpPr>
        <p:spPr>
          <a:xfrm>
            <a:off x="4130040" y="4356734"/>
            <a:ext cx="1212850" cy="0"/>
          </a:xfrm>
          <a:custGeom>
            <a:avLst/>
            <a:gdLst/>
            <a:ahLst/>
            <a:cxnLst/>
            <a:rect l="l" t="t" r="r" b="b"/>
            <a:pathLst>
              <a:path w="1212850">
                <a:moveTo>
                  <a:pt x="0" y="0"/>
                </a:moveTo>
                <a:lnTo>
                  <a:pt x="121285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8" name="object 848"/>
          <p:cNvSpPr/>
          <p:nvPr/>
        </p:nvSpPr>
        <p:spPr>
          <a:xfrm>
            <a:off x="4131309" y="4352925"/>
            <a:ext cx="1210310" cy="0"/>
          </a:xfrm>
          <a:custGeom>
            <a:avLst/>
            <a:gdLst/>
            <a:ahLst/>
            <a:cxnLst/>
            <a:rect l="l" t="t" r="r" b="b"/>
            <a:pathLst>
              <a:path w="1210310">
                <a:moveTo>
                  <a:pt x="0" y="0"/>
                </a:moveTo>
                <a:lnTo>
                  <a:pt x="121031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9" name="object 849"/>
          <p:cNvSpPr/>
          <p:nvPr/>
        </p:nvSpPr>
        <p:spPr>
          <a:xfrm>
            <a:off x="4132581" y="4349750"/>
            <a:ext cx="1207770" cy="0"/>
          </a:xfrm>
          <a:custGeom>
            <a:avLst/>
            <a:gdLst/>
            <a:ahLst/>
            <a:cxnLst/>
            <a:rect l="l" t="t" r="r" b="b"/>
            <a:pathLst>
              <a:path w="1207770">
                <a:moveTo>
                  <a:pt x="0" y="0"/>
                </a:moveTo>
                <a:lnTo>
                  <a:pt x="12077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0" name="object 850"/>
          <p:cNvSpPr/>
          <p:nvPr/>
        </p:nvSpPr>
        <p:spPr>
          <a:xfrm>
            <a:off x="4133850" y="4346575"/>
            <a:ext cx="1205230" cy="0"/>
          </a:xfrm>
          <a:custGeom>
            <a:avLst/>
            <a:gdLst/>
            <a:ahLst/>
            <a:cxnLst/>
            <a:rect l="l" t="t" r="r" b="b"/>
            <a:pathLst>
              <a:path w="1205229">
                <a:moveTo>
                  <a:pt x="0" y="0"/>
                </a:moveTo>
                <a:lnTo>
                  <a:pt x="120522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1" name="object 851"/>
          <p:cNvSpPr/>
          <p:nvPr/>
        </p:nvSpPr>
        <p:spPr>
          <a:xfrm>
            <a:off x="4135121" y="4343400"/>
            <a:ext cx="1202691" cy="0"/>
          </a:xfrm>
          <a:custGeom>
            <a:avLst/>
            <a:gdLst/>
            <a:ahLst/>
            <a:cxnLst/>
            <a:rect l="l" t="t" r="r" b="b"/>
            <a:pathLst>
              <a:path w="1202689">
                <a:moveTo>
                  <a:pt x="0" y="0"/>
                </a:moveTo>
                <a:lnTo>
                  <a:pt x="12026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2" name="object 852"/>
          <p:cNvSpPr/>
          <p:nvPr/>
        </p:nvSpPr>
        <p:spPr>
          <a:xfrm>
            <a:off x="4136392" y="4340225"/>
            <a:ext cx="1200150" cy="0"/>
          </a:xfrm>
          <a:custGeom>
            <a:avLst/>
            <a:gdLst/>
            <a:ahLst/>
            <a:cxnLst/>
            <a:rect l="l" t="t" r="r" b="b"/>
            <a:pathLst>
              <a:path w="1200150">
                <a:moveTo>
                  <a:pt x="0" y="0"/>
                </a:moveTo>
                <a:lnTo>
                  <a:pt x="120015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3" name="object 853"/>
          <p:cNvSpPr/>
          <p:nvPr/>
        </p:nvSpPr>
        <p:spPr>
          <a:xfrm>
            <a:off x="4137659" y="4336415"/>
            <a:ext cx="1197610" cy="0"/>
          </a:xfrm>
          <a:custGeom>
            <a:avLst/>
            <a:gdLst/>
            <a:ahLst/>
            <a:cxnLst/>
            <a:rect l="l" t="t" r="r" b="b"/>
            <a:pathLst>
              <a:path w="1197610">
                <a:moveTo>
                  <a:pt x="0" y="0"/>
                </a:moveTo>
                <a:lnTo>
                  <a:pt x="119761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4" name="object 854"/>
          <p:cNvSpPr/>
          <p:nvPr/>
        </p:nvSpPr>
        <p:spPr>
          <a:xfrm>
            <a:off x="4138931" y="4333240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>
                <a:moveTo>
                  <a:pt x="0" y="0"/>
                </a:moveTo>
                <a:lnTo>
                  <a:pt x="11950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5" name="object 855"/>
          <p:cNvSpPr/>
          <p:nvPr/>
        </p:nvSpPr>
        <p:spPr>
          <a:xfrm>
            <a:off x="4127500" y="4363084"/>
            <a:ext cx="1217930" cy="0"/>
          </a:xfrm>
          <a:custGeom>
            <a:avLst/>
            <a:gdLst/>
            <a:ahLst/>
            <a:cxnLst/>
            <a:rect l="l" t="t" r="r" b="b"/>
            <a:pathLst>
              <a:path w="1217929">
                <a:moveTo>
                  <a:pt x="0" y="0"/>
                </a:moveTo>
                <a:lnTo>
                  <a:pt x="121792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6" name="object 856"/>
          <p:cNvSpPr/>
          <p:nvPr/>
        </p:nvSpPr>
        <p:spPr>
          <a:xfrm>
            <a:off x="4128772" y="4359909"/>
            <a:ext cx="1215390" cy="0"/>
          </a:xfrm>
          <a:custGeom>
            <a:avLst/>
            <a:gdLst/>
            <a:ahLst/>
            <a:cxnLst/>
            <a:rect l="l" t="t" r="r" b="b"/>
            <a:pathLst>
              <a:path w="1215389">
                <a:moveTo>
                  <a:pt x="0" y="0"/>
                </a:moveTo>
                <a:lnTo>
                  <a:pt x="12153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7" name="object 857"/>
          <p:cNvSpPr/>
          <p:nvPr/>
        </p:nvSpPr>
        <p:spPr>
          <a:xfrm>
            <a:off x="4108452" y="4412615"/>
            <a:ext cx="1256030" cy="0"/>
          </a:xfrm>
          <a:custGeom>
            <a:avLst/>
            <a:gdLst/>
            <a:ahLst/>
            <a:cxnLst/>
            <a:rect l="l" t="t" r="r" b="b"/>
            <a:pathLst>
              <a:path w="1256029">
                <a:moveTo>
                  <a:pt x="0" y="0"/>
                </a:moveTo>
                <a:lnTo>
                  <a:pt x="125602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8" name="object 858"/>
          <p:cNvSpPr/>
          <p:nvPr/>
        </p:nvSpPr>
        <p:spPr>
          <a:xfrm>
            <a:off x="4109720" y="4408803"/>
            <a:ext cx="1253490" cy="0"/>
          </a:xfrm>
          <a:custGeom>
            <a:avLst/>
            <a:gdLst/>
            <a:ahLst/>
            <a:cxnLst/>
            <a:rect l="l" t="t" r="r" b="b"/>
            <a:pathLst>
              <a:path w="1253489">
                <a:moveTo>
                  <a:pt x="0" y="0"/>
                </a:moveTo>
                <a:lnTo>
                  <a:pt x="125348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9" name="object 859"/>
          <p:cNvSpPr/>
          <p:nvPr/>
        </p:nvSpPr>
        <p:spPr>
          <a:xfrm>
            <a:off x="4110992" y="4405629"/>
            <a:ext cx="1250950" cy="0"/>
          </a:xfrm>
          <a:custGeom>
            <a:avLst/>
            <a:gdLst/>
            <a:ahLst/>
            <a:cxnLst/>
            <a:rect l="l" t="t" r="r" b="b"/>
            <a:pathLst>
              <a:path w="1250950">
                <a:moveTo>
                  <a:pt x="0" y="0"/>
                </a:moveTo>
                <a:lnTo>
                  <a:pt x="12509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0" name="object 860"/>
          <p:cNvSpPr/>
          <p:nvPr/>
        </p:nvSpPr>
        <p:spPr>
          <a:xfrm>
            <a:off x="4112261" y="4402453"/>
            <a:ext cx="1248410" cy="0"/>
          </a:xfrm>
          <a:custGeom>
            <a:avLst/>
            <a:gdLst/>
            <a:ahLst/>
            <a:cxnLst/>
            <a:rect l="l" t="t" r="r" b="b"/>
            <a:pathLst>
              <a:path w="1248410">
                <a:moveTo>
                  <a:pt x="0" y="0"/>
                </a:moveTo>
                <a:lnTo>
                  <a:pt x="124841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1" name="object 861"/>
          <p:cNvSpPr/>
          <p:nvPr/>
        </p:nvSpPr>
        <p:spPr>
          <a:xfrm>
            <a:off x="4113529" y="4399279"/>
            <a:ext cx="1245870" cy="0"/>
          </a:xfrm>
          <a:custGeom>
            <a:avLst/>
            <a:gdLst/>
            <a:ahLst/>
            <a:cxnLst/>
            <a:rect l="l" t="t" r="r" b="b"/>
            <a:pathLst>
              <a:path w="1245870">
                <a:moveTo>
                  <a:pt x="0" y="0"/>
                </a:moveTo>
                <a:lnTo>
                  <a:pt x="12458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2" name="object 862"/>
          <p:cNvSpPr/>
          <p:nvPr/>
        </p:nvSpPr>
        <p:spPr>
          <a:xfrm>
            <a:off x="4114802" y="4396104"/>
            <a:ext cx="1243330" cy="0"/>
          </a:xfrm>
          <a:custGeom>
            <a:avLst/>
            <a:gdLst/>
            <a:ahLst/>
            <a:cxnLst/>
            <a:rect l="l" t="t" r="r" b="b"/>
            <a:pathLst>
              <a:path w="1243329">
                <a:moveTo>
                  <a:pt x="0" y="0"/>
                </a:moveTo>
                <a:lnTo>
                  <a:pt x="124332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3" name="object 863"/>
          <p:cNvSpPr/>
          <p:nvPr/>
        </p:nvSpPr>
        <p:spPr>
          <a:xfrm>
            <a:off x="4116070" y="4392929"/>
            <a:ext cx="1240790" cy="0"/>
          </a:xfrm>
          <a:custGeom>
            <a:avLst/>
            <a:gdLst/>
            <a:ahLst/>
            <a:cxnLst/>
            <a:rect l="l" t="t" r="r" b="b"/>
            <a:pathLst>
              <a:path w="1240789">
                <a:moveTo>
                  <a:pt x="0" y="0"/>
                </a:moveTo>
                <a:lnTo>
                  <a:pt x="12407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4" name="object 864"/>
          <p:cNvSpPr/>
          <p:nvPr/>
        </p:nvSpPr>
        <p:spPr>
          <a:xfrm>
            <a:off x="4117340" y="4389754"/>
            <a:ext cx="1238250" cy="0"/>
          </a:xfrm>
          <a:custGeom>
            <a:avLst/>
            <a:gdLst/>
            <a:ahLst/>
            <a:cxnLst/>
            <a:rect l="l" t="t" r="r" b="b"/>
            <a:pathLst>
              <a:path w="1238250">
                <a:moveTo>
                  <a:pt x="0" y="0"/>
                </a:moveTo>
                <a:lnTo>
                  <a:pt x="123825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5" name="object 865"/>
          <p:cNvSpPr/>
          <p:nvPr/>
        </p:nvSpPr>
        <p:spPr>
          <a:xfrm>
            <a:off x="4118611" y="4385946"/>
            <a:ext cx="1235710" cy="0"/>
          </a:xfrm>
          <a:custGeom>
            <a:avLst/>
            <a:gdLst/>
            <a:ahLst/>
            <a:cxnLst/>
            <a:rect l="l" t="t" r="r" b="b"/>
            <a:pathLst>
              <a:path w="1235710">
                <a:moveTo>
                  <a:pt x="0" y="0"/>
                </a:moveTo>
                <a:lnTo>
                  <a:pt x="123571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6" name="object 866"/>
          <p:cNvSpPr/>
          <p:nvPr/>
        </p:nvSpPr>
        <p:spPr>
          <a:xfrm>
            <a:off x="4119879" y="4382770"/>
            <a:ext cx="1233170" cy="0"/>
          </a:xfrm>
          <a:custGeom>
            <a:avLst/>
            <a:gdLst/>
            <a:ahLst/>
            <a:cxnLst/>
            <a:rect l="l" t="t" r="r" b="b"/>
            <a:pathLst>
              <a:path w="1233170">
                <a:moveTo>
                  <a:pt x="0" y="0"/>
                </a:moveTo>
                <a:lnTo>
                  <a:pt x="12331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7" name="object 867"/>
          <p:cNvSpPr/>
          <p:nvPr/>
        </p:nvSpPr>
        <p:spPr>
          <a:xfrm>
            <a:off x="4121151" y="4379594"/>
            <a:ext cx="1230631" cy="0"/>
          </a:xfrm>
          <a:custGeom>
            <a:avLst/>
            <a:gdLst/>
            <a:ahLst/>
            <a:cxnLst/>
            <a:rect l="l" t="t" r="r" b="b"/>
            <a:pathLst>
              <a:path w="1230629">
                <a:moveTo>
                  <a:pt x="0" y="0"/>
                </a:moveTo>
                <a:lnTo>
                  <a:pt x="123062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8" name="object 868"/>
          <p:cNvSpPr/>
          <p:nvPr/>
        </p:nvSpPr>
        <p:spPr>
          <a:xfrm>
            <a:off x="4122422" y="4376420"/>
            <a:ext cx="1228090" cy="0"/>
          </a:xfrm>
          <a:custGeom>
            <a:avLst/>
            <a:gdLst/>
            <a:ahLst/>
            <a:cxnLst/>
            <a:rect l="l" t="t" r="r" b="b"/>
            <a:pathLst>
              <a:path w="1228089">
                <a:moveTo>
                  <a:pt x="0" y="0"/>
                </a:moveTo>
                <a:lnTo>
                  <a:pt x="12280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9" name="object 869"/>
          <p:cNvSpPr/>
          <p:nvPr/>
        </p:nvSpPr>
        <p:spPr>
          <a:xfrm>
            <a:off x="4123690" y="4373244"/>
            <a:ext cx="1225550" cy="0"/>
          </a:xfrm>
          <a:custGeom>
            <a:avLst/>
            <a:gdLst/>
            <a:ahLst/>
            <a:cxnLst/>
            <a:rect l="l" t="t" r="r" b="b"/>
            <a:pathLst>
              <a:path w="1225550">
                <a:moveTo>
                  <a:pt x="0" y="0"/>
                </a:moveTo>
                <a:lnTo>
                  <a:pt x="122555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0" name="object 870"/>
          <p:cNvSpPr/>
          <p:nvPr/>
        </p:nvSpPr>
        <p:spPr>
          <a:xfrm>
            <a:off x="4124961" y="4369434"/>
            <a:ext cx="1223010" cy="0"/>
          </a:xfrm>
          <a:custGeom>
            <a:avLst/>
            <a:gdLst/>
            <a:ahLst/>
            <a:cxnLst/>
            <a:rect l="l" t="t" r="r" b="b"/>
            <a:pathLst>
              <a:path w="1223010">
                <a:moveTo>
                  <a:pt x="0" y="0"/>
                </a:moveTo>
                <a:lnTo>
                  <a:pt x="122301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1" name="object 871"/>
          <p:cNvSpPr/>
          <p:nvPr/>
        </p:nvSpPr>
        <p:spPr>
          <a:xfrm>
            <a:off x="4126231" y="4366259"/>
            <a:ext cx="1220470" cy="0"/>
          </a:xfrm>
          <a:custGeom>
            <a:avLst/>
            <a:gdLst/>
            <a:ahLst/>
            <a:cxnLst/>
            <a:rect l="l" t="t" r="r" b="b"/>
            <a:pathLst>
              <a:path w="1220470">
                <a:moveTo>
                  <a:pt x="0" y="0"/>
                </a:moveTo>
                <a:lnTo>
                  <a:pt x="12204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2" name="object 872"/>
          <p:cNvSpPr/>
          <p:nvPr/>
        </p:nvSpPr>
        <p:spPr>
          <a:xfrm>
            <a:off x="4105909" y="4418965"/>
            <a:ext cx="1261110" cy="0"/>
          </a:xfrm>
          <a:custGeom>
            <a:avLst/>
            <a:gdLst/>
            <a:ahLst/>
            <a:cxnLst/>
            <a:rect l="l" t="t" r="r" b="b"/>
            <a:pathLst>
              <a:path w="1261110">
                <a:moveTo>
                  <a:pt x="0" y="0"/>
                </a:moveTo>
                <a:lnTo>
                  <a:pt x="126111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3" name="object 873"/>
          <p:cNvSpPr/>
          <p:nvPr/>
        </p:nvSpPr>
        <p:spPr>
          <a:xfrm>
            <a:off x="4107180" y="4415790"/>
            <a:ext cx="1258571" cy="0"/>
          </a:xfrm>
          <a:custGeom>
            <a:avLst/>
            <a:gdLst/>
            <a:ahLst/>
            <a:cxnLst/>
            <a:rect l="l" t="t" r="r" b="b"/>
            <a:pathLst>
              <a:path w="1258570">
                <a:moveTo>
                  <a:pt x="0" y="0"/>
                </a:moveTo>
                <a:lnTo>
                  <a:pt x="12585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4" name="object 874"/>
          <p:cNvSpPr/>
          <p:nvPr/>
        </p:nvSpPr>
        <p:spPr>
          <a:xfrm>
            <a:off x="4095750" y="4445634"/>
            <a:ext cx="1281430" cy="0"/>
          </a:xfrm>
          <a:custGeom>
            <a:avLst/>
            <a:gdLst/>
            <a:ahLst/>
            <a:cxnLst/>
            <a:rect l="l" t="t" r="r" b="b"/>
            <a:pathLst>
              <a:path w="1281429">
                <a:moveTo>
                  <a:pt x="0" y="0"/>
                </a:moveTo>
                <a:lnTo>
                  <a:pt x="128142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5" name="object 875"/>
          <p:cNvSpPr/>
          <p:nvPr/>
        </p:nvSpPr>
        <p:spPr>
          <a:xfrm>
            <a:off x="4097022" y="4441825"/>
            <a:ext cx="1278890" cy="0"/>
          </a:xfrm>
          <a:custGeom>
            <a:avLst/>
            <a:gdLst/>
            <a:ahLst/>
            <a:cxnLst/>
            <a:rect l="l" t="t" r="r" b="b"/>
            <a:pathLst>
              <a:path w="1278889">
                <a:moveTo>
                  <a:pt x="0" y="0"/>
                </a:moveTo>
                <a:lnTo>
                  <a:pt x="127888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6" name="object 876"/>
          <p:cNvSpPr/>
          <p:nvPr/>
        </p:nvSpPr>
        <p:spPr>
          <a:xfrm>
            <a:off x="4098292" y="4438650"/>
            <a:ext cx="1276349" cy="0"/>
          </a:xfrm>
          <a:custGeom>
            <a:avLst/>
            <a:gdLst/>
            <a:ahLst/>
            <a:cxnLst/>
            <a:rect l="l" t="t" r="r" b="b"/>
            <a:pathLst>
              <a:path w="1276350">
                <a:moveTo>
                  <a:pt x="0" y="0"/>
                </a:moveTo>
                <a:lnTo>
                  <a:pt x="12763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7" name="object 877"/>
          <p:cNvSpPr/>
          <p:nvPr/>
        </p:nvSpPr>
        <p:spPr>
          <a:xfrm>
            <a:off x="4099559" y="4435475"/>
            <a:ext cx="1273810" cy="0"/>
          </a:xfrm>
          <a:custGeom>
            <a:avLst/>
            <a:gdLst/>
            <a:ahLst/>
            <a:cxnLst/>
            <a:rect l="l" t="t" r="r" b="b"/>
            <a:pathLst>
              <a:path w="1273810">
                <a:moveTo>
                  <a:pt x="0" y="0"/>
                </a:moveTo>
                <a:lnTo>
                  <a:pt x="127381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8" name="object 878"/>
          <p:cNvSpPr/>
          <p:nvPr/>
        </p:nvSpPr>
        <p:spPr>
          <a:xfrm>
            <a:off x="4100831" y="4432300"/>
            <a:ext cx="1271270" cy="0"/>
          </a:xfrm>
          <a:custGeom>
            <a:avLst/>
            <a:gdLst/>
            <a:ahLst/>
            <a:cxnLst/>
            <a:rect l="l" t="t" r="r" b="b"/>
            <a:pathLst>
              <a:path w="1271270">
                <a:moveTo>
                  <a:pt x="0" y="0"/>
                </a:moveTo>
                <a:lnTo>
                  <a:pt x="127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9" name="object 879"/>
          <p:cNvSpPr/>
          <p:nvPr/>
        </p:nvSpPr>
        <p:spPr>
          <a:xfrm>
            <a:off x="4102100" y="4429125"/>
            <a:ext cx="1268730" cy="0"/>
          </a:xfrm>
          <a:custGeom>
            <a:avLst/>
            <a:gdLst/>
            <a:ahLst/>
            <a:cxnLst/>
            <a:rect l="l" t="t" r="r" b="b"/>
            <a:pathLst>
              <a:path w="1268729">
                <a:moveTo>
                  <a:pt x="0" y="0"/>
                </a:moveTo>
                <a:lnTo>
                  <a:pt x="126872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0" name="object 880"/>
          <p:cNvSpPr/>
          <p:nvPr/>
        </p:nvSpPr>
        <p:spPr>
          <a:xfrm>
            <a:off x="4103370" y="4425315"/>
            <a:ext cx="1266190" cy="0"/>
          </a:xfrm>
          <a:custGeom>
            <a:avLst/>
            <a:gdLst/>
            <a:ahLst/>
            <a:cxnLst/>
            <a:rect l="l" t="t" r="r" b="b"/>
            <a:pathLst>
              <a:path w="1266189">
                <a:moveTo>
                  <a:pt x="0" y="0"/>
                </a:moveTo>
                <a:lnTo>
                  <a:pt x="126618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1" name="object 881"/>
          <p:cNvSpPr/>
          <p:nvPr/>
        </p:nvSpPr>
        <p:spPr>
          <a:xfrm>
            <a:off x="4104642" y="4422140"/>
            <a:ext cx="1263650" cy="0"/>
          </a:xfrm>
          <a:custGeom>
            <a:avLst/>
            <a:gdLst/>
            <a:ahLst/>
            <a:cxnLst/>
            <a:rect l="l" t="t" r="r" b="b"/>
            <a:pathLst>
              <a:path w="1263650">
                <a:moveTo>
                  <a:pt x="0" y="0"/>
                </a:moveTo>
                <a:lnTo>
                  <a:pt x="12636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2" name="object 882"/>
          <p:cNvSpPr/>
          <p:nvPr/>
        </p:nvSpPr>
        <p:spPr>
          <a:xfrm>
            <a:off x="4093211" y="4451984"/>
            <a:ext cx="1286510" cy="0"/>
          </a:xfrm>
          <a:custGeom>
            <a:avLst/>
            <a:gdLst/>
            <a:ahLst/>
            <a:cxnLst/>
            <a:rect l="l" t="t" r="r" b="b"/>
            <a:pathLst>
              <a:path w="1286510">
                <a:moveTo>
                  <a:pt x="0" y="0"/>
                </a:moveTo>
                <a:lnTo>
                  <a:pt x="128651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3" name="object 883"/>
          <p:cNvSpPr/>
          <p:nvPr/>
        </p:nvSpPr>
        <p:spPr>
          <a:xfrm>
            <a:off x="4094481" y="4448809"/>
            <a:ext cx="1283970" cy="0"/>
          </a:xfrm>
          <a:custGeom>
            <a:avLst/>
            <a:gdLst/>
            <a:ahLst/>
            <a:cxnLst/>
            <a:rect l="l" t="t" r="r" b="b"/>
            <a:pathLst>
              <a:path w="1283970">
                <a:moveTo>
                  <a:pt x="0" y="0"/>
                </a:moveTo>
                <a:lnTo>
                  <a:pt x="12839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4" name="object 884"/>
          <p:cNvSpPr/>
          <p:nvPr/>
        </p:nvSpPr>
        <p:spPr>
          <a:xfrm>
            <a:off x="4076702" y="4495166"/>
            <a:ext cx="1319530" cy="0"/>
          </a:xfrm>
          <a:custGeom>
            <a:avLst/>
            <a:gdLst/>
            <a:ahLst/>
            <a:cxnLst/>
            <a:rect l="l" t="t" r="r" b="b"/>
            <a:pathLst>
              <a:path w="1319529">
                <a:moveTo>
                  <a:pt x="0" y="0"/>
                </a:moveTo>
                <a:lnTo>
                  <a:pt x="131952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5" name="object 885"/>
          <p:cNvSpPr/>
          <p:nvPr/>
        </p:nvSpPr>
        <p:spPr>
          <a:xfrm>
            <a:off x="4077970" y="4491354"/>
            <a:ext cx="1316990" cy="0"/>
          </a:xfrm>
          <a:custGeom>
            <a:avLst/>
            <a:gdLst/>
            <a:ahLst/>
            <a:cxnLst/>
            <a:rect l="l" t="t" r="r" b="b"/>
            <a:pathLst>
              <a:path w="1316989">
                <a:moveTo>
                  <a:pt x="0" y="0"/>
                </a:moveTo>
                <a:lnTo>
                  <a:pt x="131698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6" name="object 886"/>
          <p:cNvSpPr/>
          <p:nvPr/>
        </p:nvSpPr>
        <p:spPr>
          <a:xfrm>
            <a:off x="4079242" y="4488179"/>
            <a:ext cx="1314450" cy="0"/>
          </a:xfrm>
          <a:custGeom>
            <a:avLst/>
            <a:gdLst/>
            <a:ahLst/>
            <a:cxnLst/>
            <a:rect l="l" t="t" r="r" b="b"/>
            <a:pathLst>
              <a:path w="1314450">
                <a:moveTo>
                  <a:pt x="0" y="0"/>
                </a:moveTo>
                <a:lnTo>
                  <a:pt x="13144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7" name="object 887"/>
          <p:cNvSpPr/>
          <p:nvPr/>
        </p:nvSpPr>
        <p:spPr>
          <a:xfrm>
            <a:off x="4080511" y="4485004"/>
            <a:ext cx="1311910" cy="0"/>
          </a:xfrm>
          <a:custGeom>
            <a:avLst/>
            <a:gdLst/>
            <a:ahLst/>
            <a:cxnLst/>
            <a:rect l="l" t="t" r="r" b="b"/>
            <a:pathLst>
              <a:path w="1311910">
                <a:moveTo>
                  <a:pt x="0" y="0"/>
                </a:moveTo>
                <a:lnTo>
                  <a:pt x="131191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8" name="object 888"/>
          <p:cNvSpPr/>
          <p:nvPr/>
        </p:nvSpPr>
        <p:spPr>
          <a:xfrm>
            <a:off x="4081779" y="4481829"/>
            <a:ext cx="1309370" cy="0"/>
          </a:xfrm>
          <a:custGeom>
            <a:avLst/>
            <a:gdLst/>
            <a:ahLst/>
            <a:cxnLst/>
            <a:rect l="l" t="t" r="r" b="b"/>
            <a:pathLst>
              <a:path w="1309370">
                <a:moveTo>
                  <a:pt x="0" y="0"/>
                </a:moveTo>
                <a:lnTo>
                  <a:pt x="13093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9" name="object 889"/>
          <p:cNvSpPr/>
          <p:nvPr/>
        </p:nvSpPr>
        <p:spPr>
          <a:xfrm>
            <a:off x="4083052" y="4478654"/>
            <a:ext cx="1306830" cy="0"/>
          </a:xfrm>
          <a:custGeom>
            <a:avLst/>
            <a:gdLst/>
            <a:ahLst/>
            <a:cxnLst/>
            <a:rect l="l" t="t" r="r" b="b"/>
            <a:pathLst>
              <a:path w="1306829">
                <a:moveTo>
                  <a:pt x="0" y="0"/>
                </a:moveTo>
                <a:lnTo>
                  <a:pt x="130682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0" name="object 890"/>
          <p:cNvSpPr/>
          <p:nvPr/>
        </p:nvSpPr>
        <p:spPr>
          <a:xfrm>
            <a:off x="4084322" y="4474845"/>
            <a:ext cx="1304289" cy="0"/>
          </a:xfrm>
          <a:custGeom>
            <a:avLst/>
            <a:gdLst/>
            <a:ahLst/>
            <a:cxnLst/>
            <a:rect l="l" t="t" r="r" b="b"/>
            <a:pathLst>
              <a:path w="1304289">
                <a:moveTo>
                  <a:pt x="0" y="0"/>
                </a:moveTo>
                <a:lnTo>
                  <a:pt x="130428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1" name="object 891"/>
          <p:cNvSpPr/>
          <p:nvPr/>
        </p:nvSpPr>
        <p:spPr>
          <a:xfrm>
            <a:off x="4085590" y="4471670"/>
            <a:ext cx="1301750" cy="0"/>
          </a:xfrm>
          <a:custGeom>
            <a:avLst/>
            <a:gdLst/>
            <a:ahLst/>
            <a:cxnLst/>
            <a:rect l="l" t="t" r="r" b="b"/>
            <a:pathLst>
              <a:path w="1301750">
                <a:moveTo>
                  <a:pt x="0" y="0"/>
                </a:moveTo>
                <a:lnTo>
                  <a:pt x="13017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2" name="object 892"/>
          <p:cNvSpPr/>
          <p:nvPr/>
        </p:nvSpPr>
        <p:spPr>
          <a:xfrm>
            <a:off x="4086861" y="4468495"/>
            <a:ext cx="1299210" cy="0"/>
          </a:xfrm>
          <a:custGeom>
            <a:avLst/>
            <a:gdLst/>
            <a:ahLst/>
            <a:cxnLst/>
            <a:rect l="l" t="t" r="r" b="b"/>
            <a:pathLst>
              <a:path w="1299210">
                <a:moveTo>
                  <a:pt x="0" y="0"/>
                </a:moveTo>
                <a:lnTo>
                  <a:pt x="129921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3" name="object 893"/>
          <p:cNvSpPr/>
          <p:nvPr/>
        </p:nvSpPr>
        <p:spPr>
          <a:xfrm>
            <a:off x="4088129" y="4465320"/>
            <a:ext cx="1296670" cy="0"/>
          </a:xfrm>
          <a:custGeom>
            <a:avLst/>
            <a:gdLst/>
            <a:ahLst/>
            <a:cxnLst/>
            <a:rect l="l" t="t" r="r" b="b"/>
            <a:pathLst>
              <a:path w="1296670">
                <a:moveTo>
                  <a:pt x="0" y="0"/>
                </a:moveTo>
                <a:lnTo>
                  <a:pt x="12966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4" name="object 894"/>
          <p:cNvSpPr/>
          <p:nvPr/>
        </p:nvSpPr>
        <p:spPr>
          <a:xfrm>
            <a:off x="4089400" y="4462145"/>
            <a:ext cx="1294130" cy="0"/>
          </a:xfrm>
          <a:custGeom>
            <a:avLst/>
            <a:gdLst/>
            <a:ahLst/>
            <a:cxnLst/>
            <a:rect l="l" t="t" r="r" b="b"/>
            <a:pathLst>
              <a:path w="1294129">
                <a:moveTo>
                  <a:pt x="0" y="0"/>
                </a:moveTo>
                <a:lnTo>
                  <a:pt x="129412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5" name="object 895"/>
          <p:cNvSpPr/>
          <p:nvPr/>
        </p:nvSpPr>
        <p:spPr>
          <a:xfrm>
            <a:off x="4090672" y="4458334"/>
            <a:ext cx="1291590" cy="0"/>
          </a:xfrm>
          <a:custGeom>
            <a:avLst/>
            <a:gdLst/>
            <a:ahLst/>
            <a:cxnLst/>
            <a:rect l="l" t="t" r="r" b="b"/>
            <a:pathLst>
              <a:path w="1291589">
                <a:moveTo>
                  <a:pt x="0" y="0"/>
                </a:moveTo>
                <a:lnTo>
                  <a:pt x="129158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6" name="object 896"/>
          <p:cNvSpPr/>
          <p:nvPr/>
        </p:nvSpPr>
        <p:spPr>
          <a:xfrm>
            <a:off x="4091940" y="4455159"/>
            <a:ext cx="1289050" cy="0"/>
          </a:xfrm>
          <a:custGeom>
            <a:avLst/>
            <a:gdLst/>
            <a:ahLst/>
            <a:cxnLst/>
            <a:rect l="l" t="t" r="r" b="b"/>
            <a:pathLst>
              <a:path w="1289050">
                <a:moveTo>
                  <a:pt x="0" y="0"/>
                </a:moveTo>
                <a:lnTo>
                  <a:pt x="12890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7" name="object 897"/>
          <p:cNvSpPr/>
          <p:nvPr/>
        </p:nvSpPr>
        <p:spPr>
          <a:xfrm>
            <a:off x="4074159" y="4501515"/>
            <a:ext cx="1324610" cy="0"/>
          </a:xfrm>
          <a:custGeom>
            <a:avLst/>
            <a:gdLst/>
            <a:ahLst/>
            <a:cxnLst/>
            <a:rect l="l" t="t" r="r" b="b"/>
            <a:pathLst>
              <a:path w="1324610">
                <a:moveTo>
                  <a:pt x="0" y="0"/>
                </a:moveTo>
                <a:lnTo>
                  <a:pt x="132461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8" name="object 898"/>
          <p:cNvSpPr/>
          <p:nvPr/>
        </p:nvSpPr>
        <p:spPr>
          <a:xfrm>
            <a:off x="4075429" y="4498340"/>
            <a:ext cx="1322070" cy="0"/>
          </a:xfrm>
          <a:custGeom>
            <a:avLst/>
            <a:gdLst/>
            <a:ahLst/>
            <a:cxnLst/>
            <a:rect l="l" t="t" r="r" b="b"/>
            <a:pathLst>
              <a:path w="1322070">
                <a:moveTo>
                  <a:pt x="0" y="0"/>
                </a:moveTo>
                <a:lnTo>
                  <a:pt x="13220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9" name="object 899"/>
          <p:cNvSpPr/>
          <p:nvPr/>
        </p:nvSpPr>
        <p:spPr>
          <a:xfrm>
            <a:off x="4071620" y="4507865"/>
            <a:ext cx="1329690" cy="0"/>
          </a:xfrm>
          <a:custGeom>
            <a:avLst/>
            <a:gdLst/>
            <a:ahLst/>
            <a:cxnLst/>
            <a:rect l="l" t="t" r="r" b="b"/>
            <a:pathLst>
              <a:path w="1329689">
                <a:moveTo>
                  <a:pt x="0" y="0"/>
                </a:moveTo>
                <a:lnTo>
                  <a:pt x="132968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0" name="object 900"/>
          <p:cNvSpPr/>
          <p:nvPr/>
        </p:nvSpPr>
        <p:spPr>
          <a:xfrm>
            <a:off x="4072892" y="4504690"/>
            <a:ext cx="1327150" cy="0"/>
          </a:xfrm>
          <a:custGeom>
            <a:avLst/>
            <a:gdLst/>
            <a:ahLst/>
            <a:cxnLst/>
            <a:rect l="l" t="t" r="r" b="b"/>
            <a:pathLst>
              <a:path w="1327150">
                <a:moveTo>
                  <a:pt x="0" y="0"/>
                </a:moveTo>
                <a:lnTo>
                  <a:pt x="13271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1" name="object 901"/>
          <p:cNvSpPr/>
          <p:nvPr/>
        </p:nvSpPr>
        <p:spPr>
          <a:xfrm>
            <a:off x="4061459" y="4534534"/>
            <a:ext cx="1350010" cy="0"/>
          </a:xfrm>
          <a:custGeom>
            <a:avLst/>
            <a:gdLst/>
            <a:ahLst/>
            <a:cxnLst/>
            <a:rect l="l" t="t" r="r" b="b"/>
            <a:pathLst>
              <a:path w="1350010">
                <a:moveTo>
                  <a:pt x="0" y="0"/>
                </a:moveTo>
                <a:lnTo>
                  <a:pt x="135001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2" name="object 902"/>
          <p:cNvSpPr/>
          <p:nvPr/>
        </p:nvSpPr>
        <p:spPr>
          <a:xfrm>
            <a:off x="4062731" y="4530724"/>
            <a:ext cx="1347470" cy="0"/>
          </a:xfrm>
          <a:custGeom>
            <a:avLst/>
            <a:gdLst/>
            <a:ahLst/>
            <a:cxnLst/>
            <a:rect l="l" t="t" r="r" b="b"/>
            <a:pathLst>
              <a:path w="1347470">
                <a:moveTo>
                  <a:pt x="0" y="0"/>
                </a:moveTo>
                <a:lnTo>
                  <a:pt x="134747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3" name="object 903"/>
          <p:cNvSpPr/>
          <p:nvPr/>
        </p:nvSpPr>
        <p:spPr>
          <a:xfrm>
            <a:off x="4064000" y="4527550"/>
            <a:ext cx="1344930" cy="0"/>
          </a:xfrm>
          <a:custGeom>
            <a:avLst/>
            <a:gdLst/>
            <a:ahLst/>
            <a:cxnLst/>
            <a:rect l="l" t="t" r="r" b="b"/>
            <a:pathLst>
              <a:path w="1344929">
                <a:moveTo>
                  <a:pt x="0" y="0"/>
                </a:moveTo>
                <a:lnTo>
                  <a:pt x="13449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4" name="object 904"/>
          <p:cNvSpPr/>
          <p:nvPr/>
        </p:nvSpPr>
        <p:spPr>
          <a:xfrm>
            <a:off x="4065272" y="4524374"/>
            <a:ext cx="1342390" cy="0"/>
          </a:xfrm>
          <a:custGeom>
            <a:avLst/>
            <a:gdLst/>
            <a:ahLst/>
            <a:cxnLst/>
            <a:rect l="l" t="t" r="r" b="b"/>
            <a:pathLst>
              <a:path w="1342389">
                <a:moveTo>
                  <a:pt x="0" y="0"/>
                </a:moveTo>
                <a:lnTo>
                  <a:pt x="134238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5" name="object 905"/>
          <p:cNvSpPr/>
          <p:nvPr/>
        </p:nvSpPr>
        <p:spPr>
          <a:xfrm>
            <a:off x="4066542" y="4521200"/>
            <a:ext cx="1339850" cy="0"/>
          </a:xfrm>
          <a:custGeom>
            <a:avLst/>
            <a:gdLst/>
            <a:ahLst/>
            <a:cxnLst/>
            <a:rect l="l" t="t" r="r" b="b"/>
            <a:pathLst>
              <a:path w="1339850">
                <a:moveTo>
                  <a:pt x="0" y="0"/>
                </a:moveTo>
                <a:lnTo>
                  <a:pt x="13398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6" name="object 906"/>
          <p:cNvSpPr/>
          <p:nvPr/>
        </p:nvSpPr>
        <p:spPr>
          <a:xfrm>
            <a:off x="4067809" y="4518025"/>
            <a:ext cx="1337310" cy="0"/>
          </a:xfrm>
          <a:custGeom>
            <a:avLst/>
            <a:gdLst/>
            <a:ahLst/>
            <a:cxnLst/>
            <a:rect l="l" t="t" r="r" b="b"/>
            <a:pathLst>
              <a:path w="1337310">
                <a:moveTo>
                  <a:pt x="0" y="0"/>
                </a:moveTo>
                <a:lnTo>
                  <a:pt x="133731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7" name="object 907"/>
          <p:cNvSpPr/>
          <p:nvPr/>
        </p:nvSpPr>
        <p:spPr>
          <a:xfrm>
            <a:off x="4069081" y="4514215"/>
            <a:ext cx="1334770" cy="0"/>
          </a:xfrm>
          <a:custGeom>
            <a:avLst/>
            <a:gdLst/>
            <a:ahLst/>
            <a:cxnLst/>
            <a:rect l="l" t="t" r="r" b="b"/>
            <a:pathLst>
              <a:path w="1334770">
                <a:moveTo>
                  <a:pt x="0" y="0"/>
                </a:moveTo>
                <a:lnTo>
                  <a:pt x="133477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8" name="object 908"/>
          <p:cNvSpPr/>
          <p:nvPr/>
        </p:nvSpPr>
        <p:spPr>
          <a:xfrm>
            <a:off x="4070349" y="4511040"/>
            <a:ext cx="1332231" cy="0"/>
          </a:xfrm>
          <a:custGeom>
            <a:avLst/>
            <a:gdLst/>
            <a:ahLst/>
            <a:cxnLst/>
            <a:rect l="l" t="t" r="r" b="b"/>
            <a:pathLst>
              <a:path w="1332229">
                <a:moveTo>
                  <a:pt x="0" y="0"/>
                </a:moveTo>
                <a:lnTo>
                  <a:pt x="13322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9" name="object 909"/>
          <p:cNvSpPr/>
          <p:nvPr/>
        </p:nvSpPr>
        <p:spPr>
          <a:xfrm>
            <a:off x="4058922" y="4540884"/>
            <a:ext cx="1355090" cy="0"/>
          </a:xfrm>
          <a:custGeom>
            <a:avLst/>
            <a:gdLst/>
            <a:ahLst/>
            <a:cxnLst/>
            <a:rect l="l" t="t" r="r" b="b"/>
            <a:pathLst>
              <a:path w="1355089">
                <a:moveTo>
                  <a:pt x="0" y="0"/>
                </a:moveTo>
                <a:lnTo>
                  <a:pt x="135508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0" name="object 910"/>
          <p:cNvSpPr/>
          <p:nvPr/>
        </p:nvSpPr>
        <p:spPr>
          <a:xfrm>
            <a:off x="4060190" y="4537709"/>
            <a:ext cx="1352550" cy="0"/>
          </a:xfrm>
          <a:custGeom>
            <a:avLst/>
            <a:gdLst/>
            <a:ahLst/>
            <a:cxnLst/>
            <a:rect l="l" t="t" r="r" b="b"/>
            <a:pathLst>
              <a:path w="1352550">
                <a:moveTo>
                  <a:pt x="0" y="0"/>
                </a:moveTo>
                <a:lnTo>
                  <a:pt x="13525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1" name="object 911"/>
          <p:cNvSpPr/>
          <p:nvPr/>
        </p:nvSpPr>
        <p:spPr>
          <a:xfrm>
            <a:off x="4046222" y="4573904"/>
            <a:ext cx="684529" cy="0"/>
          </a:xfrm>
          <a:custGeom>
            <a:avLst/>
            <a:gdLst/>
            <a:ahLst/>
            <a:cxnLst/>
            <a:rect l="l" t="t" r="r" b="b"/>
            <a:pathLst>
              <a:path w="684529">
                <a:moveTo>
                  <a:pt x="0" y="0"/>
                </a:moveTo>
                <a:lnTo>
                  <a:pt x="6845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2" name="object 912"/>
          <p:cNvSpPr/>
          <p:nvPr/>
        </p:nvSpPr>
        <p:spPr>
          <a:xfrm>
            <a:off x="4046220" y="4572635"/>
            <a:ext cx="687070" cy="0"/>
          </a:xfrm>
          <a:custGeom>
            <a:avLst/>
            <a:gdLst/>
            <a:ahLst/>
            <a:cxnLst/>
            <a:rect l="l" t="t" r="r" b="b"/>
            <a:pathLst>
              <a:path w="687070">
                <a:moveTo>
                  <a:pt x="0" y="0"/>
                </a:moveTo>
                <a:lnTo>
                  <a:pt x="6870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3" name="object 913"/>
          <p:cNvSpPr/>
          <p:nvPr/>
        </p:nvSpPr>
        <p:spPr>
          <a:xfrm>
            <a:off x="4742181" y="4573904"/>
            <a:ext cx="684529" cy="0"/>
          </a:xfrm>
          <a:custGeom>
            <a:avLst/>
            <a:gdLst/>
            <a:ahLst/>
            <a:cxnLst/>
            <a:rect l="l" t="t" r="r" b="b"/>
            <a:pathLst>
              <a:path w="684529">
                <a:moveTo>
                  <a:pt x="0" y="0"/>
                </a:moveTo>
                <a:lnTo>
                  <a:pt x="6845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4" name="object 914"/>
          <p:cNvSpPr/>
          <p:nvPr/>
        </p:nvSpPr>
        <p:spPr>
          <a:xfrm>
            <a:off x="4740909" y="4572635"/>
            <a:ext cx="685800" cy="0"/>
          </a:xfrm>
          <a:custGeom>
            <a:avLst/>
            <a:gdLst/>
            <a:ahLst/>
            <a:cxnLst/>
            <a:rect l="l" t="t" r="r" b="b"/>
            <a:pathLst>
              <a:path w="685800">
                <a:moveTo>
                  <a:pt x="0" y="0"/>
                </a:moveTo>
                <a:lnTo>
                  <a:pt x="6858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5" name="object 915"/>
          <p:cNvSpPr/>
          <p:nvPr/>
        </p:nvSpPr>
        <p:spPr>
          <a:xfrm>
            <a:off x="4047490" y="4571365"/>
            <a:ext cx="688340" cy="0"/>
          </a:xfrm>
          <a:custGeom>
            <a:avLst/>
            <a:gdLst/>
            <a:ahLst/>
            <a:cxnLst/>
            <a:rect l="l" t="t" r="r" b="b"/>
            <a:pathLst>
              <a:path w="688339">
                <a:moveTo>
                  <a:pt x="0" y="0"/>
                </a:moveTo>
                <a:lnTo>
                  <a:pt x="6883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6" name="object 916"/>
          <p:cNvSpPr/>
          <p:nvPr/>
        </p:nvSpPr>
        <p:spPr>
          <a:xfrm>
            <a:off x="4047490" y="4570095"/>
            <a:ext cx="1377950" cy="0"/>
          </a:xfrm>
          <a:custGeom>
            <a:avLst/>
            <a:gdLst/>
            <a:ahLst/>
            <a:cxnLst/>
            <a:rect l="l" t="t" r="r" b="b"/>
            <a:pathLst>
              <a:path w="1377950">
                <a:moveTo>
                  <a:pt x="0" y="0"/>
                </a:moveTo>
                <a:lnTo>
                  <a:pt x="13779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7" name="object 917"/>
          <p:cNvSpPr/>
          <p:nvPr/>
        </p:nvSpPr>
        <p:spPr>
          <a:xfrm>
            <a:off x="4738370" y="4571365"/>
            <a:ext cx="687070" cy="0"/>
          </a:xfrm>
          <a:custGeom>
            <a:avLst/>
            <a:gdLst/>
            <a:ahLst/>
            <a:cxnLst/>
            <a:rect l="l" t="t" r="r" b="b"/>
            <a:pathLst>
              <a:path w="687070">
                <a:moveTo>
                  <a:pt x="0" y="0"/>
                </a:moveTo>
                <a:lnTo>
                  <a:pt x="6870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8" name="object 918"/>
          <p:cNvSpPr/>
          <p:nvPr/>
        </p:nvSpPr>
        <p:spPr>
          <a:xfrm>
            <a:off x="4048761" y="4567554"/>
            <a:ext cx="1375410" cy="0"/>
          </a:xfrm>
          <a:custGeom>
            <a:avLst/>
            <a:gdLst/>
            <a:ahLst/>
            <a:cxnLst/>
            <a:rect l="l" t="t" r="r" b="b"/>
            <a:pathLst>
              <a:path w="1375410">
                <a:moveTo>
                  <a:pt x="0" y="0"/>
                </a:moveTo>
                <a:lnTo>
                  <a:pt x="137541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9" name="object 919"/>
          <p:cNvSpPr/>
          <p:nvPr/>
        </p:nvSpPr>
        <p:spPr>
          <a:xfrm>
            <a:off x="4050029" y="4563745"/>
            <a:ext cx="1372870" cy="0"/>
          </a:xfrm>
          <a:custGeom>
            <a:avLst/>
            <a:gdLst/>
            <a:ahLst/>
            <a:cxnLst/>
            <a:rect l="l" t="t" r="r" b="b"/>
            <a:pathLst>
              <a:path w="1372870">
                <a:moveTo>
                  <a:pt x="0" y="0"/>
                </a:moveTo>
                <a:lnTo>
                  <a:pt x="137287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0" name="object 920"/>
          <p:cNvSpPr/>
          <p:nvPr/>
        </p:nvSpPr>
        <p:spPr>
          <a:xfrm>
            <a:off x="4051302" y="4560570"/>
            <a:ext cx="1370330" cy="0"/>
          </a:xfrm>
          <a:custGeom>
            <a:avLst/>
            <a:gdLst/>
            <a:ahLst/>
            <a:cxnLst/>
            <a:rect l="l" t="t" r="r" b="b"/>
            <a:pathLst>
              <a:path w="1370329">
                <a:moveTo>
                  <a:pt x="0" y="0"/>
                </a:moveTo>
                <a:lnTo>
                  <a:pt x="13703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1" name="object 921"/>
          <p:cNvSpPr/>
          <p:nvPr/>
        </p:nvSpPr>
        <p:spPr>
          <a:xfrm>
            <a:off x="4052572" y="4557395"/>
            <a:ext cx="1367790" cy="0"/>
          </a:xfrm>
          <a:custGeom>
            <a:avLst/>
            <a:gdLst/>
            <a:ahLst/>
            <a:cxnLst/>
            <a:rect l="l" t="t" r="r" b="b"/>
            <a:pathLst>
              <a:path w="1367789">
                <a:moveTo>
                  <a:pt x="0" y="0"/>
                </a:moveTo>
                <a:lnTo>
                  <a:pt x="1367789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2" name="object 922"/>
          <p:cNvSpPr/>
          <p:nvPr/>
        </p:nvSpPr>
        <p:spPr>
          <a:xfrm>
            <a:off x="4053840" y="4554220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>
                <a:moveTo>
                  <a:pt x="0" y="0"/>
                </a:moveTo>
                <a:lnTo>
                  <a:pt x="13652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3" name="object 923"/>
          <p:cNvSpPr/>
          <p:nvPr/>
        </p:nvSpPr>
        <p:spPr>
          <a:xfrm>
            <a:off x="4055111" y="4551045"/>
            <a:ext cx="1362710" cy="0"/>
          </a:xfrm>
          <a:custGeom>
            <a:avLst/>
            <a:gdLst/>
            <a:ahLst/>
            <a:cxnLst/>
            <a:rect l="l" t="t" r="r" b="b"/>
            <a:pathLst>
              <a:path w="1362710">
                <a:moveTo>
                  <a:pt x="0" y="0"/>
                </a:moveTo>
                <a:lnTo>
                  <a:pt x="136271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4" name="object 924"/>
          <p:cNvSpPr/>
          <p:nvPr/>
        </p:nvSpPr>
        <p:spPr>
          <a:xfrm>
            <a:off x="4056378" y="4547234"/>
            <a:ext cx="1360171" cy="0"/>
          </a:xfrm>
          <a:custGeom>
            <a:avLst/>
            <a:gdLst/>
            <a:ahLst/>
            <a:cxnLst/>
            <a:rect l="l" t="t" r="r" b="b"/>
            <a:pathLst>
              <a:path w="1360170">
                <a:moveTo>
                  <a:pt x="0" y="0"/>
                </a:moveTo>
                <a:lnTo>
                  <a:pt x="1360170" y="0"/>
                </a:lnTo>
              </a:path>
            </a:pathLst>
          </a:custGeom>
          <a:ln w="381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5" name="object 925"/>
          <p:cNvSpPr/>
          <p:nvPr/>
        </p:nvSpPr>
        <p:spPr>
          <a:xfrm>
            <a:off x="4057650" y="4544059"/>
            <a:ext cx="1357630" cy="0"/>
          </a:xfrm>
          <a:custGeom>
            <a:avLst/>
            <a:gdLst/>
            <a:ahLst/>
            <a:cxnLst/>
            <a:rect l="l" t="t" r="r" b="b"/>
            <a:pathLst>
              <a:path w="1357629">
                <a:moveTo>
                  <a:pt x="0" y="0"/>
                </a:moveTo>
                <a:lnTo>
                  <a:pt x="13576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6" name="object 926"/>
          <p:cNvSpPr/>
          <p:nvPr/>
        </p:nvSpPr>
        <p:spPr>
          <a:xfrm>
            <a:off x="4043681" y="4580254"/>
            <a:ext cx="676910" cy="0"/>
          </a:xfrm>
          <a:custGeom>
            <a:avLst/>
            <a:gdLst/>
            <a:ahLst/>
            <a:cxnLst/>
            <a:rect l="l" t="t" r="r" b="b"/>
            <a:pathLst>
              <a:path w="676910">
                <a:moveTo>
                  <a:pt x="0" y="0"/>
                </a:moveTo>
                <a:lnTo>
                  <a:pt x="6769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7" name="object 927"/>
          <p:cNvSpPr/>
          <p:nvPr/>
        </p:nvSpPr>
        <p:spPr>
          <a:xfrm>
            <a:off x="4043679" y="4578984"/>
            <a:ext cx="679450" cy="0"/>
          </a:xfrm>
          <a:custGeom>
            <a:avLst/>
            <a:gdLst/>
            <a:ahLst/>
            <a:cxnLst/>
            <a:rect l="l" t="t" r="r" b="b"/>
            <a:pathLst>
              <a:path w="679450">
                <a:moveTo>
                  <a:pt x="0" y="0"/>
                </a:moveTo>
                <a:lnTo>
                  <a:pt x="6794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8" name="object 928"/>
          <p:cNvSpPr/>
          <p:nvPr/>
        </p:nvSpPr>
        <p:spPr>
          <a:xfrm>
            <a:off x="4044950" y="4577715"/>
            <a:ext cx="679450" cy="0"/>
          </a:xfrm>
          <a:custGeom>
            <a:avLst/>
            <a:gdLst/>
            <a:ahLst/>
            <a:cxnLst/>
            <a:rect l="l" t="t" r="r" b="b"/>
            <a:pathLst>
              <a:path w="679450">
                <a:moveTo>
                  <a:pt x="0" y="0"/>
                </a:moveTo>
                <a:lnTo>
                  <a:pt x="6794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9" name="object 929"/>
          <p:cNvSpPr/>
          <p:nvPr/>
        </p:nvSpPr>
        <p:spPr>
          <a:xfrm>
            <a:off x="4044952" y="4576445"/>
            <a:ext cx="681990" cy="0"/>
          </a:xfrm>
          <a:custGeom>
            <a:avLst/>
            <a:gdLst/>
            <a:ahLst/>
            <a:cxnLst/>
            <a:rect l="l" t="t" r="r" b="b"/>
            <a:pathLst>
              <a:path w="681989">
                <a:moveTo>
                  <a:pt x="0" y="0"/>
                </a:moveTo>
                <a:lnTo>
                  <a:pt x="6819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0" name="object 930"/>
          <p:cNvSpPr/>
          <p:nvPr/>
        </p:nvSpPr>
        <p:spPr>
          <a:xfrm>
            <a:off x="4046220" y="4575175"/>
            <a:ext cx="683260" cy="0"/>
          </a:xfrm>
          <a:custGeom>
            <a:avLst/>
            <a:gdLst/>
            <a:ahLst/>
            <a:cxnLst/>
            <a:rect l="l" t="t" r="r" b="b"/>
            <a:pathLst>
              <a:path w="683260">
                <a:moveTo>
                  <a:pt x="0" y="0"/>
                </a:moveTo>
                <a:lnTo>
                  <a:pt x="6832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1" name="object 931"/>
          <p:cNvSpPr/>
          <p:nvPr/>
        </p:nvSpPr>
        <p:spPr>
          <a:xfrm>
            <a:off x="4752341" y="4580254"/>
            <a:ext cx="676910" cy="0"/>
          </a:xfrm>
          <a:custGeom>
            <a:avLst/>
            <a:gdLst/>
            <a:ahLst/>
            <a:cxnLst/>
            <a:rect l="l" t="t" r="r" b="b"/>
            <a:pathLst>
              <a:path w="676910">
                <a:moveTo>
                  <a:pt x="0" y="0"/>
                </a:moveTo>
                <a:lnTo>
                  <a:pt x="6769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2" name="object 932"/>
          <p:cNvSpPr/>
          <p:nvPr/>
        </p:nvSpPr>
        <p:spPr>
          <a:xfrm>
            <a:off x="4751070" y="4578984"/>
            <a:ext cx="678180" cy="0"/>
          </a:xfrm>
          <a:custGeom>
            <a:avLst/>
            <a:gdLst/>
            <a:ahLst/>
            <a:cxnLst/>
            <a:rect l="l" t="t" r="r" b="b"/>
            <a:pathLst>
              <a:path w="678179">
                <a:moveTo>
                  <a:pt x="0" y="0"/>
                </a:moveTo>
                <a:lnTo>
                  <a:pt x="6781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3" name="object 933"/>
          <p:cNvSpPr/>
          <p:nvPr/>
        </p:nvSpPr>
        <p:spPr>
          <a:xfrm>
            <a:off x="4748529" y="4577715"/>
            <a:ext cx="679450" cy="0"/>
          </a:xfrm>
          <a:custGeom>
            <a:avLst/>
            <a:gdLst/>
            <a:ahLst/>
            <a:cxnLst/>
            <a:rect l="l" t="t" r="r" b="b"/>
            <a:pathLst>
              <a:path w="679450">
                <a:moveTo>
                  <a:pt x="0" y="0"/>
                </a:moveTo>
                <a:lnTo>
                  <a:pt x="6794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4" name="object 934"/>
          <p:cNvSpPr/>
          <p:nvPr/>
        </p:nvSpPr>
        <p:spPr>
          <a:xfrm>
            <a:off x="4747259" y="4576445"/>
            <a:ext cx="680720" cy="0"/>
          </a:xfrm>
          <a:custGeom>
            <a:avLst/>
            <a:gdLst/>
            <a:ahLst/>
            <a:cxnLst/>
            <a:rect l="l" t="t" r="r" b="b"/>
            <a:pathLst>
              <a:path w="680720">
                <a:moveTo>
                  <a:pt x="0" y="0"/>
                </a:moveTo>
                <a:lnTo>
                  <a:pt x="6807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5" name="object 935"/>
          <p:cNvSpPr/>
          <p:nvPr/>
        </p:nvSpPr>
        <p:spPr>
          <a:xfrm>
            <a:off x="4744722" y="4575175"/>
            <a:ext cx="681990" cy="0"/>
          </a:xfrm>
          <a:custGeom>
            <a:avLst/>
            <a:gdLst/>
            <a:ahLst/>
            <a:cxnLst/>
            <a:rect l="l" t="t" r="r" b="b"/>
            <a:pathLst>
              <a:path w="681989">
                <a:moveTo>
                  <a:pt x="0" y="0"/>
                </a:moveTo>
                <a:lnTo>
                  <a:pt x="6819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6" name="object 936"/>
          <p:cNvSpPr/>
          <p:nvPr/>
        </p:nvSpPr>
        <p:spPr>
          <a:xfrm>
            <a:off x="4041142" y="4586604"/>
            <a:ext cx="669290" cy="0"/>
          </a:xfrm>
          <a:custGeom>
            <a:avLst/>
            <a:gdLst/>
            <a:ahLst/>
            <a:cxnLst/>
            <a:rect l="l" t="t" r="r" b="b"/>
            <a:pathLst>
              <a:path w="669289">
                <a:moveTo>
                  <a:pt x="0" y="0"/>
                </a:moveTo>
                <a:lnTo>
                  <a:pt x="6692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7" name="object 937"/>
          <p:cNvSpPr/>
          <p:nvPr/>
        </p:nvSpPr>
        <p:spPr>
          <a:xfrm>
            <a:off x="4042411" y="4585334"/>
            <a:ext cx="670559" cy="0"/>
          </a:xfrm>
          <a:custGeom>
            <a:avLst/>
            <a:gdLst/>
            <a:ahLst/>
            <a:cxnLst/>
            <a:rect l="l" t="t" r="r" b="b"/>
            <a:pathLst>
              <a:path w="670560">
                <a:moveTo>
                  <a:pt x="0" y="0"/>
                </a:moveTo>
                <a:lnTo>
                  <a:pt x="6705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8" name="object 938"/>
          <p:cNvSpPr/>
          <p:nvPr/>
        </p:nvSpPr>
        <p:spPr>
          <a:xfrm>
            <a:off x="4042409" y="4584065"/>
            <a:ext cx="671830" cy="0"/>
          </a:xfrm>
          <a:custGeom>
            <a:avLst/>
            <a:gdLst/>
            <a:ahLst/>
            <a:cxnLst/>
            <a:rect l="l" t="t" r="r" b="b"/>
            <a:pathLst>
              <a:path w="671829">
                <a:moveTo>
                  <a:pt x="0" y="0"/>
                </a:moveTo>
                <a:lnTo>
                  <a:pt x="6718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9" name="object 939"/>
          <p:cNvSpPr/>
          <p:nvPr/>
        </p:nvSpPr>
        <p:spPr>
          <a:xfrm>
            <a:off x="4042411" y="4582795"/>
            <a:ext cx="674370" cy="0"/>
          </a:xfrm>
          <a:custGeom>
            <a:avLst/>
            <a:gdLst/>
            <a:ahLst/>
            <a:cxnLst/>
            <a:rect l="l" t="t" r="r" b="b"/>
            <a:pathLst>
              <a:path w="674370">
                <a:moveTo>
                  <a:pt x="0" y="0"/>
                </a:moveTo>
                <a:lnTo>
                  <a:pt x="6743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0" name="object 940"/>
          <p:cNvSpPr/>
          <p:nvPr/>
        </p:nvSpPr>
        <p:spPr>
          <a:xfrm>
            <a:off x="4043679" y="4581525"/>
            <a:ext cx="675640" cy="0"/>
          </a:xfrm>
          <a:custGeom>
            <a:avLst/>
            <a:gdLst/>
            <a:ahLst/>
            <a:cxnLst/>
            <a:rect l="l" t="t" r="r" b="b"/>
            <a:pathLst>
              <a:path w="675639">
                <a:moveTo>
                  <a:pt x="0" y="0"/>
                </a:moveTo>
                <a:lnTo>
                  <a:pt x="6756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1" name="object 941"/>
          <p:cNvSpPr/>
          <p:nvPr/>
        </p:nvSpPr>
        <p:spPr>
          <a:xfrm>
            <a:off x="4763771" y="4586604"/>
            <a:ext cx="668020" cy="0"/>
          </a:xfrm>
          <a:custGeom>
            <a:avLst/>
            <a:gdLst/>
            <a:ahLst/>
            <a:cxnLst/>
            <a:rect l="l" t="t" r="r" b="b"/>
            <a:pathLst>
              <a:path w="668020">
                <a:moveTo>
                  <a:pt x="0" y="0"/>
                </a:moveTo>
                <a:lnTo>
                  <a:pt x="6680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2" name="object 942"/>
          <p:cNvSpPr/>
          <p:nvPr/>
        </p:nvSpPr>
        <p:spPr>
          <a:xfrm>
            <a:off x="4761229" y="4585334"/>
            <a:ext cx="669290" cy="0"/>
          </a:xfrm>
          <a:custGeom>
            <a:avLst/>
            <a:gdLst/>
            <a:ahLst/>
            <a:cxnLst/>
            <a:rect l="l" t="t" r="r" b="b"/>
            <a:pathLst>
              <a:path w="669289">
                <a:moveTo>
                  <a:pt x="0" y="0"/>
                </a:moveTo>
                <a:lnTo>
                  <a:pt x="6692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3" name="object 943"/>
          <p:cNvSpPr/>
          <p:nvPr/>
        </p:nvSpPr>
        <p:spPr>
          <a:xfrm>
            <a:off x="4758690" y="4584065"/>
            <a:ext cx="671830" cy="0"/>
          </a:xfrm>
          <a:custGeom>
            <a:avLst/>
            <a:gdLst/>
            <a:ahLst/>
            <a:cxnLst/>
            <a:rect l="l" t="t" r="r" b="b"/>
            <a:pathLst>
              <a:path w="671829">
                <a:moveTo>
                  <a:pt x="0" y="0"/>
                </a:moveTo>
                <a:lnTo>
                  <a:pt x="67183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4" name="object 944"/>
          <p:cNvSpPr/>
          <p:nvPr/>
        </p:nvSpPr>
        <p:spPr>
          <a:xfrm>
            <a:off x="4757420" y="4582795"/>
            <a:ext cx="673100" cy="0"/>
          </a:xfrm>
          <a:custGeom>
            <a:avLst/>
            <a:gdLst/>
            <a:ahLst/>
            <a:cxnLst/>
            <a:rect l="l" t="t" r="r" b="b"/>
            <a:pathLst>
              <a:path w="673100">
                <a:moveTo>
                  <a:pt x="0" y="0"/>
                </a:moveTo>
                <a:lnTo>
                  <a:pt x="6731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5" name="object 945"/>
          <p:cNvSpPr/>
          <p:nvPr/>
        </p:nvSpPr>
        <p:spPr>
          <a:xfrm>
            <a:off x="4754879" y="4581525"/>
            <a:ext cx="674370" cy="0"/>
          </a:xfrm>
          <a:custGeom>
            <a:avLst/>
            <a:gdLst/>
            <a:ahLst/>
            <a:cxnLst/>
            <a:rect l="l" t="t" r="r" b="b"/>
            <a:pathLst>
              <a:path w="674370">
                <a:moveTo>
                  <a:pt x="0" y="0"/>
                </a:moveTo>
                <a:lnTo>
                  <a:pt x="6743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6" name="object 946"/>
          <p:cNvSpPr/>
          <p:nvPr/>
        </p:nvSpPr>
        <p:spPr>
          <a:xfrm>
            <a:off x="4038601" y="4592954"/>
            <a:ext cx="661670" cy="0"/>
          </a:xfrm>
          <a:custGeom>
            <a:avLst/>
            <a:gdLst/>
            <a:ahLst/>
            <a:cxnLst/>
            <a:rect l="l" t="t" r="r" b="b"/>
            <a:pathLst>
              <a:path w="661670">
                <a:moveTo>
                  <a:pt x="0" y="0"/>
                </a:moveTo>
                <a:lnTo>
                  <a:pt x="6616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7" name="object 947"/>
          <p:cNvSpPr/>
          <p:nvPr/>
        </p:nvSpPr>
        <p:spPr>
          <a:xfrm>
            <a:off x="4039870" y="4591684"/>
            <a:ext cx="661670" cy="0"/>
          </a:xfrm>
          <a:custGeom>
            <a:avLst/>
            <a:gdLst/>
            <a:ahLst/>
            <a:cxnLst/>
            <a:rect l="l" t="t" r="r" b="b"/>
            <a:pathLst>
              <a:path w="661670">
                <a:moveTo>
                  <a:pt x="0" y="0"/>
                </a:moveTo>
                <a:lnTo>
                  <a:pt x="6616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8" name="object 948"/>
          <p:cNvSpPr/>
          <p:nvPr/>
        </p:nvSpPr>
        <p:spPr>
          <a:xfrm>
            <a:off x="4039870" y="4590415"/>
            <a:ext cx="664210" cy="0"/>
          </a:xfrm>
          <a:custGeom>
            <a:avLst/>
            <a:gdLst/>
            <a:ahLst/>
            <a:cxnLst/>
            <a:rect l="l" t="t" r="r" b="b"/>
            <a:pathLst>
              <a:path w="664210">
                <a:moveTo>
                  <a:pt x="0" y="0"/>
                </a:moveTo>
                <a:lnTo>
                  <a:pt x="6642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9" name="object 949"/>
          <p:cNvSpPr/>
          <p:nvPr/>
        </p:nvSpPr>
        <p:spPr>
          <a:xfrm>
            <a:off x="4039870" y="4589145"/>
            <a:ext cx="666750" cy="0"/>
          </a:xfrm>
          <a:custGeom>
            <a:avLst/>
            <a:gdLst/>
            <a:ahLst/>
            <a:cxnLst/>
            <a:rect l="l" t="t" r="r" b="b"/>
            <a:pathLst>
              <a:path w="666750">
                <a:moveTo>
                  <a:pt x="0" y="0"/>
                </a:moveTo>
                <a:lnTo>
                  <a:pt x="6667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0" name="object 950"/>
          <p:cNvSpPr/>
          <p:nvPr/>
        </p:nvSpPr>
        <p:spPr>
          <a:xfrm>
            <a:off x="4041140" y="4587875"/>
            <a:ext cx="666750" cy="0"/>
          </a:xfrm>
          <a:custGeom>
            <a:avLst/>
            <a:gdLst/>
            <a:ahLst/>
            <a:cxnLst/>
            <a:rect l="l" t="t" r="r" b="b"/>
            <a:pathLst>
              <a:path w="666750">
                <a:moveTo>
                  <a:pt x="0" y="0"/>
                </a:moveTo>
                <a:lnTo>
                  <a:pt x="6667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1" name="object 951"/>
          <p:cNvSpPr/>
          <p:nvPr/>
        </p:nvSpPr>
        <p:spPr>
          <a:xfrm>
            <a:off x="4773931" y="4592954"/>
            <a:ext cx="660400" cy="0"/>
          </a:xfrm>
          <a:custGeom>
            <a:avLst/>
            <a:gdLst/>
            <a:ahLst/>
            <a:cxnLst/>
            <a:rect l="l" t="t" r="r" b="b"/>
            <a:pathLst>
              <a:path w="660400">
                <a:moveTo>
                  <a:pt x="0" y="0"/>
                </a:moveTo>
                <a:lnTo>
                  <a:pt x="6604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2" name="object 952"/>
          <p:cNvSpPr/>
          <p:nvPr/>
        </p:nvSpPr>
        <p:spPr>
          <a:xfrm>
            <a:off x="4771390" y="4591684"/>
            <a:ext cx="661670" cy="0"/>
          </a:xfrm>
          <a:custGeom>
            <a:avLst/>
            <a:gdLst/>
            <a:ahLst/>
            <a:cxnLst/>
            <a:rect l="l" t="t" r="r" b="b"/>
            <a:pathLst>
              <a:path w="661670">
                <a:moveTo>
                  <a:pt x="0" y="0"/>
                </a:moveTo>
                <a:lnTo>
                  <a:pt x="6616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3" name="object 953"/>
          <p:cNvSpPr/>
          <p:nvPr/>
        </p:nvSpPr>
        <p:spPr>
          <a:xfrm>
            <a:off x="4770120" y="4590415"/>
            <a:ext cx="662940" cy="0"/>
          </a:xfrm>
          <a:custGeom>
            <a:avLst/>
            <a:gdLst/>
            <a:ahLst/>
            <a:cxnLst/>
            <a:rect l="l" t="t" r="r" b="b"/>
            <a:pathLst>
              <a:path w="662939">
                <a:moveTo>
                  <a:pt x="0" y="0"/>
                </a:moveTo>
                <a:lnTo>
                  <a:pt x="6629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4" name="object 954"/>
          <p:cNvSpPr/>
          <p:nvPr/>
        </p:nvSpPr>
        <p:spPr>
          <a:xfrm>
            <a:off x="4767579" y="4589145"/>
            <a:ext cx="665480" cy="0"/>
          </a:xfrm>
          <a:custGeom>
            <a:avLst/>
            <a:gdLst/>
            <a:ahLst/>
            <a:cxnLst/>
            <a:rect l="l" t="t" r="r" b="b"/>
            <a:pathLst>
              <a:path w="665479">
                <a:moveTo>
                  <a:pt x="0" y="0"/>
                </a:moveTo>
                <a:lnTo>
                  <a:pt x="6654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5" name="object 955"/>
          <p:cNvSpPr/>
          <p:nvPr/>
        </p:nvSpPr>
        <p:spPr>
          <a:xfrm>
            <a:off x="4765040" y="4587875"/>
            <a:ext cx="666750" cy="0"/>
          </a:xfrm>
          <a:custGeom>
            <a:avLst/>
            <a:gdLst/>
            <a:ahLst/>
            <a:cxnLst/>
            <a:rect l="l" t="t" r="r" b="b"/>
            <a:pathLst>
              <a:path w="666750">
                <a:moveTo>
                  <a:pt x="0" y="0"/>
                </a:moveTo>
                <a:lnTo>
                  <a:pt x="6667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6" name="object 956"/>
          <p:cNvSpPr/>
          <p:nvPr/>
        </p:nvSpPr>
        <p:spPr>
          <a:xfrm>
            <a:off x="4036059" y="4599304"/>
            <a:ext cx="654050" cy="0"/>
          </a:xfrm>
          <a:custGeom>
            <a:avLst/>
            <a:gdLst/>
            <a:ahLst/>
            <a:cxnLst/>
            <a:rect l="l" t="t" r="r" b="b"/>
            <a:pathLst>
              <a:path w="654050">
                <a:moveTo>
                  <a:pt x="0" y="0"/>
                </a:moveTo>
                <a:lnTo>
                  <a:pt x="6540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7" name="object 957"/>
          <p:cNvSpPr/>
          <p:nvPr/>
        </p:nvSpPr>
        <p:spPr>
          <a:xfrm>
            <a:off x="4037329" y="4598034"/>
            <a:ext cx="654050" cy="0"/>
          </a:xfrm>
          <a:custGeom>
            <a:avLst/>
            <a:gdLst/>
            <a:ahLst/>
            <a:cxnLst/>
            <a:rect l="l" t="t" r="r" b="b"/>
            <a:pathLst>
              <a:path w="654050">
                <a:moveTo>
                  <a:pt x="0" y="0"/>
                </a:moveTo>
                <a:lnTo>
                  <a:pt x="6540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8" name="object 958"/>
          <p:cNvSpPr/>
          <p:nvPr/>
        </p:nvSpPr>
        <p:spPr>
          <a:xfrm>
            <a:off x="4037329" y="4596765"/>
            <a:ext cx="656589" cy="0"/>
          </a:xfrm>
          <a:custGeom>
            <a:avLst/>
            <a:gdLst/>
            <a:ahLst/>
            <a:cxnLst/>
            <a:rect l="l" t="t" r="r" b="b"/>
            <a:pathLst>
              <a:path w="656589">
                <a:moveTo>
                  <a:pt x="0" y="0"/>
                </a:moveTo>
                <a:lnTo>
                  <a:pt x="6565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9" name="object 959"/>
          <p:cNvSpPr/>
          <p:nvPr/>
        </p:nvSpPr>
        <p:spPr>
          <a:xfrm>
            <a:off x="4037329" y="4595495"/>
            <a:ext cx="657860" cy="0"/>
          </a:xfrm>
          <a:custGeom>
            <a:avLst/>
            <a:gdLst/>
            <a:ahLst/>
            <a:cxnLst/>
            <a:rect l="l" t="t" r="r" b="b"/>
            <a:pathLst>
              <a:path w="657860">
                <a:moveTo>
                  <a:pt x="0" y="0"/>
                </a:moveTo>
                <a:lnTo>
                  <a:pt x="6578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0" name="object 960"/>
          <p:cNvSpPr/>
          <p:nvPr/>
        </p:nvSpPr>
        <p:spPr>
          <a:xfrm>
            <a:off x="4038600" y="4594225"/>
            <a:ext cx="659130" cy="0"/>
          </a:xfrm>
          <a:custGeom>
            <a:avLst/>
            <a:gdLst/>
            <a:ahLst/>
            <a:cxnLst/>
            <a:rect l="l" t="t" r="r" b="b"/>
            <a:pathLst>
              <a:path w="659129">
                <a:moveTo>
                  <a:pt x="0" y="0"/>
                </a:moveTo>
                <a:lnTo>
                  <a:pt x="6591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1" name="object 961"/>
          <p:cNvSpPr/>
          <p:nvPr/>
        </p:nvSpPr>
        <p:spPr>
          <a:xfrm>
            <a:off x="4784090" y="4599304"/>
            <a:ext cx="652780" cy="0"/>
          </a:xfrm>
          <a:custGeom>
            <a:avLst/>
            <a:gdLst/>
            <a:ahLst/>
            <a:cxnLst/>
            <a:rect l="l" t="t" r="r" b="b"/>
            <a:pathLst>
              <a:path w="652779">
                <a:moveTo>
                  <a:pt x="0" y="0"/>
                </a:moveTo>
                <a:lnTo>
                  <a:pt x="6527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2" name="object 962"/>
          <p:cNvSpPr/>
          <p:nvPr/>
        </p:nvSpPr>
        <p:spPr>
          <a:xfrm>
            <a:off x="4781550" y="4598034"/>
            <a:ext cx="654050" cy="0"/>
          </a:xfrm>
          <a:custGeom>
            <a:avLst/>
            <a:gdLst/>
            <a:ahLst/>
            <a:cxnLst/>
            <a:rect l="l" t="t" r="r" b="b"/>
            <a:pathLst>
              <a:path w="654050">
                <a:moveTo>
                  <a:pt x="0" y="0"/>
                </a:moveTo>
                <a:lnTo>
                  <a:pt x="6540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3" name="object 963"/>
          <p:cNvSpPr/>
          <p:nvPr/>
        </p:nvSpPr>
        <p:spPr>
          <a:xfrm>
            <a:off x="4780281" y="4596765"/>
            <a:ext cx="655320" cy="0"/>
          </a:xfrm>
          <a:custGeom>
            <a:avLst/>
            <a:gdLst/>
            <a:ahLst/>
            <a:cxnLst/>
            <a:rect l="l" t="t" r="r" b="b"/>
            <a:pathLst>
              <a:path w="655320">
                <a:moveTo>
                  <a:pt x="0" y="0"/>
                </a:moveTo>
                <a:lnTo>
                  <a:pt x="6553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4" name="object 964"/>
          <p:cNvSpPr/>
          <p:nvPr/>
        </p:nvSpPr>
        <p:spPr>
          <a:xfrm>
            <a:off x="4777741" y="4595495"/>
            <a:ext cx="657860" cy="0"/>
          </a:xfrm>
          <a:custGeom>
            <a:avLst/>
            <a:gdLst/>
            <a:ahLst/>
            <a:cxnLst/>
            <a:rect l="l" t="t" r="r" b="b"/>
            <a:pathLst>
              <a:path w="657860">
                <a:moveTo>
                  <a:pt x="0" y="0"/>
                </a:moveTo>
                <a:lnTo>
                  <a:pt x="6578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5" name="object 965"/>
          <p:cNvSpPr/>
          <p:nvPr/>
        </p:nvSpPr>
        <p:spPr>
          <a:xfrm>
            <a:off x="4776470" y="4594225"/>
            <a:ext cx="657860" cy="0"/>
          </a:xfrm>
          <a:custGeom>
            <a:avLst/>
            <a:gdLst/>
            <a:ahLst/>
            <a:cxnLst/>
            <a:rect l="l" t="t" r="r" b="b"/>
            <a:pathLst>
              <a:path w="657860">
                <a:moveTo>
                  <a:pt x="0" y="0"/>
                </a:moveTo>
                <a:lnTo>
                  <a:pt x="6578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6" name="object 966"/>
          <p:cNvSpPr/>
          <p:nvPr/>
        </p:nvSpPr>
        <p:spPr>
          <a:xfrm>
            <a:off x="4033520" y="4605654"/>
            <a:ext cx="645160" cy="0"/>
          </a:xfrm>
          <a:custGeom>
            <a:avLst/>
            <a:gdLst/>
            <a:ahLst/>
            <a:cxnLst/>
            <a:rect l="l" t="t" r="r" b="b"/>
            <a:pathLst>
              <a:path w="645160">
                <a:moveTo>
                  <a:pt x="0" y="0"/>
                </a:moveTo>
                <a:lnTo>
                  <a:pt x="6451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7" name="object 967"/>
          <p:cNvSpPr/>
          <p:nvPr/>
        </p:nvSpPr>
        <p:spPr>
          <a:xfrm>
            <a:off x="4034792" y="4604384"/>
            <a:ext cx="646430" cy="0"/>
          </a:xfrm>
          <a:custGeom>
            <a:avLst/>
            <a:gdLst/>
            <a:ahLst/>
            <a:cxnLst/>
            <a:rect l="l" t="t" r="r" b="b"/>
            <a:pathLst>
              <a:path w="646429">
                <a:moveTo>
                  <a:pt x="0" y="0"/>
                </a:moveTo>
                <a:lnTo>
                  <a:pt x="6464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8" name="object 968"/>
          <p:cNvSpPr/>
          <p:nvPr/>
        </p:nvSpPr>
        <p:spPr>
          <a:xfrm>
            <a:off x="4034790" y="4603115"/>
            <a:ext cx="648970" cy="0"/>
          </a:xfrm>
          <a:custGeom>
            <a:avLst/>
            <a:gdLst/>
            <a:ahLst/>
            <a:cxnLst/>
            <a:rect l="l" t="t" r="r" b="b"/>
            <a:pathLst>
              <a:path w="648970">
                <a:moveTo>
                  <a:pt x="0" y="0"/>
                </a:moveTo>
                <a:lnTo>
                  <a:pt x="6489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9" name="object 969"/>
          <p:cNvSpPr/>
          <p:nvPr/>
        </p:nvSpPr>
        <p:spPr>
          <a:xfrm>
            <a:off x="4036059" y="4601845"/>
            <a:ext cx="648970" cy="0"/>
          </a:xfrm>
          <a:custGeom>
            <a:avLst/>
            <a:gdLst/>
            <a:ahLst/>
            <a:cxnLst/>
            <a:rect l="l" t="t" r="r" b="b"/>
            <a:pathLst>
              <a:path w="648970">
                <a:moveTo>
                  <a:pt x="0" y="0"/>
                </a:moveTo>
                <a:lnTo>
                  <a:pt x="6489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0" name="object 970"/>
          <p:cNvSpPr/>
          <p:nvPr/>
        </p:nvSpPr>
        <p:spPr>
          <a:xfrm>
            <a:off x="4036059" y="4600575"/>
            <a:ext cx="651510" cy="0"/>
          </a:xfrm>
          <a:custGeom>
            <a:avLst/>
            <a:gdLst/>
            <a:ahLst/>
            <a:cxnLst/>
            <a:rect l="l" t="t" r="r" b="b"/>
            <a:pathLst>
              <a:path w="651510">
                <a:moveTo>
                  <a:pt x="0" y="0"/>
                </a:moveTo>
                <a:lnTo>
                  <a:pt x="6515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1" name="object 971"/>
          <p:cNvSpPr/>
          <p:nvPr/>
        </p:nvSpPr>
        <p:spPr>
          <a:xfrm>
            <a:off x="4794250" y="4605654"/>
            <a:ext cx="645160" cy="0"/>
          </a:xfrm>
          <a:custGeom>
            <a:avLst/>
            <a:gdLst/>
            <a:ahLst/>
            <a:cxnLst/>
            <a:rect l="l" t="t" r="r" b="b"/>
            <a:pathLst>
              <a:path w="645160">
                <a:moveTo>
                  <a:pt x="0" y="0"/>
                </a:moveTo>
                <a:lnTo>
                  <a:pt x="6451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2" name="object 972"/>
          <p:cNvSpPr/>
          <p:nvPr/>
        </p:nvSpPr>
        <p:spPr>
          <a:xfrm>
            <a:off x="4792979" y="4604384"/>
            <a:ext cx="645160" cy="0"/>
          </a:xfrm>
          <a:custGeom>
            <a:avLst/>
            <a:gdLst/>
            <a:ahLst/>
            <a:cxnLst/>
            <a:rect l="l" t="t" r="r" b="b"/>
            <a:pathLst>
              <a:path w="645160">
                <a:moveTo>
                  <a:pt x="0" y="0"/>
                </a:moveTo>
                <a:lnTo>
                  <a:pt x="6451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3" name="object 973"/>
          <p:cNvSpPr/>
          <p:nvPr/>
        </p:nvSpPr>
        <p:spPr>
          <a:xfrm>
            <a:off x="4790442" y="4603115"/>
            <a:ext cx="647700" cy="0"/>
          </a:xfrm>
          <a:custGeom>
            <a:avLst/>
            <a:gdLst/>
            <a:ahLst/>
            <a:cxnLst/>
            <a:rect l="l" t="t" r="r" b="b"/>
            <a:pathLst>
              <a:path w="647700">
                <a:moveTo>
                  <a:pt x="0" y="0"/>
                </a:moveTo>
                <a:lnTo>
                  <a:pt x="6477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4" name="object 974"/>
          <p:cNvSpPr/>
          <p:nvPr/>
        </p:nvSpPr>
        <p:spPr>
          <a:xfrm>
            <a:off x="4787900" y="4601845"/>
            <a:ext cx="648970" cy="0"/>
          </a:xfrm>
          <a:custGeom>
            <a:avLst/>
            <a:gdLst/>
            <a:ahLst/>
            <a:cxnLst/>
            <a:rect l="l" t="t" r="r" b="b"/>
            <a:pathLst>
              <a:path w="648970">
                <a:moveTo>
                  <a:pt x="0" y="0"/>
                </a:moveTo>
                <a:lnTo>
                  <a:pt x="6489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5" name="object 975"/>
          <p:cNvSpPr/>
          <p:nvPr/>
        </p:nvSpPr>
        <p:spPr>
          <a:xfrm>
            <a:off x="4786629" y="4600575"/>
            <a:ext cx="650240" cy="0"/>
          </a:xfrm>
          <a:custGeom>
            <a:avLst/>
            <a:gdLst/>
            <a:ahLst/>
            <a:cxnLst/>
            <a:rect l="l" t="t" r="r" b="b"/>
            <a:pathLst>
              <a:path w="650239">
                <a:moveTo>
                  <a:pt x="0" y="0"/>
                </a:moveTo>
                <a:lnTo>
                  <a:pt x="6502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6" name="object 976"/>
          <p:cNvSpPr/>
          <p:nvPr/>
        </p:nvSpPr>
        <p:spPr>
          <a:xfrm>
            <a:off x="4030979" y="4612004"/>
            <a:ext cx="637540" cy="0"/>
          </a:xfrm>
          <a:custGeom>
            <a:avLst/>
            <a:gdLst/>
            <a:ahLst/>
            <a:cxnLst/>
            <a:rect l="l" t="t" r="r" b="b"/>
            <a:pathLst>
              <a:path w="637539">
                <a:moveTo>
                  <a:pt x="0" y="0"/>
                </a:moveTo>
                <a:lnTo>
                  <a:pt x="637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7" name="object 977"/>
          <p:cNvSpPr/>
          <p:nvPr/>
        </p:nvSpPr>
        <p:spPr>
          <a:xfrm>
            <a:off x="4032250" y="4610734"/>
            <a:ext cx="638810" cy="0"/>
          </a:xfrm>
          <a:custGeom>
            <a:avLst/>
            <a:gdLst/>
            <a:ahLst/>
            <a:cxnLst/>
            <a:rect l="l" t="t" r="r" b="b"/>
            <a:pathLst>
              <a:path w="638810">
                <a:moveTo>
                  <a:pt x="0" y="0"/>
                </a:moveTo>
                <a:lnTo>
                  <a:pt x="6388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8" name="object 978"/>
          <p:cNvSpPr/>
          <p:nvPr/>
        </p:nvSpPr>
        <p:spPr>
          <a:xfrm>
            <a:off x="4032250" y="4609465"/>
            <a:ext cx="640080" cy="0"/>
          </a:xfrm>
          <a:custGeom>
            <a:avLst/>
            <a:gdLst/>
            <a:ahLst/>
            <a:cxnLst/>
            <a:rect l="l" t="t" r="r" b="b"/>
            <a:pathLst>
              <a:path w="640079">
                <a:moveTo>
                  <a:pt x="0" y="0"/>
                </a:moveTo>
                <a:lnTo>
                  <a:pt x="6400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9" name="object 979"/>
          <p:cNvSpPr/>
          <p:nvPr/>
        </p:nvSpPr>
        <p:spPr>
          <a:xfrm>
            <a:off x="4033522" y="4608195"/>
            <a:ext cx="641350" cy="0"/>
          </a:xfrm>
          <a:custGeom>
            <a:avLst/>
            <a:gdLst/>
            <a:ahLst/>
            <a:cxnLst/>
            <a:rect l="l" t="t" r="r" b="b"/>
            <a:pathLst>
              <a:path w="641350">
                <a:moveTo>
                  <a:pt x="0" y="0"/>
                </a:moveTo>
                <a:lnTo>
                  <a:pt x="6413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0" name="object 980"/>
          <p:cNvSpPr/>
          <p:nvPr/>
        </p:nvSpPr>
        <p:spPr>
          <a:xfrm>
            <a:off x="4033520" y="4606925"/>
            <a:ext cx="643890" cy="0"/>
          </a:xfrm>
          <a:custGeom>
            <a:avLst/>
            <a:gdLst/>
            <a:ahLst/>
            <a:cxnLst/>
            <a:rect l="l" t="t" r="r" b="b"/>
            <a:pathLst>
              <a:path w="643889">
                <a:moveTo>
                  <a:pt x="0" y="0"/>
                </a:moveTo>
                <a:lnTo>
                  <a:pt x="6438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1" name="object 981"/>
          <p:cNvSpPr/>
          <p:nvPr/>
        </p:nvSpPr>
        <p:spPr>
          <a:xfrm>
            <a:off x="4805679" y="4612004"/>
            <a:ext cx="636270" cy="0"/>
          </a:xfrm>
          <a:custGeom>
            <a:avLst/>
            <a:gdLst/>
            <a:ahLst/>
            <a:cxnLst/>
            <a:rect l="l" t="t" r="r" b="b"/>
            <a:pathLst>
              <a:path w="636270">
                <a:moveTo>
                  <a:pt x="0" y="0"/>
                </a:moveTo>
                <a:lnTo>
                  <a:pt x="636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2" name="object 982"/>
          <p:cNvSpPr/>
          <p:nvPr/>
        </p:nvSpPr>
        <p:spPr>
          <a:xfrm>
            <a:off x="4803140" y="4610734"/>
            <a:ext cx="637540" cy="0"/>
          </a:xfrm>
          <a:custGeom>
            <a:avLst/>
            <a:gdLst/>
            <a:ahLst/>
            <a:cxnLst/>
            <a:rect l="l" t="t" r="r" b="b"/>
            <a:pathLst>
              <a:path w="637539">
                <a:moveTo>
                  <a:pt x="0" y="0"/>
                </a:moveTo>
                <a:lnTo>
                  <a:pt x="637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3" name="object 983"/>
          <p:cNvSpPr/>
          <p:nvPr/>
        </p:nvSpPr>
        <p:spPr>
          <a:xfrm>
            <a:off x="4800602" y="4609465"/>
            <a:ext cx="640080" cy="0"/>
          </a:xfrm>
          <a:custGeom>
            <a:avLst/>
            <a:gdLst/>
            <a:ahLst/>
            <a:cxnLst/>
            <a:rect l="l" t="t" r="r" b="b"/>
            <a:pathLst>
              <a:path w="640079">
                <a:moveTo>
                  <a:pt x="0" y="0"/>
                </a:moveTo>
                <a:lnTo>
                  <a:pt x="6400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4" name="object 984"/>
          <p:cNvSpPr/>
          <p:nvPr/>
        </p:nvSpPr>
        <p:spPr>
          <a:xfrm>
            <a:off x="4799329" y="4608195"/>
            <a:ext cx="640080" cy="0"/>
          </a:xfrm>
          <a:custGeom>
            <a:avLst/>
            <a:gdLst/>
            <a:ahLst/>
            <a:cxnLst/>
            <a:rect l="l" t="t" r="r" b="b"/>
            <a:pathLst>
              <a:path w="640079">
                <a:moveTo>
                  <a:pt x="0" y="0"/>
                </a:moveTo>
                <a:lnTo>
                  <a:pt x="6400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5" name="object 985"/>
          <p:cNvSpPr/>
          <p:nvPr/>
        </p:nvSpPr>
        <p:spPr>
          <a:xfrm>
            <a:off x="4796790" y="4606925"/>
            <a:ext cx="642619" cy="0"/>
          </a:xfrm>
          <a:custGeom>
            <a:avLst/>
            <a:gdLst/>
            <a:ahLst/>
            <a:cxnLst/>
            <a:rect l="l" t="t" r="r" b="b"/>
            <a:pathLst>
              <a:path w="642620">
                <a:moveTo>
                  <a:pt x="0" y="0"/>
                </a:moveTo>
                <a:lnTo>
                  <a:pt x="6426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6" name="object 986"/>
          <p:cNvSpPr/>
          <p:nvPr/>
        </p:nvSpPr>
        <p:spPr>
          <a:xfrm>
            <a:off x="4028439" y="4618354"/>
            <a:ext cx="629920" cy="0"/>
          </a:xfrm>
          <a:custGeom>
            <a:avLst/>
            <a:gdLst/>
            <a:ahLst/>
            <a:cxnLst/>
            <a:rect l="l" t="t" r="r" b="b"/>
            <a:pathLst>
              <a:path w="629920">
                <a:moveTo>
                  <a:pt x="0" y="0"/>
                </a:moveTo>
                <a:lnTo>
                  <a:pt x="6299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7" name="object 987"/>
          <p:cNvSpPr/>
          <p:nvPr/>
        </p:nvSpPr>
        <p:spPr>
          <a:xfrm>
            <a:off x="4029709" y="4617084"/>
            <a:ext cx="631190" cy="0"/>
          </a:xfrm>
          <a:custGeom>
            <a:avLst/>
            <a:gdLst/>
            <a:ahLst/>
            <a:cxnLst/>
            <a:rect l="l" t="t" r="r" b="b"/>
            <a:pathLst>
              <a:path w="631189">
                <a:moveTo>
                  <a:pt x="0" y="0"/>
                </a:moveTo>
                <a:lnTo>
                  <a:pt x="6311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8" name="object 988"/>
          <p:cNvSpPr/>
          <p:nvPr/>
        </p:nvSpPr>
        <p:spPr>
          <a:xfrm>
            <a:off x="4029709" y="4615815"/>
            <a:ext cx="632460" cy="0"/>
          </a:xfrm>
          <a:custGeom>
            <a:avLst/>
            <a:gdLst/>
            <a:ahLst/>
            <a:cxnLst/>
            <a:rect l="l" t="t" r="r" b="b"/>
            <a:pathLst>
              <a:path w="632460">
                <a:moveTo>
                  <a:pt x="0" y="0"/>
                </a:moveTo>
                <a:lnTo>
                  <a:pt x="6324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9" name="object 989"/>
          <p:cNvSpPr/>
          <p:nvPr/>
        </p:nvSpPr>
        <p:spPr>
          <a:xfrm>
            <a:off x="4030981" y="4614545"/>
            <a:ext cx="633730" cy="0"/>
          </a:xfrm>
          <a:custGeom>
            <a:avLst/>
            <a:gdLst/>
            <a:ahLst/>
            <a:cxnLst/>
            <a:rect l="l" t="t" r="r" b="b"/>
            <a:pathLst>
              <a:path w="633729">
                <a:moveTo>
                  <a:pt x="0" y="0"/>
                </a:moveTo>
                <a:lnTo>
                  <a:pt x="6337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0" name="object 990"/>
          <p:cNvSpPr/>
          <p:nvPr/>
        </p:nvSpPr>
        <p:spPr>
          <a:xfrm>
            <a:off x="4030981" y="4613275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6350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1" name="object 991"/>
          <p:cNvSpPr/>
          <p:nvPr/>
        </p:nvSpPr>
        <p:spPr>
          <a:xfrm>
            <a:off x="4815840" y="4618354"/>
            <a:ext cx="628650" cy="0"/>
          </a:xfrm>
          <a:custGeom>
            <a:avLst/>
            <a:gdLst/>
            <a:ahLst/>
            <a:cxnLst/>
            <a:rect l="l" t="t" r="r" b="b"/>
            <a:pathLst>
              <a:path w="628650">
                <a:moveTo>
                  <a:pt x="0" y="0"/>
                </a:moveTo>
                <a:lnTo>
                  <a:pt x="6286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2" name="object 992"/>
          <p:cNvSpPr/>
          <p:nvPr/>
        </p:nvSpPr>
        <p:spPr>
          <a:xfrm>
            <a:off x="4813300" y="4617084"/>
            <a:ext cx="629920" cy="0"/>
          </a:xfrm>
          <a:custGeom>
            <a:avLst/>
            <a:gdLst/>
            <a:ahLst/>
            <a:cxnLst/>
            <a:rect l="l" t="t" r="r" b="b"/>
            <a:pathLst>
              <a:path w="629920">
                <a:moveTo>
                  <a:pt x="0" y="0"/>
                </a:moveTo>
                <a:lnTo>
                  <a:pt x="6299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3" name="object 993"/>
          <p:cNvSpPr/>
          <p:nvPr/>
        </p:nvSpPr>
        <p:spPr>
          <a:xfrm>
            <a:off x="4810759" y="4615815"/>
            <a:ext cx="632460" cy="0"/>
          </a:xfrm>
          <a:custGeom>
            <a:avLst/>
            <a:gdLst/>
            <a:ahLst/>
            <a:cxnLst/>
            <a:rect l="l" t="t" r="r" b="b"/>
            <a:pathLst>
              <a:path w="632460">
                <a:moveTo>
                  <a:pt x="0" y="0"/>
                </a:moveTo>
                <a:lnTo>
                  <a:pt x="6324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4" name="object 994"/>
          <p:cNvSpPr/>
          <p:nvPr/>
        </p:nvSpPr>
        <p:spPr>
          <a:xfrm>
            <a:off x="4809491" y="4614545"/>
            <a:ext cx="632460" cy="0"/>
          </a:xfrm>
          <a:custGeom>
            <a:avLst/>
            <a:gdLst/>
            <a:ahLst/>
            <a:cxnLst/>
            <a:rect l="l" t="t" r="r" b="b"/>
            <a:pathLst>
              <a:path w="632460">
                <a:moveTo>
                  <a:pt x="0" y="0"/>
                </a:moveTo>
                <a:lnTo>
                  <a:pt x="6324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5" name="object 995"/>
          <p:cNvSpPr/>
          <p:nvPr/>
        </p:nvSpPr>
        <p:spPr>
          <a:xfrm>
            <a:off x="4806952" y="4613275"/>
            <a:ext cx="635000" cy="0"/>
          </a:xfrm>
          <a:custGeom>
            <a:avLst/>
            <a:gdLst/>
            <a:ahLst/>
            <a:cxnLst/>
            <a:rect l="l" t="t" r="r" b="b"/>
            <a:pathLst>
              <a:path w="635000">
                <a:moveTo>
                  <a:pt x="0" y="0"/>
                </a:moveTo>
                <a:lnTo>
                  <a:pt x="6350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6" name="object 996"/>
          <p:cNvSpPr/>
          <p:nvPr/>
        </p:nvSpPr>
        <p:spPr>
          <a:xfrm>
            <a:off x="4027172" y="4624704"/>
            <a:ext cx="621030" cy="0"/>
          </a:xfrm>
          <a:custGeom>
            <a:avLst/>
            <a:gdLst/>
            <a:ahLst/>
            <a:cxnLst/>
            <a:rect l="l" t="t" r="r" b="b"/>
            <a:pathLst>
              <a:path w="621029">
                <a:moveTo>
                  <a:pt x="0" y="0"/>
                </a:moveTo>
                <a:lnTo>
                  <a:pt x="6210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7" name="object 997"/>
          <p:cNvSpPr/>
          <p:nvPr/>
        </p:nvSpPr>
        <p:spPr>
          <a:xfrm>
            <a:off x="4027170" y="4623434"/>
            <a:ext cx="622300" cy="0"/>
          </a:xfrm>
          <a:custGeom>
            <a:avLst/>
            <a:gdLst/>
            <a:ahLst/>
            <a:cxnLst/>
            <a:rect l="l" t="t" r="r" b="b"/>
            <a:pathLst>
              <a:path w="622300">
                <a:moveTo>
                  <a:pt x="0" y="0"/>
                </a:moveTo>
                <a:lnTo>
                  <a:pt x="6223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8" name="object 998"/>
          <p:cNvSpPr/>
          <p:nvPr/>
        </p:nvSpPr>
        <p:spPr>
          <a:xfrm>
            <a:off x="4027170" y="4622165"/>
            <a:ext cx="624841" cy="0"/>
          </a:xfrm>
          <a:custGeom>
            <a:avLst/>
            <a:gdLst/>
            <a:ahLst/>
            <a:cxnLst/>
            <a:rect l="l" t="t" r="r" b="b"/>
            <a:pathLst>
              <a:path w="624839">
                <a:moveTo>
                  <a:pt x="0" y="0"/>
                </a:moveTo>
                <a:lnTo>
                  <a:pt x="6248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9" name="object 999"/>
          <p:cNvSpPr/>
          <p:nvPr/>
        </p:nvSpPr>
        <p:spPr>
          <a:xfrm>
            <a:off x="4028441" y="4620895"/>
            <a:ext cx="626110" cy="0"/>
          </a:xfrm>
          <a:custGeom>
            <a:avLst/>
            <a:gdLst/>
            <a:ahLst/>
            <a:cxnLst/>
            <a:rect l="l" t="t" r="r" b="b"/>
            <a:pathLst>
              <a:path w="626110">
                <a:moveTo>
                  <a:pt x="0" y="0"/>
                </a:moveTo>
                <a:lnTo>
                  <a:pt x="6261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0" name="object 1000"/>
          <p:cNvSpPr/>
          <p:nvPr/>
        </p:nvSpPr>
        <p:spPr>
          <a:xfrm>
            <a:off x="4028440" y="4619625"/>
            <a:ext cx="627380" cy="0"/>
          </a:xfrm>
          <a:custGeom>
            <a:avLst/>
            <a:gdLst/>
            <a:ahLst/>
            <a:cxnLst/>
            <a:rect l="l" t="t" r="r" b="b"/>
            <a:pathLst>
              <a:path w="627379">
                <a:moveTo>
                  <a:pt x="0" y="0"/>
                </a:moveTo>
                <a:lnTo>
                  <a:pt x="6273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1" name="object 1001"/>
          <p:cNvSpPr/>
          <p:nvPr/>
        </p:nvSpPr>
        <p:spPr>
          <a:xfrm>
            <a:off x="4826002" y="4624704"/>
            <a:ext cx="619760" cy="0"/>
          </a:xfrm>
          <a:custGeom>
            <a:avLst/>
            <a:gdLst/>
            <a:ahLst/>
            <a:cxnLst/>
            <a:rect l="l" t="t" r="r" b="b"/>
            <a:pathLst>
              <a:path w="619760">
                <a:moveTo>
                  <a:pt x="0" y="0"/>
                </a:moveTo>
                <a:lnTo>
                  <a:pt x="6197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2" name="object 1002"/>
          <p:cNvSpPr/>
          <p:nvPr/>
        </p:nvSpPr>
        <p:spPr>
          <a:xfrm>
            <a:off x="4823459" y="4623434"/>
            <a:ext cx="622300" cy="0"/>
          </a:xfrm>
          <a:custGeom>
            <a:avLst/>
            <a:gdLst/>
            <a:ahLst/>
            <a:cxnLst/>
            <a:rect l="l" t="t" r="r" b="b"/>
            <a:pathLst>
              <a:path w="622300">
                <a:moveTo>
                  <a:pt x="0" y="0"/>
                </a:moveTo>
                <a:lnTo>
                  <a:pt x="6223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3" name="object 1003"/>
          <p:cNvSpPr/>
          <p:nvPr/>
        </p:nvSpPr>
        <p:spPr>
          <a:xfrm>
            <a:off x="4822190" y="4622165"/>
            <a:ext cx="623570" cy="0"/>
          </a:xfrm>
          <a:custGeom>
            <a:avLst/>
            <a:gdLst/>
            <a:ahLst/>
            <a:cxnLst/>
            <a:rect l="l" t="t" r="r" b="b"/>
            <a:pathLst>
              <a:path w="623570">
                <a:moveTo>
                  <a:pt x="0" y="0"/>
                </a:moveTo>
                <a:lnTo>
                  <a:pt x="6235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4" name="object 1004"/>
          <p:cNvSpPr/>
          <p:nvPr/>
        </p:nvSpPr>
        <p:spPr>
          <a:xfrm>
            <a:off x="4819649" y="4620895"/>
            <a:ext cx="624841" cy="0"/>
          </a:xfrm>
          <a:custGeom>
            <a:avLst/>
            <a:gdLst/>
            <a:ahLst/>
            <a:cxnLst/>
            <a:rect l="l" t="t" r="r" b="b"/>
            <a:pathLst>
              <a:path w="624839">
                <a:moveTo>
                  <a:pt x="0" y="0"/>
                </a:moveTo>
                <a:lnTo>
                  <a:pt x="6248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5" name="object 1005"/>
          <p:cNvSpPr/>
          <p:nvPr/>
        </p:nvSpPr>
        <p:spPr>
          <a:xfrm>
            <a:off x="4817109" y="4619625"/>
            <a:ext cx="627380" cy="0"/>
          </a:xfrm>
          <a:custGeom>
            <a:avLst/>
            <a:gdLst/>
            <a:ahLst/>
            <a:cxnLst/>
            <a:rect l="l" t="t" r="r" b="b"/>
            <a:pathLst>
              <a:path w="627379">
                <a:moveTo>
                  <a:pt x="0" y="0"/>
                </a:moveTo>
                <a:lnTo>
                  <a:pt x="6273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6" name="object 1006"/>
          <p:cNvSpPr/>
          <p:nvPr/>
        </p:nvSpPr>
        <p:spPr>
          <a:xfrm>
            <a:off x="4024631" y="4631054"/>
            <a:ext cx="612140" cy="0"/>
          </a:xfrm>
          <a:custGeom>
            <a:avLst/>
            <a:gdLst/>
            <a:ahLst/>
            <a:cxnLst/>
            <a:rect l="l" t="t" r="r" b="b"/>
            <a:pathLst>
              <a:path w="612139">
                <a:moveTo>
                  <a:pt x="0" y="0"/>
                </a:moveTo>
                <a:lnTo>
                  <a:pt x="6121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7" name="object 1007"/>
          <p:cNvSpPr/>
          <p:nvPr/>
        </p:nvSpPr>
        <p:spPr>
          <a:xfrm>
            <a:off x="4024629" y="4629784"/>
            <a:ext cx="614680" cy="0"/>
          </a:xfrm>
          <a:custGeom>
            <a:avLst/>
            <a:gdLst/>
            <a:ahLst/>
            <a:cxnLst/>
            <a:rect l="l" t="t" r="r" b="b"/>
            <a:pathLst>
              <a:path w="614679">
                <a:moveTo>
                  <a:pt x="0" y="0"/>
                </a:moveTo>
                <a:lnTo>
                  <a:pt x="6146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8" name="object 1008"/>
          <p:cNvSpPr/>
          <p:nvPr/>
        </p:nvSpPr>
        <p:spPr>
          <a:xfrm>
            <a:off x="4024628" y="4628515"/>
            <a:ext cx="617220" cy="0"/>
          </a:xfrm>
          <a:custGeom>
            <a:avLst/>
            <a:gdLst/>
            <a:ahLst/>
            <a:cxnLst/>
            <a:rect l="l" t="t" r="r" b="b"/>
            <a:pathLst>
              <a:path w="617220">
                <a:moveTo>
                  <a:pt x="0" y="0"/>
                </a:moveTo>
                <a:lnTo>
                  <a:pt x="6172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9" name="object 1009"/>
          <p:cNvSpPr/>
          <p:nvPr/>
        </p:nvSpPr>
        <p:spPr>
          <a:xfrm>
            <a:off x="4025900" y="4627244"/>
            <a:ext cx="617220" cy="0"/>
          </a:xfrm>
          <a:custGeom>
            <a:avLst/>
            <a:gdLst/>
            <a:ahLst/>
            <a:cxnLst/>
            <a:rect l="l" t="t" r="r" b="b"/>
            <a:pathLst>
              <a:path w="617220">
                <a:moveTo>
                  <a:pt x="0" y="0"/>
                </a:moveTo>
                <a:lnTo>
                  <a:pt x="6172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0" name="object 1010"/>
          <p:cNvSpPr/>
          <p:nvPr/>
        </p:nvSpPr>
        <p:spPr>
          <a:xfrm>
            <a:off x="4025900" y="4625975"/>
            <a:ext cx="619760" cy="0"/>
          </a:xfrm>
          <a:custGeom>
            <a:avLst/>
            <a:gdLst/>
            <a:ahLst/>
            <a:cxnLst/>
            <a:rect l="l" t="t" r="r" b="b"/>
            <a:pathLst>
              <a:path w="619760">
                <a:moveTo>
                  <a:pt x="0" y="0"/>
                </a:moveTo>
                <a:lnTo>
                  <a:pt x="6197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1" name="object 1011"/>
          <p:cNvSpPr/>
          <p:nvPr/>
        </p:nvSpPr>
        <p:spPr>
          <a:xfrm>
            <a:off x="4836161" y="4631054"/>
            <a:ext cx="612140" cy="0"/>
          </a:xfrm>
          <a:custGeom>
            <a:avLst/>
            <a:gdLst/>
            <a:ahLst/>
            <a:cxnLst/>
            <a:rect l="l" t="t" r="r" b="b"/>
            <a:pathLst>
              <a:path w="612139">
                <a:moveTo>
                  <a:pt x="0" y="0"/>
                </a:moveTo>
                <a:lnTo>
                  <a:pt x="6121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2" name="object 1012"/>
          <p:cNvSpPr/>
          <p:nvPr/>
        </p:nvSpPr>
        <p:spPr>
          <a:xfrm>
            <a:off x="4834892" y="4629784"/>
            <a:ext cx="613410" cy="0"/>
          </a:xfrm>
          <a:custGeom>
            <a:avLst/>
            <a:gdLst/>
            <a:ahLst/>
            <a:cxnLst/>
            <a:rect l="l" t="t" r="r" b="b"/>
            <a:pathLst>
              <a:path w="613410">
                <a:moveTo>
                  <a:pt x="0" y="0"/>
                </a:moveTo>
                <a:lnTo>
                  <a:pt x="6134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3" name="object 1013"/>
          <p:cNvSpPr/>
          <p:nvPr/>
        </p:nvSpPr>
        <p:spPr>
          <a:xfrm>
            <a:off x="4832350" y="4628515"/>
            <a:ext cx="615950" cy="0"/>
          </a:xfrm>
          <a:custGeom>
            <a:avLst/>
            <a:gdLst/>
            <a:ahLst/>
            <a:cxnLst/>
            <a:rect l="l" t="t" r="r" b="b"/>
            <a:pathLst>
              <a:path w="615950">
                <a:moveTo>
                  <a:pt x="0" y="0"/>
                </a:moveTo>
                <a:lnTo>
                  <a:pt x="6159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4" name="object 1014"/>
          <p:cNvSpPr/>
          <p:nvPr/>
        </p:nvSpPr>
        <p:spPr>
          <a:xfrm>
            <a:off x="4829810" y="4627244"/>
            <a:ext cx="617220" cy="0"/>
          </a:xfrm>
          <a:custGeom>
            <a:avLst/>
            <a:gdLst/>
            <a:ahLst/>
            <a:cxnLst/>
            <a:rect l="l" t="t" r="r" b="b"/>
            <a:pathLst>
              <a:path w="617220">
                <a:moveTo>
                  <a:pt x="0" y="0"/>
                </a:moveTo>
                <a:lnTo>
                  <a:pt x="6172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5" name="object 1015"/>
          <p:cNvSpPr/>
          <p:nvPr/>
        </p:nvSpPr>
        <p:spPr>
          <a:xfrm>
            <a:off x="4828540" y="4625975"/>
            <a:ext cx="618490" cy="0"/>
          </a:xfrm>
          <a:custGeom>
            <a:avLst/>
            <a:gdLst/>
            <a:ahLst/>
            <a:cxnLst/>
            <a:rect l="l" t="t" r="r" b="b"/>
            <a:pathLst>
              <a:path w="618489">
                <a:moveTo>
                  <a:pt x="0" y="0"/>
                </a:moveTo>
                <a:lnTo>
                  <a:pt x="6184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6" name="object 1016"/>
          <p:cNvSpPr/>
          <p:nvPr/>
        </p:nvSpPr>
        <p:spPr>
          <a:xfrm>
            <a:off x="4022090" y="4637404"/>
            <a:ext cx="604520" cy="0"/>
          </a:xfrm>
          <a:custGeom>
            <a:avLst/>
            <a:gdLst/>
            <a:ahLst/>
            <a:cxnLst/>
            <a:rect l="l" t="t" r="r" b="b"/>
            <a:pathLst>
              <a:path w="604520">
                <a:moveTo>
                  <a:pt x="0" y="0"/>
                </a:moveTo>
                <a:lnTo>
                  <a:pt x="6045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7" name="object 1017"/>
          <p:cNvSpPr/>
          <p:nvPr/>
        </p:nvSpPr>
        <p:spPr>
          <a:xfrm>
            <a:off x="4022090" y="4636134"/>
            <a:ext cx="607060" cy="0"/>
          </a:xfrm>
          <a:custGeom>
            <a:avLst/>
            <a:gdLst/>
            <a:ahLst/>
            <a:cxnLst/>
            <a:rect l="l" t="t" r="r" b="b"/>
            <a:pathLst>
              <a:path w="607060">
                <a:moveTo>
                  <a:pt x="0" y="0"/>
                </a:moveTo>
                <a:lnTo>
                  <a:pt x="6070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8" name="object 1018"/>
          <p:cNvSpPr/>
          <p:nvPr/>
        </p:nvSpPr>
        <p:spPr>
          <a:xfrm>
            <a:off x="4022090" y="4634865"/>
            <a:ext cx="609600" cy="0"/>
          </a:xfrm>
          <a:custGeom>
            <a:avLst/>
            <a:gdLst/>
            <a:ahLst/>
            <a:cxnLst/>
            <a:rect l="l" t="t" r="r" b="b"/>
            <a:pathLst>
              <a:path w="609600">
                <a:moveTo>
                  <a:pt x="0" y="0"/>
                </a:moveTo>
                <a:lnTo>
                  <a:pt x="6096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9" name="object 1019"/>
          <p:cNvSpPr/>
          <p:nvPr/>
        </p:nvSpPr>
        <p:spPr>
          <a:xfrm>
            <a:off x="4023359" y="4633594"/>
            <a:ext cx="609600" cy="0"/>
          </a:xfrm>
          <a:custGeom>
            <a:avLst/>
            <a:gdLst/>
            <a:ahLst/>
            <a:cxnLst/>
            <a:rect l="l" t="t" r="r" b="b"/>
            <a:pathLst>
              <a:path w="609600">
                <a:moveTo>
                  <a:pt x="0" y="0"/>
                </a:moveTo>
                <a:lnTo>
                  <a:pt x="6096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0" name="object 1020"/>
          <p:cNvSpPr/>
          <p:nvPr/>
        </p:nvSpPr>
        <p:spPr>
          <a:xfrm>
            <a:off x="4023359" y="4632325"/>
            <a:ext cx="612140" cy="0"/>
          </a:xfrm>
          <a:custGeom>
            <a:avLst/>
            <a:gdLst/>
            <a:ahLst/>
            <a:cxnLst/>
            <a:rect l="l" t="t" r="r" b="b"/>
            <a:pathLst>
              <a:path w="612139">
                <a:moveTo>
                  <a:pt x="0" y="0"/>
                </a:moveTo>
                <a:lnTo>
                  <a:pt x="6121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1" name="object 1021"/>
          <p:cNvSpPr/>
          <p:nvPr/>
        </p:nvSpPr>
        <p:spPr>
          <a:xfrm>
            <a:off x="4846322" y="4637404"/>
            <a:ext cx="604520" cy="0"/>
          </a:xfrm>
          <a:custGeom>
            <a:avLst/>
            <a:gdLst/>
            <a:ahLst/>
            <a:cxnLst/>
            <a:rect l="l" t="t" r="r" b="b"/>
            <a:pathLst>
              <a:path w="604520">
                <a:moveTo>
                  <a:pt x="0" y="0"/>
                </a:moveTo>
                <a:lnTo>
                  <a:pt x="6045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2" name="object 1022"/>
          <p:cNvSpPr/>
          <p:nvPr/>
        </p:nvSpPr>
        <p:spPr>
          <a:xfrm>
            <a:off x="4845050" y="4636134"/>
            <a:ext cx="605790" cy="0"/>
          </a:xfrm>
          <a:custGeom>
            <a:avLst/>
            <a:gdLst/>
            <a:ahLst/>
            <a:cxnLst/>
            <a:rect l="l" t="t" r="r" b="b"/>
            <a:pathLst>
              <a:path w="605789">
                <a:moveTo>
                  <a:pt x="0" y="0"/>
                </a:moveTo>
                <a:lnTo>
                  <a:pt x="60579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3" name="object 1023"/>
          <p:cNvSpPr/>
          <p:nvPr/>
        </p:nvSpPr>
        <p:spPr>
          <a:xfrm>
            <a:off x="4842509" y="4634865"/>
            <a:ext cx="608330" cy="0"/>
          </a:xfrm>
          <a:custGeom>
            <a:avLst/>
            <a:gdLst/>
            <a:ahLst/>
            <a:cxnLst/>
            <a:rect l="l" t="t" r="r" b="b"/>
            <a:pathLst>
              <a:path w="608329">
                <a:moveTo>
                  <a:pt x="0" y="0"/>
                </a:moveTo>
                <a:lnTo>
                  <a:pt x="6083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4" name="object 1024"/>
          <p:cNvSpPr/>
          <p:nvPr/>
        </p:nvSpPr>
        <p:spPr>
          <a:xfrm>
            <a:off x="4839970" y="4633594"/>
            <a:ext cx="609600" cy="0"/>
          </a:xfrm>
          <a:custGeom>
            <a:avLst/>
            <a:gdLst/>
            <a:ahLst/>
            <a:cxnLst/>
            <a:rect l="l" t="t" r="r" b="b"/>
            <a:pathLst>
              <a:path w="609600">
                <a:moveTo>
                  <a:pt x="0" y="0"/>
                </a:moveTo>
                <a:lnTo>
                  <a:pt x="6096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5" name="object 1025"/>
          <p:cNvSpPr/>
          <p:nvPr/>
        </p:nvSpPr>
        <p:spPr>
          <a:xfrm>
            <a:off x="4838701" y="4632325"/>
            <a:ext cx="610871" cy="0"/>
          </a:xfrm>
          <a:custGeom>
            <a:avLst/>
            <a:gdLst/>
            <a:ahLst/>
            <a:cxnLst/>
            <a:rect l="l" t="t" r="r" b="b"/>
            <a:pathLst>
              <a:path w="610870">
                <a:moveTo>
                  <a:pt x="0" y="0"/>
                </a:moveTo>
                <a:lnTo>
                  <a:pt x="6108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6" name="object 1026"/>
          <p:cNvSpPr/>
          <p:nvPr/>
        </p:nvSpPr>
        <p:spPr>
          <a:xfrm>
            <a:off x="4019551" y="4643754"/>
            <a:ext cx="596901" cy="0"/>
          </a:xfrm>
          <a:custGeom>
            <a:avLst/>
            <a:gdLst/>
            <a:ahLst/>
            <a:cxnLst/>
            <a:rect l="l" t="t" r="r" b="b"/>
            <a:pathLst>
              <a:path w="596900">
                <a:moveTo>
                  <a:pt x="0" y="0"/>
                </a:moveTo>
                <a:lnTo>
                  <a:pt x="5969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7" name="object 1027"/>
          <p:cNvSpPr/>
          <p:nvPr/>
        </p:nvSpPr>
        <p:spPr>
          <a:xfrm>
            <a:off x="4019552" y="4642484"/>
            <a:ext cx="599440" cy="0"/>
          </a:xfrm>
          <a:custGeom>
            <a:avLst/>
            <a:gdLst/>
            <a:ahLst/>
            <a:cxnLst/>
            <a:rect l="l" t="t" r="r" b="b"/>
            <a:pathLst>
              <a:path w="599439">
                <a:moveTo>
                  <a:pt x="0" y="0"/>
                </a:moveTo>
                <a:lnTo>
                  <a:pt x="5994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8" name="object 1028"/>
          <p:cNvSpPr/>
          <p:nvPr/>
        </p:nvSpPr>
        <p:spPr>
          <a:xfrm>
            <a:off x="4020821" y="4641215"/>
            <a:ext cx="599440" cy="0"/>
          </a:xfrm>
          <a:custGeom>
            <a:avLst/>
            <a:gdLst/>
            <a:ahLst/>
            <a:cxnLst/>
            <a:rect l="l" t="t" r="r" b="b"/>
            <a:pathLst>
              <a:path w="599439">
                <a:moveTo>
                  <a:pt x="0" y="0"/>
                </a:moveTo>
                <a:lnTo>
                  <a:pt x="5994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9" name="object 1029"/>
          <p:cNvSpPr/>
          <p:nvPr/>
        </p:nvSpPr>
        <p:spPr>
          <a:xfrm>
            <a:off x="4020820" y="4639946"/>
            <a:ext cx="601980" cy="0"/>
          </a:xfrm>
          <a:custGeom>
            <a:avLst/>
            <a:gdLst/>
            <a:ahLst/>
            <a:cxnLst/>
            <a:rect l="l" t="t" r="r" b="b"/>
            <a:pathLst>
              <a:path w="601979">
                <a:moveTo>
                  <a:pt x="0" y="0"/>
                </a:moveTo>
                <a:lnTo>
                  <a:pt x="6019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0" name="object 1030"/>
          <p:cNvSpPr/>
          <p:nvPr/>
        </p:nvSpPr>
        <p:spPr>
          <a:xfrm>
            <a:off x="4020822" y="4638675"/>
            <a:ext cx="604520" cy="0"/>
          </a:xfrm>
          <a:custGeom>
            <a:avLst/>
            <a:gdLst/>
            <a:ahLst/>
            <a:cxnLst/>
            <a:rect l="l" t="t" r="r" b="b"/>
            <a:pathLst>
              <a:path w="604520">
                <a:moveTo>
                  <a:pt x="0" y="0"/>
                </a:moveTo>
                <a:lnTo>
                  <a:pt x="6045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1" name="object 1031"/>
          <p:cNvSpPr/>
          <p:nvPr/>
        </p:nvSpPr>
        <p:spPr>
          <a:xfrm>
            <a:off x="4857751" y="4643754"/>
            <a:ext cx="595630" cy="0"/>
          </a:xfrm>
          <a:custGeom>
            <a:avLst/>
            <a:gdLst/>
            <a:ahLst/>
            <a:cxnLst/>
            <a:rect l="l" t="t" r="r" b="b"/>
            <a:pathLst>
              <a:path w="595629">
                <a:moveTo>
                  <a:pt x="0" y="0"/>
                </a:moveTo>
                <a:lnTo>
                  <a:pt x="5956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2" name="object 1032"/>
          <p:cNvSpPr/>
          <p:nvPr/>
        </p:nvSpPr>
        <p:spPr>
          <a:xfrm>
            <a:off x="4855209" y="4642484"/>
            <a:ext cx="598170" cy="0"/>
          </a:xfrm>
          <a:custGeom>
            <a:avLst/>
            <a:gdLst/>
            <a:ahLst/>
            <a:cxnLst/>
            <a:rect l="l" t="t" r="r" b="b"/>
            <a:pathLst>
              <a:path w="598170">
                <a:moveTo>
                  <a:pt x="0" y="0"/>
                </a:moveTo>
                <a:lnTo>
                  <a:pt x="5981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3" name="object 1033"/>
          <p:cNvSpPr/>
          <p:nvPr/>
        </p:nvSpPr>
        <p:spPr>
          <a:xfrm>
            <a:off x="4852672" y="4641215"/>
            <a:ext cx="599440" cy="0"/>
          </a:xfrm>
          <a:custGeom>
            <a:avLst/>
            <a:gdLst/>
            <a:ahLst/>
            <a:cxnLst/>
            <a:rect l="l" t="t" r="r" b="b"/>
            <a:pathLst>
              <a:path w="599439">
                <a:moveTo>
                  <a:pt x="0" y="0"/>
                </a:moveTo>
                <a:lnTo>
                  <a:pt x="5994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4" name="object 1034"/>
          <p:cNvSpPr/>
          <p:nvPr/>
        </p:nvSpPr>
        <p:spPr>
          <a:xfrm>
            <a:off x="4851400" y="4639946"/>
            <a:ext cx="600710" cy="0"/>
          </a:xfrm>
          <a:custGeom>
            <a:avLst/>
            <a:gdLst/>
            <a:ahLst/>
            <a:cxnLst/>
            <a:rect l="l" t="t" r="r" b="b"/>
            <a:pathLst>
              <a:path w="600710">
                <a:moveTo>
                  <a:pt x="0" y="0"/>
                </a:moveTo>
                <a:lnTo>
                  <a:pt x="6007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5" name="object 1035"/>
          <p:cNvSpPr/>
          <p:nvPr/>
        </p:nvSpPr>
        <p:spPr>
          <a:xfrm>
            <a:off x="4848859" y="4638675"/>
            <a:ext cx="603250" cy="0"/>
          </a:xfrm>
          <a:custGeom>
            <a:avLst/>
            <a:gdLst/>
            <a:ahLst/>
            <a:cxnLst/>
            <a:rect l="l" t="t" r="r" b="b"/>
            <a:pathLst>
              <a:path w="603250">
                <a:moveTo>
                  <a:pt x="0" y="0"/>
                </a:moveTo>
                <a:lnTo>
                  <a:pt x="6032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6" name="object 1036"/>
          <p:cNvSpPr/>
          <p:nvPr/>
        </p:nvSpPr>
        <p:spPr>
          <a:xfrm>
            <a:off x="4017009" y="4650104"/>
            <a:ext cx="589280" cy="0"/>
          </a:xfrm>
          <a:custGeom>
            <a:avLst/>
            <a:gdLst/>
            <a:ahLst/>
            <a:cxnLst/>
            <a:rect l="l" t="t" r="r" b="b"/>
            <a:pathLst>
              <a:path w="589279">
                <a:moveTo>
                  <a:pt x="0" y="0"/>
                </a:moveTo>
                <a:lnTo>
                  <a:pt x="5892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7" name="object 1037"/>
          <p:cNvSpPr/>
          <p:nvPr/>
        </p:nvSpPr>
        <p:spPr>
          <a:xfrm>
            <a:off x="4017011" y="4648834"/>
            <a:ext cx="590550" cy="0"/>
          </a:xfrm>
          <a:custGeom>
            <a:avLst/>
            <a:gdLst/>
            <a:ahLst/>
            <a:cxnLst/>
            <a:rect l="l" t="t" r="r" b="b"/>
            <a:pathLst>
              <a:path w="590550">
                <a:moveTo>
                  <a:pt x="0" y="0"/>
                </a:moveTo>
                <a:lnTo>
                  <a:pt x="5905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8" name="object 1038"/>
          <p:cNvSpPr/>
          <p:nvPr/>
        </p:nvSpPr>
        <p:spPr>
          <a:xfrm>
            <a:off x="4018279" y="4647565"/>
            <a:ext cx="591820" cy="0"/>
          </a:xfrm>
          <a:custGeom>
            <a:avLst/>
            <a:gdLst/>
            <a:ahLst/>
            <a:cxnLst/>
            <a:rect l="l" t="t" r="r" b="b"/>
            <a:pathLst>
              <a:path w="591820">
                <a:moveTo>
                  <a:pt x="0" y="0"/>
                </a:moveTo>
                <a:lnTo>
                  <a:pt x="5918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9" name="object 1039"/>
          <p:cNvSpPr/>
          <p:nvPr/>
        </p:nvSpPr>
        <p:spPr>
          <a:xfrm>
            <a:off x="4018279" y="4646296"/>
            <a:ext cx="594360" cy="0"/>
          </a:xfrm>
          <a:custGeom>
            <a:avLst/>
            <a:gdLst/>
            <a:ahLst/>
            <a:cxnLst/>
            <a:rect l="l" t="t" r="r" b="b"/>
            <a:pathLst>
              <a:path w="594360">
                <a:moveTo>
                  <a:pt x="0" y="0"/>
                </a:moveTo>
                <a:lnTo>
                  <a:pt x="5943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0" name="object 1040"/>
          <p:cNvSpPr/>
          <p:nvPr/>
        </p:nvSpPr>
        <p:spPr>
          <a:xfrm>
            <a:off x="4018279" y="4645025"/>
            <a:ext cx="595630" cy="0"/>
          </a:xfrm>
          <a:custGeom>
            <a:avLst/>
            <a:gdLst/>
            <a:ahLst/>
            <a:cxnLst/>
            <a:rect l="l" t="t" r="r" b="b"/>
            <a:pathLst>
              <a:path w="595629">
                <a:moveTo>
                  <a:pt x="0" y="0"/>
                </a:moveTo>
                <a:lnTo>
                  <a:pt x="5956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1" name="object 1041"/>
          <p:cNvSpPr/>
          <p:nvPr/>
        </p:nvSpPr>
        <p:spPr>
          <a:xfrm>
            <a:off x="4867909" y="4650104"/>
            <a:ext cx="588010" cy="0"/>
          </a:xfrm>
          <a:custGeom>
            <a:avLst/>
            <a:gdLst/>
            <a:ahLst/>
            <a:cxnLst/>
            <a:rect l="l" t="t" r="r" b="b"/>
            <a:pathLst>
              <a:path w="588010">
                <a:moveTo>
                  <a:pt x="0" y="0"/>
                </a:moveTo>
                <a:lnTo>
                  <a:pt x="5880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2" name="object 1042"/>
          <p:cNvSpPr/>
          <p:nvPr/>
        </p:nvSpPr>
        <p:spPr>
          <a:xfrm>
            <a:off x="4865371" y="4648834"/>
            <a:ext cx="590550" cy="0"/>
          </a:xfrm>
          <a:custGeom>
            <a:avLst/>
            <a:gdLst/>
            <a:ahLst/>
            <a:cxnLst/>
            <a:rect l="l" t="t" r="r" b="b"/>
            <a:pathLst>
              <a:path w="590550">
                <a:moveTo>
                  <a:pt x="0" y="0"/>
                </a:moveTo>
                <a:lnTo>
                  <a:pt x="5905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3" name="object 1043"/>
          <p:cNvSpPr/>
          <p:nvPr/>
        </p:nvSpPr>
        <p:spPr>
          <a:xfrm>
            <a:off x="4864102" y="4647565"/>
            <a:ext cx="590550" cy="0"/>
          </a:xfrm>
          <a:custGeom>
            <a:avLst/>
            <a:gdLst/>
            <a:ahLst/>
            <a:cxnLst/>
            <a:rect l="l" t="t" r="r" b="b"/>
            <a:pathLst>
              <a:path w="590550">
                <a:moveTo>
                  <a:pt x="0" y="0"/>
                </a:moveTo>
                <a:lnTo>
                  <a:pt x="5905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4" name="object 1044"/>
          <p:cNvSpPr/>
          <p:nvPr/>
        </p:nvSpPr>
        <p:spPr>
          <a:xfrm>
            <a:off x="4861559" y="4646296"/>
            <a:ext cx="593090" cy="0"/>
          </a:xfrm>
          <a:custGeom>
            <a:avLst/>
            <a:gdLst/>
            <a:ahLst/>
            <a:cxnLst/>
            <a:rect l="l" t="t" r="r" b="b"/>
            <a:pathLst>
              <a:path w="593089">
                <a:moveTo>
                  <a:pt x="0" y="0"/>
                </a:moveTo>
                <a:lnTo>
                  <a:pt x="5930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5" name="object 1045"/>
          <p:cNvSpPr/>
          <p:nvPr/>
        </p:nvSpPr>
        <p:spPr>
          <a:xfrm>
            <a:off x="4859020" y="4645025"/>
            <a:ext cx="595630" cy="0"/>
          </a:xfrm>
          <a:custGeom>
            <a:avLst/>
            <a:gdLst/>
            <a:ahLst/>
            <a:cxnLst/>
            <a:rect l="l" t="t" r="r" b="b"/>
            <a:pathLst>
              <a:path w="595629">
                <a:moveTo>
                  <a:pt x="0" y="0"/>
                </a:moveTo>
                <a:lnTo>
                  <a:pt x="5956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6" name="object 1046"/>
          <p:cNvSpPr/>
          <p:nvPr/>
        </p:nvSpPr>
        <p:spPr>
          <a:xfrm>
            <a:off x="4014470" y="4656453"/>
            <a:ext cx="581660" cy="0"/>
          </a:xfrm>
          <a:custGeom>
            <a:avLst/>
            <a:gdLst/>
            <a:ahLst/>
            <a:cxnLst/>
            <a:rect l="l" t="t" r="r" b="b"/>
            <a:pathLst>
              <a:path w="581660">
                <a:moveTo>
                  <a:pt x="0" y="0"/>
                </a:moveTo>
                <a:lnTo>
                  <a:pt x="5816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7" name="object 1047"/>
          <p:cNvSpPr/>
          <p:nvPr/>
        </p:nvSpPr>
        <p:spPr>
          <a:xfrm>
            <a:off x="4014469" y="4655184"/>
            <a:ext cx="582931" cy="0"/>
          </a:xfrm>
          <a:custGeom>
            <a:avLst/>
            <a:gdLst/>
            <a:ahLst/>
            <a:cxnLst/>
            <a:rect l="l" t="t" r="r" b="b"/>
            <a:pathLst>
              <a:path w="582929">
                <a:moveTo>
                  <a:pt x="0" y="0"/>
                </a:moveTo>
                <a:lnTo>
                  <a:pt x="5829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" name="object 1048"/>
          <p:cNvSpPr/>
          <p:nvPr/>
        </p:nvSpPr>
        <p:spPr>
          <a:xfrm>
            <a:off x="4015740" y="4653915"/>
            <a:ext cx="584200" cy="0"/>
          </a:xfrm>
          <a:custGeom>
            <a:avLst/>
            <a:gdLst/>
            <a:ahLst/>
            <a:cxnLst/>
            <a:rect l="l" t="t" r="r" b="b"/>
            <a:pathLst>
              <a:path w="584200">
                <a:moveTo>
                  <a:pt x="0" y="0"/>
                </a:moveTo>
                <a:lnTo>
                  <a:pt x="5842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9" name="object 1049"/>
          <p:cNvSpPr/>
          <p:nvPr/>
        </p:nvSpPr>
        <p:spPr>
          <a:xfrm>
            <a:off x="4015740" y="4652645"/>
            <a:ext cx="586740" cy="0"/>
          </a:xfrm>
          <a:custGeom>
            <a:avLst/>
            <a:gdLst/>
            <a:ahLst/>
            <a:cxnLst/>
            <a:rect l="l" t="t" r="r" b="b"/>
            <a:pathLst>
              <a:path w="586739">
                <a:moveTo>
                  <a:pt x="0" y="0"/>
                </a:moveTo>
                <a:lnTo>
                  <a:pt x="5867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0" name="object 1050"/>
          <p:cNvSpPr/>
          <p:nvPr/>
        </p:nvSpPr>
        <p:spPr>
          <a:xfrm>
            <a:off x="4015740" y="4651375"/>
            <a:ext cx="588010" cy="0"/>
          </a:xfrm>
          <a:custGeom>
            <a:avLst/>
            <a:gdLst/>
            <a:ahLst/>
            <a:cxnLst/>
            <a:rect l="l" t="t" r="r" b="b"/>
            <a:pathLst>
              <a:path w="588010">
                <a:moveTo>
                  <a:pt x="0" y="0"/>
                </a:moveTo>
                <a:lnTo>
                  <a:pt x="5880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1" name="object 1051"/>
          <p:cNvSpPr/>
          <p:nvPr/>
        </p:nvSpPr>
        <p:spPr>
          <a:xfrm>
            <a:off x="4878070" y="4656453"/>
            <a:ext cx="580390" cy="0"/>
          </a:xfrm>
          <a:custGeom>
            <a:avLst/>
            <a:gdLst/>
            <a:ahLst/>
            <a:cxnLst/>
            <a:rect l="l" t="t" r="r" b="b"/>
            <a:pathLst>
              <a:path w="580389">
                <a:moveTo>
                  <a:pt x="0" y="0"/>
                </a:moveTo>
                <a:lnTo>
                  <a:pt x="5803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2" name="object 1052"/>
          <p:cNvSpPr/>
          <p:nvPr/>
        </p:nvSpPr>
        <p:spPr>
          <a:xfrm>
            <a:off x="4875528" y="4655184"/>
            <a:ext cx="582931" cy="0"/>
          </a:xfrm>
          <a:custGeom>
            <a:avLst/>
            <a:gdLst/>
            <a:ahLst/>
            <a:cxnLst/>
            <a:rect l="l" t="t" r="r" b="b"/>
            <a:pathLst>
              <a:path w="582929">
                <a:moveTo>
                  <a:pt x="0" y="0"/>
                </a:moveTo>
                <a:lnTo>
                  <a:pt x="5829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3" name="object 1053"/>
          <p:cNvSpPr/>
          <p:nvPr/>
        </p:nvSpPr>
        <p:spPr>
          <a:xfrm>
            <a:off x="4874260" y="4653915"/>
            <a:ext cx="582931" cy="0"/>
          </a:xfrm>
          <a:custGeom>
            <a:avLst/>
            <a:gdLst/>
            <a:ahLst/>
            <a:cxnLst/>
            <a:rect l="l" t="t" r="r" b="b"/>
            <a:pathLst>
              <a:path w="582929">
                <a:moveTo>
                  <a:pt x="0" y="0"/>
                </a:moveTo>
                <a:lnTo>
                  <a:pt x="5829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4" name="object 1054"/>
          <p:cNvSpPr/>
          <p:nvPr/>
        </p:nvSpPr>
        <p:spPr>
          <a:xfrm>
            <a:off x="4871720" y="4652645"/>
            <a:ext cx="585470" cy="0"/>
          </a:xfrm>
          <a:custGeom>
            <a:avLst/>
            <a:gdLst/>
            <a:ahLst/>
            <a:cxnLst/>
            <a:rect l="l" t="t" r="r" b="b"/>
            <a:pathLst>
              <a:path w="585470">
                <a:moveTo>
                  <a:pt x="0" y="0"/>
                </a:moveTo>
                <a:lnTo>
                  <a:pt x="58546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5" name="object 1055"/>
          <p:cNvSpPr/>
          <p:nvPr/>
        </p:nvSpPr>
        <p:spPr>
          <a:xfrm>
            <a:off x="4869179" y="4651375"/>
            <a:ext cx="588010" cy="0"/>
          </a:xfrm>
          <a:custGeom>
            <a:avLst/>
            <a:gdLst/>
            <a:ahLst/>
            <a:cxnLst/>
            <a:rect l="l" t="t" r="r" b="b"/>
            <a:pathLst>
              <a:path w="588010">
                <a:moveTo>
                  <a:pt x="0" y="0"/>
                </a:moveTo>
                <a:lnTo>
                  <a:pt x="5880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6" name="object 1056"/>
          <p:cNvSpPr/>
          <p:nvPr/>
        </p:nvSpPr>
        <p:spPr>
          <a:xfrm>
            <a:off x="4011928" y="4662805"/>
            <a:ext cx="572770" cy="0"/>
          </a:xfrm>
          <a:custGeom>
            <a:avLst/>
            <a:gdLst/>
            <a:ahLst/>
            <a:cxnLst/>
            <a:rect l="l" t="t" r="r" b="b"/>
            <a:pathLst>
              <a:path w="572770">
                <a:moveTo>
                  <a:pt x="0" y="0"/>
                </a:moveTo>
                <a:lnTo>
                  <a:pt x="5727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7" name="object 1057"/>
          <p:cNvSpPr/>
          <p:nvPr/>
        </p:nvSpPr>
        <p:spPr>
          <a:xfrm>
            <a:off x="4011929" y="4661534"/>
            <a:ext cx="575310" cy="0"/>
          </a:xfrm>
          <a:custGeom>
            <a:avLst/>
            <a:gdLst/>
            <a:ahLst/>
            <a:cxnLst/>
            <a:rect l="l" t="t" r="r" b="b"/>
            <a:pathLst>
              <a:path w="575310">
                <a:moveTo>
                  <a:pt x="0" y="0"/>
                </a:moveTo>
                <a:lnTo>
                  <a:pt x="5753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8" name="object 1058"/>
          <p:cNvSpPr/>
          <p:nvPr/>
        </p:nvSpPr>
        <p:spPr>
          <a:xfrm>
            <a:off x="4013202" y="4660265"/>
            <a:ext cx="576580" cy="0"/>
          </a:xfrm>
          <a:custGeom>
            <a:avLst/>
            <a:gdLst/>
            <a:ahLst/>
            <a:cxnLst/>
            <a:rect l="l" t="t" r="r" b="b"/>
            <a:pathLst>
              <a:path w="576579">
                <a:moveTo>
                  <a:pt x="0" y="0"/>
                </a:moveTo>
                <a:lnTo>
                  <a:pt x="5765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9" name="object 1059"/>
          <p:cNvSpPr/>
          <p:nvPr/>
        </p:nvSpPr>
        <p:spPr>
          <a:xfrm>
            <a:off x="4013202" y="4658995"/>
            <a:ext cx="577850" cy="0"/>
          </a:xfrm>
          <a:custGeom>
            <a:avLst/>
            <a:gdLst/>
            <a:ahLst/>
            <a:cxnLst/>
            <a:rect l="l" t="t" r="r" b="b"/>
            <a:pathLst>
              <a:path w="577850">
                <a:moveTo>
                  <a:pt x="0" y="0"/>
                </a:moveTo>
                <a:lnTo>
                  <a:pt x="5778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0" name="object 1060"/>
          <p:cNvSpPr/>
          <p:nvPr/>
        </p:nvSpPr>
        <p:spPr>
          <a:xfrm>
            <a:off x="4014470" y="4657725"/>
            <a:ext cx="579120" cy="0"/>
          </a:xfrm>
          <a:custGeom>
            <a:avLst/>
            <a:gdLst/>
            <a:ahLst/>
            <a:cxnLst/>
            <a:rect l="l" t="t" r="r" b="b"/>
            <a:pathLst>
              <a:path w="579120">
                <a:moveTo>
                  <a:pt x="0" y="0"/>
                </a:moveTo>
                <a:lnTo>
                  <a:pt x="5791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1" name="object 1061"/>
          <p:cNvSpPr/>
          <p:nvPr/>
        </p:nvSpPr>
        <p:spPr>
          <a:xfrm>
            <a:off x="4888229" y="4662805"/>
            <a:ext cx="572770" cy="0"/>
          </a:xfrm>
          <a:custGeom>
            <a:avLst/>
            <a:gdLst/>
            <a:ahLst/>
            <a:cxnLst/>
            <a:rect l="l" t="t" r="r" b="b"/>
            <a:pathLst>
              <a:path w="572770">
                <a:moveTo>
                  <a:pt x="0" y="0"/>
                </a:moveTo>
                <a:lnTo>
                  <a:pt x="5727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2" name="object 1062"/>
          <p:cNvSpPr/>
          <p:nvPr/>
        </p:nvSpPr>
        <p:spPr>
          <a:xfrm>
            <a:off x="4886959" y="4661534"/>
            <a:ext cx="574040" cy="0"/>
          </a:xfrm>
          <a:custGeom>
            <a:avLst/>
            <a:gdLst/>
            <a:ahLst/>
            <a:cxnLst/>
            <a:rect l="l" t="t" r="r" b="b"/>
            <a:pathLst>
              <a:path w="574039">
                <a:moveTo>
                  <a:pt x="0" y="0"/>
                </a:moveTo>
                <a:lnTo>
                  <a:pt x="5740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3" name="object 1063"/>
          <p:cNvSpPr/>
          <p:nvPr/>
        </p:nvSpPr>
        <p:spPr>
          <a:xfrm>
            <a:off x="4884420" y="4660265"/>
            <a:ext cx="575310" cy="0"/>
          </a:xfrm>
          <a:custGeom>
            <a:avLst/>
            <a:gdLst/>
            <a:ahLst/>
            <a:cxnLst/>
            <a:rect l="l" t="t" r="r" b="b"/>
            <a:pathLst>
              <a:path w="575310">
                <a:moveTo>
                  <a:pt x="0" y="0"/>
                </a:moveTo>
                <a:lnTo>
                  <a:pt x="5753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4" name="object 1064"/>
          <p:cNvSpPr/>
          <p:nvPr/>
        </p:nvSpPr>
        <p:spPr>
          <a:xfrm>
            <a:off x="4881881" y="4658995"/>
            <a:ext cx="577850" cy="0"/>
          </a:xfrm>
          <a:custGeom>
            <a:avLst/>
            <a:gdLst/>
            <a:ahLst/>
            <a:cxnLst/>
            <a:rect l="l" t="t" r="r" b="b"/>
            <a:pathLst>
              <a:path w="577850">
                <a:moveTo>
                  <a:pt x="0" y="0"/>
                </a:moveTo>
                <a:lnTo>
                  <a:pt x="5778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5" name="object 1065"/>
          <p:cNvSpPr/>
          <p:nvPr/>
        </p:nvSpPr>
        <p:spPr>
          <a:xfrm>
            <a:off x="4880609" y="4657725"/>
            <a:ext cx="577850" cy="0"/>
          </a:xfrm>
          <a:custGeom>
            <a:avLst/>
            <a:gdLst/>
            <a:ahLst/>
            <a:cxnLst/>
            <a:rect l="l" t="t" r="r" b="b"/>
            <a:pathLst>
              <a:path w="577850">
                <a:moveTo>
                  <a:pt x="0" y="0"/>
                </a:moveTo>
                <a:lnTo>
                  <a:pt x="5778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6" name="object 1066"/>
          <p:cNvSpPr/>
          <p:nvPr/>
        </p:nvSpPr>
        <p:spPr>
          <a:xfrm>
            <a:off x="4009392" y="4669155"/>
            <a:ext cx="565150" cy="0"/>
          </a:xfrm>
          <a:custGeom>
            <a:avLst/>
            <a:gdLst/>
            <a:ahLst/>
            <a:cxnLst/>
            <a:rect l="l" t="t" r="r" b="b"/>
            <a:pathLst>
              <a:path w="565150">
                <a:moveTo>
                  <a:pt x="0" y="0"/>
                </a:moveTo>
                <a:lnTo>
                  <a:pt x="5651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7" name="object 1067"/>
          <p:cNvSpPr/>
          <p:nvPr/>
        </p:nvSpPr>
        <p:spPr>
          <a:xfrm>
            <a:off x="4009390" y="4667884"/>
            <a:ext cx="567690" cy="0"/>
          </a:xfrm>
          <a:custGeom>
            <a:avLst/>
            <a:gdLst/>
            <a:ahLst/>
            <a:cxnLst/>
            <a:rect l="l" t="t" r="r" b="b"/>
            <a:pathLst>
              <a:path w="567689">
                <a:moveTo>
                  <a:pt x="0" y="0"/>
                </a:moveTo>
                <a:lnTo>
                  <a:pt x="5676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8" name="object 1068"/>
          <p:cNvSpPr/>
          <p:nvPr/>
        </p:nvSpPr>
        <p:spPr>
          <a:xfrm>
            <a:off x="4010659" y="4666615"/>
            <a:ext cx="567690" cy="0"/>
          </a:xfrm>
          <a:custGeom>
            <a:avLst/>
            <a:gdLst/>
            <a:ahLst/>
            <a:cxnLst/>
            <a:rect l="l" t="t" r="r" b="b"/>
            <a:pathLst>
              <a:path w="567689">
                <a:moveTo>
                  <a:pt x="0" y="0"/>
                </a:moveTo>
                <a:lnTo>
                  <a:pt x="5676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9" name="object 1069"/>
          <p:cNvSpPr/>
          <p:nvPr/>
        </p:nvSpPr>
        <p:spPr>
          <a:xfrm>
            <a:off x="4010661" y="4665345"/>
            <a:ext cx="570230" cy="0"/>
          </a:xfrm>
          <a:custGeom>
            <a:avLst/>
            <a:gdLst/>
            <a:ahLst/>
            <a:cxnLst/>
            <a:rect l="l" t="t" r="r" b="b"/>
            <a:pathLst>
              <a:path w="570229">
                <a:moveTo>
                  <a:pt x="0" y="0"/>
                </a:moveTo>
                <a:lnTo>
                  <a:pt x="5702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0" name="object 1070"/>
          <p:cNvSpPr/>
          <p:nvPr/>
        </p:nvSpPr>
        <p:spPr>
          <a:xfrm>
            <a:off x="4011929" y="4664075"/>
            <a:ext cx="571500" cy="0"/>
          </a:xfrm>
          <a:custGeom>
            <a:avLst/>
            <a:gdLst/>
            <a:ahLst/>
            <a:cxnLst/>
            <a:rect l="l" t="t" r="r" b="b"/>
            <a:pathLst>
              <a:path w="571500">
                <a:moveTo>
                  <a:pt x="0" y="0"/>
                </a:moveTo>
                <a:lnTo>
                  <a:pt x="5715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1" name="object 1071"/>
          <p:cNvSpPr/>
          <p:nvPr/>
        </p:nvSpPr>
        <p:spPr>
          <a:xfrm>
            <a:off x="4898392" y="4669155"/>
            <a:ext cx="565150" cy="0"/>
          </a:xfrm>
          <a:custGeom>
            <a:avLst/>
            <a:gdLst/>
            <a:ahLst/>
            <a:cxnLst/>
            <a:rect l="l" t="t" r="r" b="b"/>
            <a:pathLst>
              <a:path w="565150">
                <a:moveTo>
                  <a:pt x="0" y="0"/>
                </a:moveTo>
                <a:lnTo>
                  <a:pt x="5651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2" name="object 1072"/>
          <p:cNvSpPr/>
          <p:nvPr/>
        </p:nvSpPr>
        <p:spPr>
          <a:xfrm>
            <a:off x="4897119" y="4667884"/>
            <a:ext cx="566420" cy="0"/>
          </a:xfrm>
          <a:custGeom>
            <a:avLst/>
            <a:gdLst/>
            <a:ahLst/>
            <a:cxnLst/>
            <a:rect l="l" t="t" r="r" b="b"/>
            <a:pathLst>
              <a:path w="566420">
                <a:moveTo>
                  <a:pt x="0" y="0"/>
                </a:moveTo>
                <a:lnTo>
                  <a:pt x="5664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3" name="object 1073"/>
          <p:cNvSpPr/>
          <p:nvPr/>
        </p:nvSpPr>
        <p:spPr>
          <a:xfrm>
            <a:off x="4894579" y="4666615"/>
            <a:ext cx="567690" cy="0"/>
          </a:xfrm>
          <a:custGeom>
            <a:avLst/>
            <a:gdLst/>
            <a:ahLst/>
            <a:cxnLst/>
            <a:rect l="l" t="t" r="r" b="b"/>
            <a:pathLst>
              <a:path w="567689">
                <a:moveTo>
                  <a:pt x="0" y="0"/>
                </a:moveTo>
                <a:lnTo>
                  <a:pt x="5676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4" name="object 1074"/>
          <p:cNvSpPr/>
          <p:nvPr/>
        </p:nvSpPr>
        <p:spPr>
          <a:xfrm>
            <a:off x="4893308" y="4665345"/>
            <a:ext cx="568961" cy="0"/>
          </a:xfrm>
          <a:custGeom>
            <a:avLst/>
            <a:gdLst/>
            <a:ahLst/>
            <a:cxnLst/>
            <a:rect l="l" t="t" r="r" b="b"/>
            <a:pathLst>
              <a:path w="568960">
                <a:moveTo>
                  <a:pt x="0" y="0"/>
                </a:moveTo>
                <a:lnTo>
                  <a:pt x="5689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5" name="object 1075"/>
          <p:cNvSpPr/>
          <p:nvPr/>
        </p:nvSpPr>
        <p:spPr>
          <a:xfrm>
            <a:off x="4890770" y="4664075"/>
            <a:ext cx="570230" cy="0"/>
          </a:xfrm>
          <a:custGeom>
            <a:avLst/>
            <a:gdLst/>
            <a:ahLst/>
            <a:cxnLst/>
            <a:rect l="l" t="t" r="r" b="b"/>
            <a:pathLst>
              <a:path w="570229">
                <a:moveTo>
                  <a:pt x="0" y="0"/>
                </a:moveTo>
                <a:lnTo>
                  <a:pt x="5702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6" name="object 1076"/>
          <p:cNvSpPr/>
          <p:nvPr/>
        </p:nvSpPr>
        <p:spPr>
          <a:xfrm>
            <a:off x="4006851" y="4675504"/>
            <a:ext cx="557530" cy="0"/>
          </a:xfrm>
          <a:custGeom>
            <a:avLst/>
            <a:gdLst/>
            <a:ahLst/>
            <a:cxnLst/>
            <a:rect l="l" t="t" r="r" b="b"/>
            <a:pathLst>
              <a:path w="557529">
                <a:moveTo>
                  <a:pt x="0" y="0"/>
                </a:moveTo>
                <a:lnTo>
                  <a:pt x="5575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7" name="object 1077"/>
          <p:cNvSpPr/>
          <p:nvPr/>
        </p:nvSpPr>
        <p:spPr>
          <a:xfrm>
            <a:off x="4008119" y="4674234"/>
            <a:ext cx="558800" cy="0"/>
          </a:xfrm>
          <a:custGeom>
            <a:avLst/>
            <a:gdLst/>
            <a:ahLst/>
            <a:cxnLst/>
            <a:rect l="l" t="t" r="r" b="b"/>
            <a:pathLst>
              <a:path w="558800">
                <a:moveTo>
                  <a:pt x="0" y="0"/>
                </a:moveTo>
                <a:lnTo>
                  <a:pt x="5588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8" name="object 1078"/>
          <p:cNvSpPr/>
          <p:nvPr/>
        </p:nvSpPr>
        <p:spPr>
          <a:xfrm>
            <a:off x="4008120" y="4672965"/>
            <a:ext cx="560070" cy="0"/>
          </a:xfrm>
          <a:custGeom>
            <a:avLst/>
            <a:gdLst/>
            <a:ahLst/>
            <a:cxnLst/>
            <a:rect l="l" t="t" r="r" b="b"/>
            <a:pathLst>
              <a:path w="560070">
                <a:moveTo>
                  <a:pt x="0" y="0"/>
                </a:moveTo>
                <a:lnTo>
                  <a:pt x="5600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9" name="object 1079"/>
          <p:cNvSpPr/>
          <p:nvPr/>
        </p:nvSpPr>
        <p:spPr>
          <a:xfrm>
            <a:off x="4008120" y="4671695"/>
            <a:ext cx="562610" cy="0"/>
          </a:xfrm>
          <a:custGeom>
            <a:avLst/>
            <a:gdLst/>
            <a:ahLst/>
            <a:cxnLst/>
            <a:rect l="l" t="t" r="r" b="b"/>
            <a:pathLst>
              <a:path w="562610">
                <a:moveTo>
                  <a:pt x="0" y="0"/>
                </a:moveTo>
                <a:lnTo>
                  <a:pt x="5626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0" name="object 1080"/>
          <p:cNvSpPr/>
          <p:nvPr/>
        </p:nvSpPr>
        <p:spPr>
          <a:xfrm>
            <a:off x="4009392" y="4670425"/>
            <a:ext cx="563880" cy="0"/>
          </a:xfrm>
          <a:custGeom>
            <a:avLst/>
            <a:gdLst/>
            <a:ahLst/>
            <a:cxnLst/>
            <a:rect l="l" t="t" r="r" b="b"/>
            <a:pathLst>
              <a:path w="563879">
                <a:moveTo>
                  <a:pt x="0" y="0"/>
                </a:moveTo>
                <a:lnTo>
                  <a:pt x="5638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1" name="object 1081"/>
          <p:cNvSpPr/>
          <p:nvPr/>
        </p:nvSpPr>
        <p:spPr>
          <a:xfrm>
            <a:off x="4909822" y="4675504"/>
            <a:ext cx="556260" cy="0"/>
          </a:xfrm>
          <a:custGeom>
            <a:avLst/>
            <a:gdLst/>
            <a:ahLst/>
            <a:cxnLst/>
            <a:rect l="l" t="t" r="r" b="b"/>
            <a:pathLst>
              <a:path w="556260">
                <a:moveTo>
                  <a:pt x="0" y="0"/>
                </a:moveTo>
                <a:lnTo>
                  <a:pt x="5562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2" name="object 1082"/>
          <p:cNvSpPr/>
          <p:nvPr/>
        </p:nvSpPr>
        <p:spPr>
          <a:xfrm>
            <a:off x="4907279" y="4674234"/>
            <a:ext cx="557530" cy="0"/>
          </a:xfrm>
          <a:custGeom>
            <a:avLst/>
            <a:gdLst/>
            <a:ahLst/>
            <a:cxnLst/>
            <a:rect l="l" t="t" r="r" b="b"/>
            <a:pathLst>
              <a:path w="557529">
                <a:moveTo>
                  <a:pt x="0" y="0"/>
                </a:moveTo>
                <a:lnTo>
                  <a:pt x="5575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3" name="object 1083"/>
          <p:cNvSpPr/>
          <p:nvPr/>
        </p:nvSpPr>
        <p:spPr>
          <a:xfrm>
            <a:off x="4904740" y="4672965"/>
            <a:ext cx="560070" cy="0"/>
          </a:xfrm>
          <a:custGeom>
            <a:avLst/>
            <a:gdLst/>
            <a:ahLst/>
            <a:cxnLst/>
            <a:rect l="l" t="t" r="r" b="b"/>
            <a:pathLst>
              <a:path w="560070">
                <a:moveTo>
                  <a:pt x="0" y="0"/>
                </a:moveTo>
                <a:lnTo>
                  <a:pt x="5600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4" name="object 1084"/>
          <p:cNvSpPr/>
          <p:nvPr/>
        </p:nvSpPr>
        <p:spPr>
          <a:xfrm>
            <a:off x="4903470" y="4671695"/>
            <a:ext cx="561340" cy="0"/>
          </a:xfrm>
          <a:custGeom>
            <a:avLst/>
            <a:gdLst/>
            <a:ahLst/>
            <a:cxnLst/>
            <a:rect l="l" t="t" r="r" b="b"/>
            <a:pathLst>
              <a:path w="561339">
                <a:moveTo>
                  <a:pt x="0" y="0"/>
                </a:moveTo>
                <a:lnTo>
                  <a:pt x="5613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5" name="object 1085"/>
          <p:cNvSpPr/>
          <p:nvPr/>
        </p:nvSpPr>
        <p:spPr>
          <a:xfrm>
            <a:off x="4900930" y="4670425"/>
            <a:ext cx="562610" cy="0"/>
          </a:xfrm>
          <a:custGeom>
            <a:avLst/>
            <a:gdLst/>
            <a:ahLst/>
            <a:cxnLst/>
            <a:rect l="l" t="t" r="r" b="b"/>
            <a:pathLst>
              <a:path w="562610">
                <a:moveTo>
                  <a:pt x="0" y="0"/>
                </a:moveTo>
                <a:lnTo>
                  <a:pt x="5626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6" name="object 1086"/>
          <p:cNvSpPr/>
          <p:nvPr/>
        </p:nvSpPr>
        <p:spPr>
          <a:xfrm>
            <a:off x="4004309" y="4681854"/>
            <a:ext cx="549910" cy="0"/>
          </a:xfrm>
          <a:custGeom>
            <a:avLst/>
            <a:gdLst/>
            <a:ahLst/>
            <a:cxnLst/>
            <a:rect l="l" t="t" r="r" b="b"/>
            <a:pathLst>
              <a:path w="549910">
                <a:moveTo>
                  <a:pt x="0" y="0"/>
                </a:moveTo>
                <a:lnTo>
                  <a:pt x="5499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7" name="object 1087"/>
          <p:cNvSpPr/>
          <p:nvPr/>
        </p:nvSpPr>
        <p:spPr>
          <a:xfrm>
            <a:off x="4005581" y="4680584"/>
            <a:ext cx="549910" cy="0"/>
          </a:xfrm>
          <a:custGeom>
            <a:avLst/>
            <a:gdLst/>
            <a:ahLst/>
            <a:cxnLst/>
            <a:rect l="l" t="t" r="r" b="b"/>
            <a:pathLst>
              <a:path w="549910">
                <a:moveTo>
                  <a:pt x="0" y="0"/>
                </a:moveTo>
                <a:lnTo>
                  <a:pt x="5499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8" name="object 1088"/>
          <p:cNvSpPr/>
          <p:nvPr/>
        </p:nvSpPr>
        <p:spPr>
          <a:xfrm>
            <a:off x="4005579" y="4679315"/>
            <a:ext cx="552450" cy="0"/>
          </a:xfrm>
          <a:custGeom>
            <a:avLst/>
            <a:gdLst/>
            <a:ahLst/>
            <a:cxnLst/>
            <a:rect l="l" t="t" r="r" b="b"/>
            <a:pathLst>
              <a:path w="552450">
                <a:moveTo>
                  <a:pt x="0" y="0"/>
                </a:moveTo>
                <a:lnTo>
                  <a:pt x="5524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9" name="object 1089"/>
          <p:cNvSpPr/>
          <p:nvPr/>
        </p:nvSpPr>
        <p:spPr>
          <a:xfrm>
            <a:off x="4005581" y="4678045"/>
            <a:ext cx="554989" cy="0"/>
          </a:xfrm>
          <a:custGeom>
            <a:avLst/>
            <a:gdLst/>
            <a:ahLst/>
            <a:cxnLst/>
            <a:rect l="l" t="t" r="r" b="b"/>
            <a:pathLst>
              <a:path w="554989">
                <a:moveTo>
                  <a:pt x="0" y="0"/>
                </a:moveTo>
                <a:lnTo>
                  <a:pt x="5549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0" name="object 1090"/>
          <p:cNvSpPr/>
          <p:nvPr/>
        </p:nvSpPr>
        <p:spPr>
          <a:xfrm>
            <a:off x="4006852" y="4676775"/>
            <a:ext cx="554989" cy="0"/>
          </a:xfrm>
          <a:custGeom>
            <a:avLst/>
            <a:gdLst/>
            <a:ahLst/>
            <a:cxnLst/>
            <a:rect l="l" t="t" r="r" b="b"/>
            <a:pathLst>
              <a:path w="554989">
                <a:moveTo>
                  <a:pt x="0" y="0"/>
                </a:moveTo>
                <a:lnTo>
                  <a:pt x="5549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1" name="object 1091"/>
          <p:cNvSpPr/>
          <p:nvPr/>
        </p:nvSpPr>
        <p:spPr>
          <a:xfrm>
            <a:off x="4919979" y="4681854"/>
            <a:ext cx="548640" cy="0"/>
          </a:xfrm>
          <a:custGeom>
            <a:avLst/>
            <a:gdLst/>
            <a:ahLst/>
            <a:cxnLst/>
            <a:rect l="l" t="t" r="r" b="b"/>
            <a:pathLst>
              <a:path w="548639">
                <a:moveTo>
                  <a:pt x="0" y="0"/>
                </a:moveTo>
                <a:lnTo>
                  <a:pt x="5486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2" name="object 1092"/>
          <p:cNvSpPr/>
          <p:nvPr/>
        </p:nvSpPr>
        <p:spPr>
          <a:xfrm>
            <a:off x="4917441" y="4680584"/>
            <a:ext cx="549910" cy="0"/>
          </a:xfrm>
          <a:custGeom>
            <a:avLst/>
            <a:gdLst/>
            <a:ahLst/>
            <a:cxnLst/>
            <a:rect l="l" t="t" r="r" b="b"/>
            <a:pathLst>
              <a:path w="549910">
                <a:moveTo>
                  <a:pt x="0" y="0"/>
                </a:moveTo>
                <a:lnTo>
                  <a:pt x="5499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3" name="object 1093"/>
          <p:cNvSpPr/>
          <p:nvPr/>
        </p:nvSpPr>
        <p:spPr>
          <a:xfrm>
            <a:off x="4916172" y="4679315"/>
            <a:ext cx="551180" cy="0"/>
          </a:xfrm>
          <a:custGeom>
            <a:avLst/>
            <a:gdLst/>
            <a:ahLst/>
            <a:cxnLst/>
            <a:rect l="l" t="t" r="r" b="b"/>
            <a:pathLst>
              <a:path w="551179">
                <a:moveTo>
                  <a:pt x="0" y="0"/>
                </a:moveTo>
                <a:lnTo>
                  <a:pt x="5511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4" name="object 1094"/>
          <p:cNvSpPr/>
          <p:nvPr/>
        </p:nvSpPr>
        <p:spPr>
          <a:xfrm>
            <a:off x="4913629" y="4678045"/>
            <a:ext cx="553720" cy="0"/>
          </a:xfrm>
          <a:custGeom>
            <a:avLst/>
            <a:gdLst/>
            <a:ahLst/>
            <a:cxnLst/>
            <a:rect l="l" t="t" r="r" b="b"/>
            <a:pathLst>
              <a:path w="553720">
                <a:moveTo>
                  <a:pt x="0" y="0"/>
                </a:moveTo>
                <a:lnTo>
                  <a:pt x="5537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5" name="object 1095"/>
          <p:cNvSpPr/>
          <p:nvPr/>
        </p:nvSpPr>
        <p:spPr>
          <a:xfrm>
            <a:off x="4911093" y="4676775"/>
            <a:ext cx="554989" cy="0"/>
          </a:xfrm>
          <a:custGeom>
            <a:avLst/>
            <a:gdLst/>
            <a:ahLst/>
            <a:cxnLst/>
            <a:rect l="l" t="t" r="r" b="b"/>
            <a:pathLst>
              <a:path w="554989">
                <a:moveTo>
                  <a:pt x="0" y="0"/>
                </a:moveTo>
                <a:lnTo>
                  <a:pt x="5549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6" name="object 1096"/>
          <p:cNvSpPr/>
          <p:nvPr/>
        </p:nvSpPr>
        <p:spPr>
          <a:xfrm>
            <a:off x="4001770" y="4688204"/>
            <a:ext cx="542290" cy="0"/>
          </a:xfrm>
          <a:custGeom>
            <a:avLst/>
            <a:gdLst/>
            <a:ahLst/>
            <a:cxnLst/>
            <a:rect l="l" t="t" r="r" b="b"/>
            <a:pathLst>
              <a:path w="542289">
                <a:moveTo>
                  <a:pt x="0" y="0"/>
                </a:moveTo>
                <a:lnTo>
                  <a:pt x="5422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7" name="object 1097"/>
          <p:cNvSpPr/>
          <p:nvPr/>
        </p:nvSpPr>
        <p:spPr>
          <a:xfrm>
            <a:off x="4003042" y="4686934"/>
            <a:ext cx="542290" cy="0"/>
          </a:xfrm>
          <a:custGeom>
            <a:avLst/>
            <a:gdLst/>
            <a:ahLst/>
            <a:cxnLst/>
            <a:rect l="l" t="t" r="r" b="b"/>
            <a:pathLst>
              <a:path w="542289">
                <a:moveTo>
                  <a:pt x="0" y="0"/>
                </a:moveTo>
                <a:lnTo>
                  <a:pt x="5422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8" name="object 1098"/>
          <p:cNvSpPr/>
          <p:nvPr/>
        </p:nvSpPr>
        <p:spPr>
          <a:xfrm>
            <a:off x="4003040" y="4685665"/>
            <a:ext cx="544830" cy="0"/>
          </a:xfrm>
          <a:custGeom>
            <a:avLst/>
            <a:gdLst/>
            <a:ahLst/>
            <a:cxnLst/>
            <a:rect l="l" t="t" r="r" b="b"/>
            <a:pathLst>
              <a:path w="544829">
                <a:moveTo>
                  <a:pt x="0" y="0"/>
                </a:moveTo>
                <a:lnTo>
                  <a:pt x="5448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9" name="object 1099"/>
          <p:cNvSpPr/>
          <p:nvPr/>
        </p:nvSpPr>
        <p:spPr>
          <a:xfrm>
            <a:off x="4003040" y="4684395"/>
            <a:ext cx="546100" cy="0"/>
          </a:xfrm>
          <a:custGeom>
            <a:avLst/>
            <a:gdLst/>
            <a:ahLst/>
            <a:cxnLst/>
            <a:rect l="l" t="t" r="r" b="b"/>
            <a:pathLst>
              <a:path w="546100">
                <a:moveTo>
                  <a:pt x="0" y="0"/>
                </a:moveTo>
                <a:lnTo>
                  <a:pt x="5461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0" name="object 1100"/>
          <p:cNvSpPr/>
          <p:nvPr/>
        </p:nvSpPr>
        <p:spPr>
          <a:xfrm>
            <a:off x="4004309" y="4683125"/>
            <a:ext cx="547370" cy="0"/>
          </a:xfrm>
          <a:custGeom>
            <a:avLst/>
            <a:gdLst/>
            <a:ahLst/>
            <a:cxnLst/>
            <a:rect l="l" t="t" r="r" b="b"/>
            <a:pathLst>
              <a:path w="547370">
                <a:moveTo>
                  <a:pt x="0" y="0"/>
                </a:moveTo>
                <a:lnTo>
                  <a:pt x="5473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1" name="object 1101"/>
          <p:cNvSpPr/>
          <p:nvPr/>
        </p:nvSpPr>
        <p:spPr>
          <a:xfrm>
            <a:off x="4930142" y="4688204"/>
            <a:ext cx="541019" cy="0"/>
          </a:xfrm>
          <a:custGeom>
            <a:avLst/>
            <a:gdLst/>
            <a:ahLst/>
            <a:cxnLst/>
            <a:rect l="l" t="t" r="r" b="b"/>
            <a:pathLst>
              <a:path w="541020">
                <a:moveTo>
                  <a:pt x="0" y="0"/>
                </a:moveTo>
                <a:lnTo>
                  <a:pt x="5410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2" name="object 1102"/>
          <p:cNvSpPr/>
          <p:nvPr/>
        </p:nvSpPr>
        <p:spPr>
          <a:xfrm>
            <a:off x="4927602" y="4686934"/>
            <a:ext cx="542290" cy="0"/>
          </a:xfrm>
          <a:custGeom>
            <a:avLst/>
            <a:gdLst/>
            <a:ahLst/>
            <a:cxnLst/>
            <a:rect l="l" t="t" r="r" b="b"/>
            <a:pathLst>
              <a:path w="542289">
                <a:moveTo>
                  <a:pt x="0" y="0"/>
                </a:moveTo>
                <a:lnTo>
                  <a:pt x="5422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3" name="object 1103"/>
          <p:cNvSpPr/>
          <p:nvPr/>
        </p:nvSpPr>
        <p:spPr>
          <a:xfrm>
            <a:off x="4926331" y="4685665"/>
            <a:ext cx="543560" cy="0"/>
          </a:xfrm>
          <a:custGeom>
            <a:avLst/>
            <a:gdLst/>
            <a:ahLst/>
            <a:cxnLst/>
            <a:rect l="l" t="t" r="r" b="b"/>
            <a:pathLst>
              <a:path w="543560">
                <a:moveTo>
                  <a:pt x="0" y="0"/>
                </a:moveTo>
                <a:lnTo>
                  <a:pt x="5435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4" name="object 1104"/>
          <p:cNvSpPr/>
          <p:nvPr/>
        </p:nvSpPr>
        <p:spPr>
          <a:xfrm>
            <a:off x="4923790" y="4684395"/>
            <a:ext cx="546100" cy="0"/>
          </a:xfrm>
          <a:custGeom>
            <a:avLst/>
            <a:gdLst/>
            <a:ahLst/>
            <a:cxnLst/>
            <a:rect l="l" t="t" r="r" b="b"/>
            <a:pathLst>
              <a:path w="546100">
                <a:moveTo>
                  <a:pt x="0" y="0"/>
                </a:moveTo>
                <a:lnTo>
                  <a:pt x="5461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5" name="object 1105"/>
          <p:cNvSpPr/>
          <p:nvPr/>
        </p:nvSpPr>
        <p:spPr>
          <a:xfrm>
            <a:off x="4922520" y="4683125"/>
            <a:ext cx="546100" cy="0"/>
          </a:xfrm>
          <a:custGeom>
            <a:avLst/>
            <a:gdLst/>
            <a:ahLst/>
            <a:cxnLst/>
            <a:rect l="l" t="t" r="r" b="b"/>
            <a:pathLst>
              <a:path w="546100">
                <a:moveTo>
                  <a:pt x="0" y="0"/>
                </a:moveTo>
                <a:lnTo>
                  <a:pt x="5461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6" name="object 1106"/>
          <p:cNvSpPr/>
          <p:nvPr/>
        </p:nvSpPr>
        <p:spPr>
          <a:xfrm>
            <a:off x="3999229" y="4694554"/>
            <a:ext cx="533400" cy="0"/>
          </a:xfrm>
          <a:custGeom>
            <a:avLst/>
            <a:gdLst/>
            <a:ahLst/>
            <a:cxnLst/>
            <a:rect l="l" t="t" r="r" b="b"/>
            <a:pathLst>
              <a:path w="533400">
                <a:moveTo>
                  <a:pt x="0" y="0"/>
                </a:moveTo>
                <a:lnTo>
                  <a:pt x="5334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7" name="object 1107"/>
          <p:cNvSpPr/>
          <p:nvPr/>
        </p:nvSpPr>
        <p:spPr>
          <a:xfrm>
            <a:off x="4000501" y="4693284"/>
            <a:ext cx="534670" cy="0"/>
          </a:xfrm>
          <a:custGeom>
            <a:avLst/>
            <a:gdLst/>
            <a:ahLst/>
            <a:cxnLst/>
            <a:rect l="l" t="t" r="r" b="b"/>
            <a:pathLst>
              <a:path w="534670">
                <a:moveTo>
                  <a:pt x="0" y="0"/>
                </a:moveTo>
                <a:lnTo>
                  <a:pt x="5346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8" name="object 1108"/>
          <p:cNvSpPr/>
          <p:nvPr/>
        </p:nvSpPr>
        <p:spPr>
          <a:xfrm>
            <a:off x="4000500" y="4692015"/>
            <a:ext cx="537210" cy="0"/>
          </a:xfrm>
          <a:custGeom>
            <a:avLst/>
            <a:gdLst/>
            <a:ahLst/>
            <a:cxnLst/>
            <a:rect l="l" t="t" r="r" b="b"/>
            <a:pathLst>
              <a:path w="537210">
                <a:moveTo>
                  <a:pt x="0" y="0"/>
                </a:moveTo>
                <a:lnTo>
                  <a:pt x="5372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9" name="object 1109"/>
          <p:cNvSpPr/>
          <p:nvPr/>
        </p:nvSpPr>
        <p:spPr>
          <a:xfrm>
            <a:off x="4001772" y="4690745"/>
            <a:ext cx="537210" cy="0"/>
          </a:xfrm>
          <a:custGeom>
            <a:avLst/>
            <a:gdLst/>
            <a:ahLst/>
            <a:cxnLst/>
            <a:rect l="l" t="t" r="r" b="b"/>
            <a:pathLst>
              <a:path w="537210">
                <a:moveTo>
                  <a:pt x="0" y="0"/>
                </a:moveTo>
                <a:lnTo>
                  <a:pt x="5372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0" name="object 1110"/>
          <p:cNvSpPr/>
          <p:nvPr/>
        </p:nvSpPr>
        <p:spPr>
          <a:xfrm>
            <a:off x="4001770" y="4689475"/>
            <a:ext cx="539750" cy="0"/>
          </a:xfrm>
          <a:custGeom>
            <a:avLst/>
            <a:gdLst/>
            <a:ahLst/>
            <a:cxnLst/>
            <a:rect l="l" t="t" r="r" b="b"/>
            <a:pathLst>
              <a:path w="539750">
                <a:moveTo>
                  <a:pt x="0" y="0"/>
                </a:moveTo>
                <a:lnTo>
                  <a:pt x="5397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1" name="object 1111"/>
          <p:cNvSpPr/>
          <p:nvPr/>
        </p:nvSpPr>
        <p:spPr>
          <a:xfrm>
            <a:off x="4940300" y="4694554"/>
            <a:ext cx="533400" cy="0"/>
          </a:xfrm>
          <a:custGeom>
            <a:avLst/>
            <a:gdLst/>
            <a:ahLst/>
            <a:cxnLst/>
            <a:rect l="l" t="t" r="r" b="b"/>
            <a:pathLst>
              <a:path w="533400">
                <a:moveTo>
                  <a:pt x="0" y="0"/>
                </a:moveTo>
                <a:lnTo>
                  <a:pt x="5334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2" name="object 1112"/>
          <p:cNvSpPr/>
          <p:nvPr/>
        </p:nvSpPr>
        <p:spPr>
          <a:xfrm>
            <a:off x="4939029" y="4693284"/>
            <a:ext cx="533400" cy="0"/>
          </a:xfrm>
          <a:custGeom>
            <a:avLst/>
            <a:gdLst/>
            <a:ahLst/>
            <a:cxnLst/>
            <a:rect l="l" t="t" r="r" b="b"/>
            <a:pathLst>
              <a:path w="533400">
                <a:moveTo>
                  <a:pt x="0" y="0"/>
                </a:moveTo>
                <a:lnTo>
                  <a:pt x="5334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3" name="object 1113"/>
          <p:cNvSpPr/>
          <p:nvPr/>
        </p:nvSpPr>
        <p:spPr>
          <a:xfrm>
            <a:off x="4936490" y="4692015"/>
            <a:ext cx="535940" cy="0"/>
          </a:xfrm>
          <a:custGeom>
            <a:avLst/>
            <a:gdLst/>
            <a:ahLst/>
            <a:cxnLst/>
            <a:rect l="l" t="t" r="r" b="b"/>
            <a:pathLst>
              <a:path w="535939">
                <a:moveTo>
                  <a:pt x="0" y="0"/>
                </a:moveTo>
                <a:lnTo>
                  <a:pt x="5359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4" name="object 1114"/>
          <p:cNvSpPr/>
          <p:nvPr/>
        </p:nvSpPr>
        <p:spPr>
          <a:xfrm>
            <a:off x="4933952" y="4690745"/>
            <a:ext cx="537210" cy="0"/>
          </a:xfrm>
          <a:custGeom>
            <a:avLst/>
            <a:gdLst/>
            <a:ahLst/>
            <a:cxnLst/>
            <a:rect l="l" t="t" r="r" b="b"/>
            <a:pathLst>
              <a:path w="537210">
                <a:moveTo>
                  <a:pt x="0" y="0"/>
                </a:moveTo>
                <a:lnTo>
                  <a:pt x="5372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5" name="object 1115"/>
          <p:cNvSpPr/>
          <p:nvPr/>
        </p:nvSpPr>
        <p:spPr>
          <a:xfrm>
            <a:off x="4932679" y="4689475"/>
            <a:ext cx="538480" cy="0"/>
          </a:xfrm>
          <a:custGeom>
            <a:avLst/>
            <a:gdLst/>
            <a:ahLst/>
            <a:cxnLst/>
            <a:rect l="l" t="t" r="r" b="b"/>
            <a:pathLst>
              <a:path w="538479">
                <a:moveTo>
                  <a:pt x="0" y="0"/>
                </a:moveTo>
                <a:lnTo>
                  <a:pt x="5384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6" name="object 1116"/>
          <p:cNvSpPr/>
          <p:nvPr/>
        </p:nvSpPr>
        <p:spPr>
          <a:xfrm>
            <a:off x="3996690" y="4700904"/>
            <a:ext cx="525780" cy="0"/>
          </a:xfrm>
          <a:custGeom>
            <a:avLst/>
            <a:gdLst/>
            <a:ahLst/>
            <a:cxnLst/>
            <a:rect l="l" t="t" r="r" b="b"/>
            <a:pathLst>
              <a:path w="525779">
                <a:moveTo>
                  <a:pt x="0" y="0"/>
                </a:moveTo>
                <a:lnTo>
                  <a:pt x="5257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7" name="object 1117"/>
          <p:cNvSpPr/>
          <p:nvPr/>
        </p:nvSpPr>
        <p:spPr>
          <a:xfrm>
            <a:off x="3997961" y="4699634"/>
            <a:ext cx="527049" cy="0"/>
          </a:xfrm>
          <a:custGeom>
            <a:avLst/>
            <a:gdLst/>
            <a:ahLst/>
            <a:cxnLst/>
            <a:rect l="l" t="t" r="r" b="b"/>
            <a:pathLst>
              <a:path w="527050">
                <a:moveTo>
                  <a:pt x="0" y="0"/>
                </a:moveTo>
                <a:lnTo>
                  <a:pt x="5270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8" name="object 1118"/>
          <p:cNvSpPr/>
          <p:nvPr/>
        </p:nvSpPr>
        <p:spPr>
          <a:xfrm>
            <a:off x="3997959" y="4698365"/>
            <a:ext cx="528320" cy="0"/>
          </a:xfrm>
          <a:custGeom>
            <a:avLst/>
            <a:gdLst/>
            <a:ahLst/>
            <a:cxnLst/>
            <a:rect l="l" t="t" r="r" b="b"/>
            <a:pathLst>
              <a:path w="528320">
                <a:moveTo>
                  <a:pt x="0" y="0"/>
                </a:moveTo>
                <a:lnTo>
                  <a:pt x="5283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9" name="object 1119"/>
          <p:cNvSpPr/>
          <p:nvPr/>
        </p:nvSpPr>
        <p:spPr>
          <a:xfrm>
            <a:off x="3999231" y="4697095"/>
            <a:ext cx="529590" cy="0"/>
          </a:xfrm>
          <a:custGeom>
            <a:avLst/>
            <a:gdLst/>
            <a:ahLst/>
            <a:cxnLst/>
            <a:rect l="l" t="t" r="r" b="b"/>
            <a:pathLst>
              <a:path w="529589">
                <a:moveTo>
                  <a:pt x="0" y="0"/>
                </a:moveTo>
                <a:lnTo>
                  <a:pt x="5295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0" name="object 1120"/>
          <p:cNvSpPr/>
          <p:nvPr/>
        </p:nvSpPr>
        <p:spPr>
          <a:xfrm>
            <a:off x="3999229" y="4695825"/>
            <a:ext cx="532130" cy="0"/>
          </a:xfrm>
          <a:custGeom>
            <a:avLst/>
            <a:gdLst/>
            <a:ahLst/>
            <a:cxnLst/>
            <a:rect l="l" t="t" r="r" b="b"/>
            <a:pathLst>
              <a:path w="532129">
                <a:moveTo>
                  <a:pt x="0" y="0"/>
                </a:moveTo>
                <a:lnTo>
                  <a:pt x="5321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1" name="object 1121"/>
          <p:cNvSpPr/>
          <p:nvPr/>
        </p:nvSpPr>
        <p:spPr>
          <a:xfrm>
            <a:off x="4951729" y="4700904"/>
            <a:ext cx="524510" cy="0"/>
          </a:xfrm>
          <a:custGeom>
            <a:avLst/>
            <a:gdLst/>
            <a:ahLst/>
            <a:cxnLst/>
            <a:rect l="l" t="t" r="r" b="b"/>
            <a:pathLst>
              <a:path w="524510">
                <a:moveTo>
                  <a:pt x="0" y="0"/>
                </a:moveTo>
                <a:lnTo>
                  <a:pt x="5245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2" name="object 1122"/>
          <p:cNvSpPr/>
          <p:nvPr/>
        </p:nvSpPr>
        <p:spPr>
          <a:xfrm>
            <a:off x="4949190" y="4699634"/>
            <a:ext cx="525780" cy="0"/>
          </a:xfrm>
          <a:custGeom>
            <a:avLst/>
            <a:gdLst/>
            <a:ahLst/>
            <a:cxnLst/>
            <a:rect l="l" t="t" r="r" b="b"/>
            <a:pathLst>
              <a:path w="525779">
                <a:moveTo>
                  <a:pt x="0" y="0"/>
                </a:moveTo>
                <a:lnTo>
                  <a:pt x="5257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3" name="object 1123"/>
          <p:cNvSpPr/>
          <p:nvPr/>
        </p:nvSpPr>
        <p:spPr>
          <a:xfrm>
            <a:off x="4946650" y="4698365"/>
            <a:ext cx="528320" cy="0"/>
          </a:xfrm>
          <a:custGeom>
            <a:avLst/>
            <a:gdLst/>
            <a:ahLst/>
            <a:cxnLst/>
            <a:rect l="l" t="t" r="r" b="b"/>
            <a:pathLst>
              <a:path w="528320">
                <a:moveTo>
                  <a:pt x="0" y="0"/>
                </a:moveTo>
                <a:lnTo>
                  <a:pt x="5283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4" name="object 1124"/>
          <p:cNvSpPr/>
          <p:nvPr/>
        </p:nvSpPr>
        <p:spPr>
          <a:xfrm>
            <a:off x="4945381" y="4697095"/>
            <a:ext cx="528320" cy="0"/>
          </a:xfrm>
          <a:custGeom>
            <a:avLst/>
            <a:gdLst/>
            <a:ahLst/>
            <a:cxnLst/>
            <a:rect l="l" t="t" r="r" b="b"/>
            <a:pathLst>
              <a:path w="528320">
                <a:moveTo>
                  <a:pt x="0" y="0"/>
                </a:moveTo>
                <a:lnTo>
                  <a:pt x="5283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5" name="object 1125"/>
          <p:cNvSpPr/>
          <p:nvPr/>
        </p:nvSpPr>
        <p:spPr>
          <a:xfrm>
            <a:off x="4942839" y="4695825"/>
            <a:ext cx="530860" cy="0"/>
          </a:xfrm>
          <a:custGeom>
            <a:avLst/>
            <a:gdLst/>
            <a:ahLst/>
            <a:cxnLst/>
            <a:rect l="l" t="t" r="r" b="b"/>
            <a:pathLst>
              <a:path w="530860">
                <a:moveTo>
                  <a:pt x="0" y="0"/>
                </a:moveTo>
                <a:lnTo>
                  <a:pt x="5308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6" name="object 1126"/>
          <p:cNvSpPr/>
          <p:nvPr/>
        </p:nvSpPr>
        <p:spPr>
          <a:xfrm>
            <a:off x="3995420" y="4707254"/>
            <a:ext cx="516890" cy="0"/>
          </a:xfrm>
          <a:custGeom>
            <a:avLst/>
            <a:gdLst/>
            <a:ahLst/>
            <a:cxnLst/>
            <a:rect l="l" t="t" r="r" b="b"/>
            <a:pathLst>
              <a:path w="516889">
                <a:moveTo>
                  <a:pt x="0" y="0"/>
                </a:moveTo>
                <a:lnTo>
                  <a:pt x="5168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7" name="object 1127"/>
          <p:cNvSpPr/>
          <p:nvPr/>
        </p:nvSpPr>
        <p:spPr>
          <a:xfrm>
            <a:off x="3995420" y="4705984"/>
            <a:ext cx="519430" cy="0"/>
          </a:xfrm>
          <a:custGeom>
            <a:avLst/>
            <a:gdLst/>
            <a:ahLst/>
            <a:cxnLst/>
            <a:rect l="l" t="t" r="r" b="b"/>
            <a:pathLst>
              <a:path w="519429">
                <a:moveTo>
                  <a:pt x="0" y="0"/>
                </a:moveTo>
                <a:lnTo>
                  <a:pt x="5194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8" name="object 1128"/>
          <p:cNvSpPr/>
          <p:nvPr/>
        </p:nvSpPr>
        <p:spPr>
          <a:xfrm>
            <a:off x="3995422" y="4704715"/>
            <a:ext cx="520700" cy="0"/>
          </a:xfrm>
          <a:custGeom>
            <a:avLst/>
            <a:gdLst/>
            <a:ahLst/>
            <a:cxnLst/>
            <a:rect l="l" t="t" r="r" b="b"/>
            <a:pathLst>
              <a:path w="520700">
                <a:moveTo>
                  <a:pt x="0" y="0"/>
                </a:moveTo>
                <a:lnTo>
                  <a:pt x="5207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9" name="object 1129"/>
          <p:cNvSpPr/>
          <p:nvPr/>
        </p:nvSpPr>
        <p:spPr>
          <a:xfrm>
            <a:off x="3996690" y="4703445"/>
            <a:ext cx="521970" cy="0"/>
          </a:xfrm>
          <a:custGeom>
            <a:avLst/>
            <a:gdLst/>
            <a:ahLst/>
            <a:cxnLst/>
            <a:rect l="l" t="t" r="r" b="b"/>
            <a:pathLst>
              <a:path w="521970">
                <a:moveTo>
                  <a:pt x="0" y="0"/>
                </a:moveTo>
                <a:lnTo>
                  <a:pt x="5219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0" name="object 1130"/>
          <p:cNvSpPr/>
          <p:nvPr/>
        </p:nvSpPr>
        <p:spPr>
          <a:xfrm>
            <a:off x="3996690" y="4702175"/>
            <a:ext cx="523240" cy="0"/>
          </a:xfrm>
          <a:custGeom>
            <a:avLst/>
            <a:gdLst/>
            <a:ahLst/>
            <a:cxnLst/>
            <a:rect l="l" t="t" r="r" b="b"/>
            <a:pathLst>
              <a:path w="523239">
                <a:moveTo>
                  <a:pt x="0" y="0"/>
                </a:moveTo>
                <a:lnTo>
                  <a:pt x="5232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1" name="object 1131"/>
          <p:cNvSpPr/>
          <p:nvPr/>
        </p:nvSpPr>
        <p:spPr>
          <a:xfrm>
            <a:off x="4961892" y="4707254"/>
            <a:ext cx="515620" cy="0"/>
          </a:xfrm>
          <a:custGeom>
            <a:avLst/>
            <a:gdLst/>
            <a:ahLst/>
            <a:cxnLst/>
            <a:rect l="l" t="t" r="r" b="b"/>
            <a:pathLst>
              <a:path w="515620">
                <a:moveTo>
                  <a:pt x="0" y="0"/>
                </a:moveTo>
                <a:lnTo>
                  <a:pt x="5156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2" name="object 1132"/>
          <p:cNvSpPr/>
          <p:nvPr/>
        </p:nvSpPr>
        <p:spPr>
          <a:xfrm>
            <a:off x="4959352" y="4705984"/>
            <a:ext cx="518159" cy="0"/>
          </a:xfrm>
          <a:custGeom>
            <a:avLst/>
            <a:gdLst/>
            <a:ahLst/>
            <a:cxnLst/>
            <a:rect l="l" t="t" r="r" b="b"/>
            <a:pathLst>
              <a:path w="518160">
                <a:moveTo>
                  <a:pt x="0" y="0"/>
                </a:moveTo>
                <a:lnTo>
                  <a:pt x="5181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3" name="object 1133"/>
          <p:cNvSpPr/>
          <p:nvPr/>
        </p:nvSpPr>
        <p:spPr>
          <a:xfrm>
            <a:off x="4956810" y="4704715"/>
            <a:ext cx="520700" cy="0"/>
          </a:xfrm>
          <a:custGeom>
            <a:avLst/>
            <a:gdLst/>
            <a:ahLst/>
            <a:cxnLst/>
            <a:rect l="l" t="t" r="r" b="b"/>
            <a:pathLst>
              <a:path w="520700">
                <a:moveTo>
                  <a:pt x="0" y="0"/>
                </a:moveTo>
                <a:lnTo>
                  <a:pt x="5207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4" name="object 1134"/>
          <p:cNvSpPr/>
          <p:nvPr/>
        </p:nvSpPr>
        <p:spPr>
          <a:xfrm>
            <a:off x="4955542" y="4703445"/>
            <a:ext cx="520700" cy="0"/>
          </a:xfrm>
          <a:custGeom>
            <a:avLst/>
            <a:gdLst/>
            <a:ahLst/>
            <a:cxnLst/>
            <a:rect l="l" t="t" r="r" b="b"/>
            <a:pathLst>
              <a:path w="520700">
                <a:moveTo>
                  <a:pt x="0" y="0"/>
                </a:moveTo>
                <a:lnTo>
                  <a:pt x="5207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5" name="object 1135"/>
          <p:cNvSpPr/>
          <p:nvPr/>
        </p:nvSpPr>
        <p:spPr>
          <a:xfrm>
            <a:off x="4953000" y="4702175"/>
            <a:ext cx="523240" cy="0"/>
          </a:xfrm>
          <a:custGeom>
            <a:avLst/>
            <a:gdLst/>
            <a:ahLst/>
            <a:cxnLst/>
            <a:rect l="l" t="t" r="r" b="b"/>
            <a:pathLst>
              <a:path w="523239">
                <a:moveTo>
                  <a:pt x="0" y="0"/>
                </a:moveTo>
                <a:lnTo>
                  <a:pt x="5232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6" name="object 1136"/>
          <p:cNvSpPr/>
          <p:nvPr/>
        </p:nvSpPr>
        <p:spPr>
          <a:xfrm>
            <a:off x="3992879" y="4713604"/>
            <a:ext cx="509270" cy="0"/>
          </a:xfrm>
          <a:custGeom>
            <a:avLst/>
            <a:gdLst/>
            <a:ahLst/>
            <a:cxnLst/>
            <a:rect l="l" t="t" r="r" b="b"/>
            <a:pathLst>
              <a:path w="509270">
                <a:moveTo>
                  <a:pt x="0" y="0"/>
                </a:moveTo>
                <a:lnTo>
                  <a:pt x="509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7" name="object 1137"/>
          <p:cNvSpPr/>
          <p:nvPr/>
        </p:nvSpPr>
        <p:spPr>
          <a:xfrm>
            <a:off x="3992879" y="4712334"/>
            <a:ext cx="510540" cy="0"/>
          </a:xfrm>
          <a:custGeom>
            <a:avLst/>
            <a:gdLst/>
            <a:ahLst/>
            <a:cxnLst/>
            <a:rect l="l" t="t" r="r" b="b"/>
            <a:pathLst>
              <a:path w="510539">
                <a:moveTo>
                  <a:pt x="0" y="0"/>
                </a:moveTo>
                <a:lnTo>
                  <a:pt x="510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8" name="object 1138"/>
          <p:cNvSpPr/>
          <p:nvPr/>
        </p:nvSpPr>
        <p:spPr>
          <a:xfrm>
            <a:off x="3992881" y="4711065"/>
            <a:ext cx="513079" cy="0"/>
          </a:xfrm>
          <a:custGeom>
            <a:avLst/>
            <a:gdLst/>
            <a:ahLst/>
            <a:cxnLst/>
            <a:rect l="l" t="t" r="r" b="b"/>
            <a:pathLst>
              <a:path w="513079">
                <a:moveTo>
                  <a:pt x="0" y="0"/>
                </a:moveTo>
                <a:lnTo>
                  <a:pt x="5130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9" name="object 1139"/>
          <p:cNvSpPr/>
          <p:nvPr/>
        </p:nvSpPr>
        <p:spPr>
          <a:xfrm>
            <a:off x="3994150" y="4709795"/>
            <a:ext cx="514350" cy="0"/>
          </a:xfrm>
          <a:custGeom>
            <a:avLst/>
            <a:gdLst/>
            <a:ahLst/>
            <a:cxnLst/>
            <a:rect l="l" t="t" r="r" b="b"/>
            <a:pathLst>
              <a:path w="514350">
                <a:moveTo>
                  <a:pt x="0" y="0"/>
                </a:moveTo>
                <a:lnTo>
                  <a:pt x="5143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0" name="object 1140"/>
          <p:cNvSpPr/>
          <p:nvPr/>
        </p:nvSpPr>
        <p:spPr>
          <a:xfrm>
            <a:off x="3994150" y="4708525"/>
            <a:ext cx="515620" cy="0"/>
          </a:xfrm>
          <a:custGeom>
            <a:avLst/>
            <a:gdLst/>
            <a:ahLst/>
            <a:cxnLst/>
            <a:rect l="l" t="t" r="r" b="b"/>
            <a:pathLst>
              <a:path w="515620">
                <a:moveTo>
                  <a:pt x="0" y="0"/>
                </a:moveTo>
                <a:lnTo>
                  <a:pt x="5156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1" name="object 1141"/>
          <p:cNvSpPr/>
          <p:nvPr/>
        </p:nvSpPr>
        <p:spPr>
          <a:xfrm>
            <a:off x="4972052" y="4713604"/>
            <a:ext cx="508000" cy="0"/>
          </a:xfrm>
          <a:custGeom>
            <a:avLst/>
            <a:gdLst/>
            <a:ahLst/>
            <a:cxnLst/>
            <a:rect l="l" t="t" r="r" b="b"/>
            <a:pathLst>
              <a:path w="508000">
                <a:moveTo>
                  <a:pt x="0" y="0"/>
                </a:moveTo>
                <a:lnTo>
                  <a:pt x="5080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2" name="object 1142"/>
          <p:cNvSpPr/>
          <p:nvPr/>
        </p:nvSpPr>
        <p:spPr>
          <a:xfrm>
            <a:off x="4969509" y="4712334"/>
            <a:ext cx="510540" cy="0"/>
          </a:xfrm>
          <a:custGeom>
            <a:avLst/>
            <a:gdLst/>
            <a:ahLst/>
            <a:cxnLst/>
            <a:rect l="l" t="t" r="r" b="b"/>
            <a:pathLst>
              <a:path w="510539">
                <a:moveTo>
                  <a:pt x="0" y="0"/>
                </a:moveTo>
                <a:lnTo>
                  <a:pt x="510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3" name="object 1143"/>
          <p:cNvSpPr/>
          <p:nvPr/>
        </p:nvSpPr>
        <p:spPr>
          <a:xfrm>
            <a:off x="4968242" y="4711065"/>
            <a:ext cx="511809" cy="0"/>
          </a:xfrm>
          <a:custGeom>
            <a:avLst/>
            <a:gdLst/>
            <a:ahLst/>
            <a:cxnLst/>
            <a:rect l="l" t="t" r="r" b="b"/>
            <a:pathLst>
              <a:path w="511810">
                <a:moveTo>
                  <a:pt x="0" y="0"/>
                </a:moveTo>
                <a:lnTo>
                  <a:pt x="5118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4" name="object 1144"/>
          <p:cNvSpPr/>
          <p:nvPr/>
        </p:nvSpPr>
        <p:spPr>
          <a:xfrm>
            <a:off x="4965702" y="4709795"/>
            <a:ext cx="513079" cy="0"/>
          </a:xfrm>
          <a:custGeom>
            <a:avLst/>
            <a:gdLst/>
            <a:ahLst/>
            <a:cxnLst/>
            <a:rect l="l" t="t" r="r" b="b"/>
            <a:pathLst>
              <a:path w="513079">
                <a:moveTo>
                  <a:pt x="0" y="0"/>
                </a:moveTo>
                <a:lnTo>
                  <a:pt x="5130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5" name="object 1145"/>
          <p:cNvSpPr/>
          <p:nvPr/>
        </p:nvSpPr>
        <p:spPr>
          <a:xfrm>
            <a:off x="4963159" y="4708525"/>
            <a:ext cx="515620" cy="0"/>
          </a:xfrm>
          <a:custGeom>
            <a:avLst/>
            <a:gdLst/>
            <a:ahLst/>
            <a:cxnLst/>
            <a:rect l="l" t="t" r="r" b="b"/>
            <a:pathLst>
              <a:path w="515620">
                <a:moveTo>
                  <a:pt x="0" y="0"/>
                </a:moveTo>
                <a:lnTo>
                  <a:pt x="5156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6" name="object 1146"/>
          <p:cNvSpPr/>
          <p:nvPr/>
        </p:nvSpPr>
        <p:spPr>
          <a:xfrm>
            <a:off x="3990340" y="4719954"/>
            <a:ext cx="500380" cy="0"/>
          </a:xfrm>
          <a:custGeom>
            <a:avLst/>
            <a:gdLst/>
            <a:ahLst/>
            <a:cxnLst/>
            <a:rect l="l" t="t" r="r" b="b"/>
            <a:pathLst>
              <a:path w="500379">
                <a:moveTo>
                  <a:pt x="0" y="0"/>
                </a:moveTo>
                <a:lnTo>
                  <a:pt x="5003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7" name="object 1147"/>
          <p:cNvSpPr/>
          <p:nvPr/>
        </p:nvSpPr>
        <p:spPr>
          <a:xfrm>
            <a:off x="3990341" y="4718684"/>
            <a:ext cx="502920" cy="0"/>
          </a:xfrm>
          <a:custGeom>
            <a:avLst/>
            <a:gdLst/>
            <a:ahLst/>
            <a:cxnLst/>
            <a:rect l="l" t="t" r="r" b="b"/>
            <a:pathLst>
              <a:path w="502920">
                <a:moveTo>
                  <a:pt x="0" y="0"/>
                </a:moveTo>
                <a:lnTo>
                  <a:pt x="5029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8" name="object 1148"/>
          <p:cNvSpPr/>
          <p:nvPr/>
        </p:nvSpPr>
        <p:spPr>
          <a:xfrm>
            <a:off x="3990343" y="4717415"/>
            <a:ext cx="505459" cy="0"/>
          </a:xfrm>
          <a:custGeom>
            <a:avLst/>
            <a:gdLst/>
            <a:ahLst/>
            <a:cxnLst/>
            <a:rect l="l" t="t" r="r" b="b"/>
            <a:pathLst>
              <a:path w="505460">
                <a:moveTo>
                  <a:pt x="0" y="0"/>
                </a:moveTo>
                <a:lnTo>
                  <a:pt x="5054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9" name="object 1149"/>
          <p:cNvSpPr/>
          <p:nvPr/>
        </p:nvSpPr>
        <p:spPr>
          <a:xfrm>
            <a:off x="3991611" y="4716145"/>
            <a:ext cx="505459" cy="0"/>
          </a:xfrm>
          <a:custGeom>
            <a:avLst/>
            <a:gdLst/>
            <a:ahLst/>
            <a:cxnLst/>
            <a:rect l="l" t="t" r="r" b="b"/>
            <a:pathLst>
              <a:path w="505460">
                <a:moveTo>
                  <a:pt x="0" y="0"/>
                </a:moveTo>
                <a:lnTo>
                  <a:pt x="5054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0" name="object 1150"/>
          <p:cNvSpPr/>
          <p:nvPr/>
        </p:nvSpPr>
        <p:spPr>
          <a:xfrm>
            <a:off x="3991611" y="4714875"/>
            <a:ext cx="508000" cy="0"/>
          </a:xfrm>
          <a:custGeom>
            <a:avLst/>
            <a:gdLst/>
            <a:ahLst/>
            <a:cxnLst/>
            <a:rect l="l" t="t" r="r" b="b"/>
            <a:pathLst>
              <a:path w="508000">
                <a:moveTo>
                  <a:pt x="0" y="0"/>
                </a:moveTo>
                <a:lnTo>
                  <a:pt x="5080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1" name="object 1151"/>
          <p:cNvSpPr/>
          <p:nvPr/>
        </p:nvSpPr>
        <p:spPr>
          <a:xfrm>
            <a:off x="4982209" y="4719954"/>
            <a:ext cx="500380" cy="0"/>
          </a:xfrm>
          <a:custGeom>
            <a:avLst/>
            <a:gdLst/>
            <a:ahLst/>
            <a:cxnLst/>
            <a:rect l="l" t="t" r="r" b="b"/>
            <a:pathLst>
              <a:path w="500379">
                <a:moveTo>
                  <a:pt x="0" y="0"/>
                </a:moveTo>
                <a:lnTo>
                  <a:pt x="5003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2" name="object 1152"/>
          <p:cNvSpPr/>
          <p:nvPr/>
        </p:nvSpPr>
        <p:spPr>
          <a:xfrm>
            <a:off x="4980940" y="4718684"/>
            <a:ext cx="501650" cy="0"/>
          </a:xfrm>
          <a:custGeom>
            <a:avLst/>
            <a:gdLst/>
            <a:ahLst/>
            <a:cxnLst/>
            <a:rect l="l" t="t" r="r" b="b"/>
            <a:pathLst>
              <a:path w="501650">
                <a:moveTo>
                  <a:pt x="0" y="0"/>
                </a:moveTo>
                <a:lnTo>
                  <a:pt x="5016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3" name="object 1153"/>
          <p:cNvSpPr/>
          <p:nvPr/>
        </p:nvSpPr>
        <p:spPr>
          <a:xfrm>
            <a:off x="4978400" y="4717415"/>
            <a:ext cx="504190" cy="0"/>
          </a:xfrm>
          <a:custGeom>
            <a:avLst/>
            <a:gdLst/>
            <a:ahLst/>
            <a:cxnLst/>
            <a:rect l="l" t="t" r="r" b="b"/>
            <a:pathLst>
              <a:path w="504189">
                <a:moveTo>
                  <a:pt x="0" y="0"/>
                </a:moveTo>
                <a:lnTo>
                  <a:pt x="5041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4" name="object 1154"/>
          <p:cNvSpPr/>
          <p:nvPr/>
        </p:nvSpPr>
        <p:spPr>
          <a:xfrm>
            <a:off x="4975861" y="4716145"/>
            <a:ext cx="505459" cy="0"/>
          </a:xfrm>
          <a:custGeom>
            <a:avLst/>
            <a:gdLst/>
            <a:ahLst/>
            <a:cxnLst/>
            <a:rect l="l" t="t" r="r" b="b"/>
            <a:pathLst>
              <a:path w="505460">
                <a:moveTo>
                  <a:pt x="0" y="0"/>
                </a:moveTo>
                <a:lnTo>
                  <a:pt x="5054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5" name="object 1155"/>
          <p:cNvSpPr/>
          <p:nvPr/>
        </p:nvSpPr>
        <p:spPr>
          <a:xfrm>
            <a:off x="4974590" y="4714875"/>
            <a:ext cx="506730" cy="0"/>
          </a:xfrm>
          <a:custGeom>
            <a:avLst/>
            <a:gdLst/>
            <a:ahLst/>
            <a:cxnLst/>
            <a:rect l="l" t="t" r="r" b="b"/>
            <a:pathLst>
              <a:path w="506729">
                <a:moveTo>
                  <a:pt x="0" y="0"/>
                </a:moveTo>
                <a:lnTo>
                  <a:pt x="5067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6" name="object 1156"/>
          <p:cNvSpPr/>
          <p:nvPr/>
        </p:nvSpPr>
        <p:spPr>
          <a:xfrm>
            <a:off x="3987802" y="4726304"/>
            <a:ext cx="492759" cy="0"/>
          </a:xfrm>
          <a:custGeom>
            <a:avLst/>
            <a:gdLst/>
            <a:ahLst/>
            <a:cxnLst/>
            <a:rect l="l" t="t" r="r" b="b"/>
            <a:pathLst>
              <a:path w="492760">
                <a:moveTo>
                  <a:pt x="0" y="0"/>
                </a:moveTo>
                <a:lnTo>
                  <a:pt x="4927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7" name="object 1157"/>
          <p:cNvSpPr/>
          <p:nvPr/>
        </p:nvSpPr>
        <p:spPr>
          <a:xfrm>
            <a:off x="3987801" y="4725034"/>
            <a:ext cx="495301" cy="0"/>
          </a:xfrm>
          <a:custGeom>
            <a:avLst/>
            <a:gdLst/>
            <a:ahLst/>
            <a:cxnLst/>
            <a:rect l="l" t="t" r="r" b="b"/>
            <a:pathLst>
              <a:path w="495300">
                <a:moveTo>
                  <a:pt x="0" y="0"/>
                </a:moveTo>
                <a:lnTo>
                  <a:pt x="4953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8" name="object 1158"/>
          <p:cNvSpPr/>
          <p:nvPr/>
        </p:nvSpPr>
        <p:spPr>
          <a:xfrm>
            <a:off x="3989070" y="4723765"/>
            <a:ext cx="496570" cy="0"/>
          </a:xfrm>
          <a:custGeom>
            <a:avLst/>
            <a:gdLst/>
            <a:ahLst/>
            <a:cxnLst/>
            <a:rect l="l" t="t" r="r" b="b"/>
            <a:pathLst>
              <a:path w="496570">
                <a:moveTo>
                  <a:pt x="0" y="0"/>
                </a:moveTo>
                <a:lnTo>
                  <a:pt x="4965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9" name="object 1159"/>
          <p:cNvSpPr/>
          <p:nvPr/>
        </p:nvSpPr>
        <p:spPr>
          <a:xfrm>
            <a:off x="3989070" y="4722495"/>
            <a:ext cx="497840" cy="0"/>
          </a:xfrm>
          <a:custGeom>
            <a:avLst/>
            <a:gdLst/>
            <a:ahLst/>
            <a:cxnLst/>
            <a:rect l="l" t="t" r="r" b="b"/>
            <a:pathLst>
              <a:path w="497839">
                <a:moveTo>
                  <a:pt x="0" y="0"/>
                </a:moveTo>
                <a:lnTo>
                  <a:pt x="4978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0" name="object 1160"/>
          <p:cNvSpPr/>
          <p:nvPr/>
        </p:nvSpPr>
        <p:spPr>
          <a:xfrm>
            <a:off x="3989072" y="4721225"/>
            <a:ext cx="500380" cy="0"/>
          </a:xfrm>
          <a:custGeom>
            <a:avLst/>
            <a:gdLst/>
            <a:ahLst/>
            <a:cxnLst/>
            <a:rect l="l" t="t" r="r" b="b"/>
            <a:pathLst>
              <a:path w="500379">
                <a:moveTo>
                  <a:pt x="0" y="0"/>
                </a:moveTo>
                <a:lnTo>
                  <a:pt x="5003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1" name="object 1161"/>
          <p:cNvSpPr/>
          <p:nvPr/>
        </p:nvSpPr>
        <p:spPr>
          <a:xfrm>
            <a:off x="4992372" y="4726304"/>
            <a:ext cx="492759" cy="0"/>
          </a:xfrm>
          <a:custGeom>
            <a:avLst/>
            <a:gdLst/>
            <a:ahLst/>
            <a:cxnLst/>
            <a:rect l="l" t="t" r="r" b="b"/>
            <a:pathLst>
              <a:path w="492760">
                <a:moveTo>
                  <a:pt x="0" y="0"/>
                </a:moveTo>
                <a:lnTo>
                  <a:pt x="4927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2" name="object 1162"/>
          <p:cNvSpPr/>
          <p:nvPr/>
        </p:nvSpPr>
        <p:spPr>
          <a:xfrm>
            <a:off x="4991100" y="4725034"/>
            <a:ext cx="494030" cy="0"/>
          </a:xfrm>
          <a:custGeom>
            <a:avLst/>
            <a:gdLst/>
            <a:ahLst/>
            <a:cxnLst/>
            <a:rect l="l" t="t" r="r" b="b"/>
            <a:pathLst>
              <a:path w="494029">
                <a:moveTo>
                  <a:pt x="0" y="0"/>
                </a:moveTo>
                <a:lnTo>
                  <a:pt x="4940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3" name="object 1163"/>
          <p:cNvSpPr/>
          <p:nvPr/>
        </p:nvSpPr>
        <p:spPr>
          <a:xfrm>
            <a:off x="4988560" y="4723765"/>
            <a:ext cx="495301" cy="0"/>
          </a:xfrm>
          <a:custGeom>
            <a:avLst/>
            <a:gdLst/>
            <a:ahLst/>
            <a:cxnLst/>
            <a:rect l="l" t="t" r="r" b="b"/>
            <a:pathLst>
              <a:path w="495300">
                <a:moveTo>
                  <a:pt x="0" y="0"/>
                </a:moveTo>
                <a:lnTo>
                  <a:pt x="4953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4" name="object 1164"/>
          <p:cNvSpPr/>
          <p:nvPr/>
        </p:nvSpPr>
        <p:spPr>
          <a:xfrm>
            <a:off x="4986020" y="4722495"/>
            <a:ext cx="497840" cy="0"/>
          </a:xfrm>
          <a:custGeom>
            <a:avLst/>
            <a:gdLst/>
            <a:ahLst/>
            <a:cxnLst/>
            <a:rect l="l" t="t" r="r" b="b"/>
            <a:pathLst>
              <a:path w="497839">
                <a:moveTo>
                  <a:pt x="0" y="0"/>
                </a:moveTo>
                <a:lnTo>
                  <a:pt x="4978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5" name="object 1165"/>
          <p:cNvSpPr/>
          <p:nvPr/>
        </p:nvSpPr>
        <p:spPr>
          <a:xfrm>
            <a:off x="4984751" y="4721225"/>
            <a:ext cx="499110" cy="0"/>
          </a:xfrm>
          <a:custGeom>
            <a:avLst/>
            <a:gdLst/>
            <a:ahLst/>
            <a:cxnLst/>
            <a:rect l="l" t="t" r="r" b="b"/>
            <a:pathLst>
              <a:path w="499110">
                <a:moveTo>
                  <a:pt x="0" y="0"/>
                </a:moveTo>
                <a:lnTo>
                  <a:pt x="4991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6" name="object 1166"/>
          <p:cNvSpPr/>
          <p:nvPr/>
        </p:nvSpPr>
        <p:spPr>
          <a:xfrm>
            <a:off x="3985259" y="4732654"/>
            <a:ext cx="485140" cy="0"/>
          </a:xfrm>
          <a:custGeom>
            <a:avLst/>
            <a:gdLst/>
            <a:ahLst/>
            <a:cxnLst/>
            <a:rect l="l" t="t" r="r" b="b"/>
            <a:pathLst>
              <a:path w="485139">
                <a:moveTo>
                  <a:pt x="0" y="0"/>
                </a:moveTo>
                <a:lnTo>
                  <a:pt x="4851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7" name="object 1167"/>
          <p:cNvSpPr/>
          <p:nvPr/>
        </p:nvSpPr>
        <p:spPr>
          <a:xfrm>
            <a:off x="3985261" y="4731384"/>
            <a:ext cx="487680" cy="0"/>
          </a:xfrm>
          <a:custGeom>
            <a:avLst/>
            <a:gdLst/>
            <a:ahLst/>
            <a:cxnLst/>
            <a:rect l="l" t="t" r="r" b="b"/>
            <a:pathLst>
              <a:path w="487679">
                <a:moveTo>
                  <a:pt x="0" y="0"/>
                </a:moveTo>
                <a:lnTo>
                  <a:pt x="4876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8" name="object 1168"/>
          <p:cNvSpPr/>
          <p:nvPr/>
        </p:nvSpPr>
        <p:spPr>
          <a:xfrm>
            <a:off x="3986529" y="4730114"/>
            <a:ext cx="487680" cy="0"/>
          </a:xfrm>
          <a:custGeom>
            <a:avLst/>
            <a:gdLst/>
            <a:ahLst/>
            <a:cxnLst/>
            <a:rect l="l" t="t" r="r" b="b"/>
            <a:pathLst>
              <a:path w="487679">
                <a:moveTo>
                  <a:pt x="0" y="0"/>
                </a:moveTo>
                <a:lnTo>
                  <a:pt x="4876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9" name="object 1169"/>
          <p:cNvSpPr/>
          <p:nvPr/>
        </p:nvSpPr>
        <p:spPr>
          <a:xfrm>
            <a:off x="3986530" y="4728845"/>
            <a:ext cx="490220" cy="0"/>
          </a:xfrm>
          <a:custGeom>
            <a:avLst/>
            <a:gdLst/>
            <a:ahLst/>
            <a:cxnLst/>
            <a:rect l="l" t="t" r="r" b="b"/>
            <a:pathLst>
              <a:path w="490220">
                <a:moveTo>
                  <a:pt x="0" y="0"/>
                </a:moveTo>
                <a:lnTo>
                  <a:pt x="4902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0" name="object 1170"/>
          <p:cNvSpPr/>
          <p:nvPr/>
        </p:nvSpPr>
        <p:spPr>
          <a:xfrm>
            <a:off x="3986529" y="4727575"/>
            <a:ext cx="492759" cy="0"/>
          </a:xfrm>
          <a:custGeom>
            <a:avLst/>
            <a:gdLst/>
            <a:ahLst/>
            <a:cxnLst/>
            <a:rect l="l" t="t" r="r" b="b"/>
            <a:pathLst>
              <a:path w="492760">
                <a:moveTo>
                  <a:pt x="0" y="0"/>
                </a:moveTo>
                <a:lnTo>
                  <a:pt x="4927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1" name="object 1171"/>
          <p:cNvSpPr/>
          <p:nvPr/>
        </p:nvSpPr>
        <p:spPr>
          <a:xfrm>
            <a:off x="5003800" y="4732654"/>
            <a:ext cx="483870" cy="0"/>
          </a:xfrm>
          <a:custGeom>
            <a:avLst/>
            <a:gdLst/>
            <a:ahLst/>
            <a:cxnLst/>
            <a:rect l="l" t="t" r="r" b="b"/>
            <a:pathLst>
              <a:path w="483870">
                <a:moveTo>
                  <a:pt x="0" y="0"/>
                </a:moveTo>
                <a:lnTo>
                  <a:pt x="4838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2" name="object 1172"/>
          <p:cNvSpPr/>
          <p:nvPr/>
        </p:nvSpPr>
        <p:spPr>
          <a:xfrm>
            <a:off x="5001259" y="4731384"/>
            <a:ext cx="486409" cy="0"/>
          </a:xfrm>
          <a:custGeom>
            <a:avLst/>
            <a:gdLst/>
            <a:ahLst/>
            <a:cxnLst/>
            <a:rect l="l" t="t" r="r" b="b"/>
            <a:pathLst>
              <a:path w="486410">
                <a:moveTo>
                  <a:pt x="0" y="0"/>
                </a:moveTo>
                <a:lnTo>
                  <a:pt x="4864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3" name="object 1173"/>
          <p:cNvSpPr/>
          <p:nvPr/>
        </p:nvSpPr>
        <p:spPr>
          <a:xfrm>
            <a:off x="4998720" y="4730114"/>
            <a:ext cx="487680" cy="0"/>
          </a:xfrm>
          <a:custGeom>
            <a:avLst/>
            <a:gdLst/>
            <a:ahLst/>
            <a:cxnLst/>
            <a:rect l="l" t="t" r="r" b="b"/>
            <a:pathLst>
              <a:path w="487679">
                <a:moveTo>
                  <a:pt x="0" y="0"/>
                </a:moveTo>
                <a:lnTo>
                  <a:pt x="4876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4" name="object 1174"/>
          <p:cNvSpPr/>
          <p:nvPr/>
        </p:nvSpPr>
        <p:spPr>
          <a:xfrm>
            <a:off x="4997450" y="4728845"/>
            <a:ext cx="488950" cy="0"/>
          </a:xfrm>
          <a:custGeom>
            <a:avLst/>
            <a:gdLst/>
            <a:ahLst/>
            <a:cxnLst/>
            <a:rect l="l" t="t" r="r" b="b"/>
            <a:pathLst>
              <a:path w="488950">
                <a:moveTo>
                  <a:pt x="0" y="0"/>
                </a:moveTo>
                <a:lnTo>
                  <a:pt x="4889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5" name="object 1175"/>
          <p:cNvSpPr/>
          <p:nvPr/>
        </p:nvSpPr>
        <p:spPr>
          <a:xfrm>
            <a:off x="4994909" y="4727575"/>
            <a:ext cx="491490" cy="0"/>
          </a:xfrm>
          <a:custGeom>
            <a:avLst/>
            <a:gdLst/>
            <a:ahLst/>
            <a:cxnLst/>
            <a:rect l="l" t="t" r="r" b="b"/>
            <a:pathLst>
              <a:path w="491489">
                <a:moveTo>
                  <a:pt x="0" y="0"/>
                </a:moveTo>
                <a:lnTo>
                  <a:pt x="4914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6" name="object 1176"/>
          <p:cNvSpPr/>
          <p:nvPr/>
        </p:nvSpPr>
        <p:spPr>
          <a:xfrm>
            <a:off x="3982720" y="4739004"/>
            <a:ext cx="477520" cy="0"/>
          </a:xfrm>
          <a:custGeom>
            <a:avLst/>
            <a:gdLst/>
            <a:ahLst/>
            <a:cxnLst/>
            <a:rect l="l" t="t" r="r" b="b"/>
            <a:pathLst>
              <a:path w="477520">
                <a:moveTo>
                  <a:pt x="0" y="0"/>
                </a:moveTo>
                <a:lnTo>
                  <a:pt x="4775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7" name="object 1177"/>
          <p:cNvSpPr/>
          <p:nvPr/>
        </p:nvSpPr>
        <p:spPr>
          <a:xfrm>
            <a:off x="3982722" y="4737734"/>
            <a:ext cx="478790" cy="0"/>
          </a:xfrm>
          <a:custGeom>
            <a:avLst/>
            <a:gdLst/>
            <a:ahLst/>
            <a:cxnLst/>
            <a:rect l="l" t="t" r="r" b="b"/>
            <a:pathLst>
              <a:path w="478789">
                <a:moveTo>
                  <a:pt x="0" y="0"/>
                </a:moveTo>
                <a:lnTo>
                  <a:pt x="4787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8" name="object 1178"/>
          <p:cNvSpPr/>
          <p:nvPr/>
        </p:nvSpPr>
        <p:spPr>
          <a:xfrm>
            <a:off x="3983991" y="4736466"/>
            <a:ext cx="480059" cy="0"/>
          </a:xfrm>
          <a:custGeom>
            <a:avLst/>
            <a:gdLst/>
            <a:ahLst/>
            <a:cxnLst/>
            <a:rect l="l" t="t" r="r" b="b"/>
            <a:pathLst>
              <a:path w="480060">
                <a:moveTo>
                  <a:pt x="0" y="0"/>
                </a:moveTo>
                <a:lnTo>
                  <a:pt x="4800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9" name="object 1179"/>
          <p:cNvSpPr/>
          <p:nvPr/>
        </p:nvSpPr>
        <p:spPr>
          <a:xfrm>
            <a:off x="3983990" y="4735195"/>
            <a:ext cx="482600" cy="0"/>
          </a:xfrm>
          <a:custGeom>
            <a:avLst/>
            <a:gdLst/>
            <a:ahLst/>
            <a:cxnLst/>
            <a:rect l="l" t="t" r="r" b="b"/>
            <a:pathLst>
              <a:path w="482600">
                <a:moveTo>
                  <a:pt x="0" y="0"/>
                </a:moveTo>
                <a:lnTo>
                  <a:pt x="4826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0" name="object 1180"/>
          <p:cNvSpPr/>
          <p:nvPr/>
        </p:nvSpPr>
        <p:spPr>
          <a:xfrm>
            <a:off x="3983990" y="4733925"/>
            <a:ext cx="483870" cy="0"/>
          </a:xfrm>
          <a:custGeom>
            <a:avLst/>
            <a:gdLst/>
            <a:ahLst/>
            <a:cxnLst/>
            <a:rect l="l" t="t" r="r" b="b"/>
            <a:pathLst>
              <a:path w="483870">
                <a:moveTo>
                  <a:pt x="0" y="0"/>
                </a:moveTo>
                <a:lnTo>
                  <a:pt x="4838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1" name="object 1181"/>
          <p:cNvSpPr/>
          <p:nvPr/>
        </p:nvSpPr>
        <p:spPr>
          <a:xfrm>
            <a:off x="5013959" y="4739004"/>
            <a:ext cx="476250" cy="0"/>
          </a:xfrm>
          <a:custGeom>
            <a:avLst/>
            <a:gdLst/>
            <a:ahLst/>
            <a:cxnLst/>
            <a:rect l="l" t="t" r="r" b="b"/>
            <a:pathLst>
              <a:path w="476250">
                <a:moveTo>
                  <a:pt x="0" y="0"/>
                </a:moveTo>
                <a:lnTo>
                  <a:pt x="4762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2" name="object 1182"/>
          <p:cNvSpPr/>
          <p:nvPr/>
        </p:nvSpPr>
        <p:spPr>
          <a:xfrm>
            <a:off x="5011422" y="4737734"/>
            <a:ext cx="478790" cy="0"/>
          </a:xfrm>
          <a:custGeom>
            <a:avLst/>
            <a:gdLst/>
            <a:ahLst/>
            <a:cxnLst/>
            <a:rect l="l" t="t" r="r" b="b"/>
            <a:pathLst>
              <a:path w="478789">
                <a:moveTo>
                  <a:pt x="0" y="0"/>
                </a:moveTo>
                <a:lnTo>
                  <a:pt x="4787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3" name="object 1183"/>
          <p:cNvSpPr/>
          <p:nvPr/>
        </p:nvSpPr>
        <p:spPr>
          <a:xfrm>
            <a:off x="5010150" y="4736466"/>
            <a:ext cx="478790" cy="0"/>
          </a:xfrm>
          <a:custGeom>
            <a:avLst/>
            <a:gdLst/>
            <a:ahLst/>
            <a:cxnLst/>
            <a:rect l="l" t="t" r="r" b="b"/>
            <a:pathLst>
              <a:path w="478789">
                <a:moveTo>
                  <a:pt x="0" y="0"/>
                </a:moveTo>
                <a:lnTo>
                  <a:pt x="4787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4" name="object 1184"/>
          <p:cNvSpPr/>
          <p:nvPr/>
        </p:nvSpPr>
        <p:spPr>
          <a:xfrm>
            <a:off x="5007611" y="4735195"/>
            <a:ext cx="481331" cy="0"/>
          </a:xfrm>
          <a:custGeom>
            <a:avLst/>
            <a:gdLst/>
            <a:ahLst/>
            <a:cxnLst/>
            <a:rect l="l" t="t" r="r" b="b"/>
            <a:pathLst>
              <a:path w="481329">
                <a:moveTo>
                  <a:pt x="0" y="0"/>
                </a:moveTo>
                <a:lnTo>
                  <a:pt x="48133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5" name="object 1185"/>
          <p:cNvSpPr/>
          <p:nvPr/>
        </p:nvSpPr>
        <p:spPr>
          <a:xfrm>
            <a:off x="5005070" y="4733925"/>
            <a:ext cx="483870" cy="0"/>
          </a:xfrm>
          <a:custGeom>
            <a:avLst/>
            <a:gdLst/>
            <a:ahLst/>
            <a:cxnLst/>
            <a:rect l="l" t="t" r="r" b="b"/>
            <a:pathLst>
              <a:path w="483870">
                <a:moveTo>
                  <a:pt x="0" y="0"/>
                </a:moveTo>
                <a:lnTo>
                  <a:pt x="4838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6" name="object 1186"/>
          <p:cNvSpPr/>
          <p:nvPr/>
        </p:nvSpPr>
        <p:spPr>
          <a:xfrm>
            <a:off x="3980179" y="4745354"/>
            <a:ext cx="469900" cy="0"/>
          </a:xfrm>
          <a:custGeom>
            <a:avLst/>
            <a:gdLst/>
            <a:ahLst/>
            <a:cxnLst/>
            <a:rect l="l" t="t" r="r" b="b"/>
            <a:pathLst>
              <a:path w="469900">
                <a:moveTo>
                  <a:pt x="0" y="0"/>
                </a:moveTo>
                <a:lnTo>
                  <a:pt x="4699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7" name="object 1187"/>
          <p:cNvSpPr/>
          <p:nvPr/>
        </p:nvSpPr>
        <p:spPr>
          <a:xfrm>
            <a:off x="3980180" y="4744084"/>
            <a:ext cx="471170" cy="0"/>
          </a:xfrm>
          <a:custGeom>
            <a:avLst/>
            <a:gdLst/>
            <a:ahLst/>
            <a:cxnLst/>
            <a:rect l="l" t="t" r="r" b="b"/>
            <a:pathLst>
              <a:path w="471170">
                <a:moveTo>
                  <a:pt x="0" y="0"/>
                </a:moveTo>
                <a:lnTo>
                  <a:pt x="4711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8" name="object 1188"/>
          <p:cNvSpPr/>
          <p:nvPr/>
        </p:nvSpPr>
        <p:spPr>
          <a:xfrm>
            <a:off x="3981452" y="4742816"/>
            <a:ext cx="472440" cy="0"/>
          </a:xfrm>
          <a:custGeom>
            <a:avLst/>
            <a:gdLst/>
            <a:ahLst/>
            <a:cxnLst/>
            <a:rect l="l" t="t" r="r" b="b"/>
            <a:pathLst>
              <a:path w="472439">
                <a:moveTo>
                  <a:pt x="0" y="0"/>
                </a:moveTo>
                <a:lnTo>
                  <a:pt x="4724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9" name="object 1189"/>
          <p:cNvSpPr/>
          <p:nvPr/>
        </p:nvSpPr>
        <p:spPr>
          <a:xfrm>
            <a:off x="3981450" y="4741545"/>
            <a:ext cx="474980" cy="0"/>
          </a:xfrm>
          <a:custGeom>
            <a:avLst/>
            <a:gdLst/>
            <a:ahLst/>
            <a:cxnLst/>
            <a:rect l="l" t="t" r="r" b="b"/>
            <a:pathLst>
              <a:path w="474979">
                <a:moveTo>
                  <a:pt x="0" y="0"/>
                </a:moveTo>
                <a:lnTo>
                  <a:pt x="4749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0" name="object 1190"/>
          <p:cNvSpPr/>
          <p:nvPr/>
        </p:nvSpPr>
        <p:spPr>
          <a:xfrm>
            <a:off x="3981450" y="4740275"/>
            <a:ext cx="476250" cy="0"/>
          </a:xfrm>
          <a:custGeom>
            <a:avLst/>
            <a:gdLst/>
            <a:ahLst/>
            <a:cxnLst/>
            <a:rect l="l" t="t" r="r" b="b"/>
            <a:pathLst>
              <a:path w="476250">
                <a:moveTo>
                  <a:pt x="0" y="0"/>
                </a:moveTo>
                <a:lnTo>
                  <a:pt x="4762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1" name="object 1191"/>
          <p:cNvSpPr/>
          <p:nvPr/>
        </p:nvSpPr>
        <p:spPr>
          <a:xfrm>
            <a:off x="5024120" y="4745354"/>
            <a:ext cx="468630" cy="0"/>
          </a:xfrm>
          <a:custGeom>
            <a:avLst/>
            <a:gdLst/>
            <a:ahLst/>
            <a:cxnLst/>
            <a:rect l="l" t="t" r="r" b="b"/>
            <a:pathLst>
              <a:path w="468629">
                <a:moveTo>
                  <a:pt x="0" y="0"/>
                </a:moveTo>
                <a:lnTo>
                  <a:pt x="4686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2" name="object 1192"/>
          <p:cNvSpPr/>
          <p:nvPr/>
        </p:nvSpPr>
        <p:spPr>
          <a:xfrm>
            <a:off x="5021579" y="4744084"/>
            <a:ext cx="471170" cy="0"/>
          </a:xfrm>
          <a:custGeom>
            <a:avLst/>
            <a:gdLst/>
            <a:ahLst/>
            <a:cxnLst/>
            <a:rect l="l" t="t" r="r" b="b"/>
            <a:pathLst>
              <a:path w="471170">
                <a:moveTo>
                  <a:pt x="0" y="0"/>
                </a:moveTo>
                <a:lnTo>
                  <a:pt x="4711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3" name="object 1193"/>
          <p:cNvSpPr/>
          <p:nvPr/>
        </p:nvSpPr>
        <p:spPr>
          <a:xfrm>
            <a:off x="5020309" y="4742816"/>
            <a:ext cx="471170" cy="0"/>
          </a:xfrm>
          <a:custGeom>
            <a:avLst/>
            <a:gdLst/>
            <a:ahLst/>
            <a:cxnLst/>
            <a:rect l="l" t="t" r="r" b="b"/>
            <a:pathLst>
              <a:path w="471170">
                <a:moveTo>
                  <a:pt x="0" y="0"/>
                </a:moveTo>
                <a:lnTo>
                  <a:pt x="4711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4" name="object 1194"/>
          <p:cNvSpPr/>
          <p:nvPr/>
        </p:nvSpPr>
        <p:spPr>
          <a:xfrm>
            <a:off x="5017770" y="4741545"/>
            <a:ext cx="473709" cy="0"/>
          </a:xfrm>
          <a:custGeom>
            <a:avLst/>
            <a:gdLst/>
            <a:ahLst/>
            <a:cxnLst/>
            <a:rect l="l" t="t" r="r" b="b"/>
            <a:pathLst>
              <a:path w="473710">
                <a:moveTo>
                  <a:pt x="0" y="0"/>
                </a:moveTo>
                <a:lnTo>
                  <a:pt x="47370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5" name="object 1195"/>
          <p:cNvSpPr/>
          <p:nvPr/>
        </p:nvSpPr>
        <p:spPr>
          <a:xfrm>
            <a:off x="5015229" y="4740275"/>
            <a:ext cx="476250" cy="0"/>
          </a:xfrm>
          <a:custGeom>
            <a:avLst/>
            <a:gdLst/>
            <a:ahLst/>
            <a:cxnLst/>
            <a:rect l="l" t="t" r="r" b="b"/>
            <a:pathLst>
              <a:path w="476250">
                <a:moveTo>
                  <a:pt x="0" y="0"/>
                </a:moveTo>
                <a:lnTo>
                  <a:pt x="4762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6" name="object 1196"/>
          <p:cNvSpPr/>
          <p:nvPr/>
        </p:nvSpPr>
        <p:spPr>
          <a:xfrm>
            <a:off x="3977643" y="4751704"/>
            <a:ext cx="461009" cy="0"/>
          </a:xfrm>
          <a:custGeom>
            <a:avLst/>
            <a:gdLst/>
            <a:ahLst/>
            <a:cxnLst/>
            <a:rect l="l" t="t" r="r" b="b"/>
            <a:pathLst>
              <a:path w="461010">
                <a:moveTo>
                  <a:pt x="0" y="0"/>
                </a:moveTo>
                <a:lnTo>
                  <a:pt x="4610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7" name="object 1197"/>
          <p:cNvSpPr/>
          <p:nvPr/>
        </p:nvSpPr>
        <p:spPr>
          <a:xfrm>
            <a:off x="3977640" y="4750434"/>
            <a:ext cx="463550" cy="0"/>
          </a:xfrm>
          <a:custGeom>
            <a:avLst/>
            <a:gdLst/>
            <a:ahLst/>
            <a:cxnLst/>
            <a:rect l="l" t="t" r="r" b="b"/>
            <a:pathLst>
              <a:path w="463550">
                <a:moveTo>
                  <a:pt x="0" y="0"/>
                </a:moveTo>
                <a:lnTo>
                  <a:pt x="4635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8" name="object 1198"/>
          <p:cNvSpPr/>
          <p:nvPr/>
        </p:nvSpPr>
        <p:spPr>
          <a:xfrm>
            <a:off x="3978911" y="4749165"/>
            <a:ext cx="464820" cy="0"/>
          </a:xfrm>
          <a:custGeom>
            <a:avLst/>
            <a:gdLst/>
            <a:ahLst/>
            <a:cxnLst/>
            <a:rect l="l" t="t" r="r" b="b"/>
            <a:pathLst>
              <a:path w="464820">
                <a:moveTo>
                  <a:pt x="0" y="0"/>
                </a:moveTo>
                <a:lnTo>
                  <a:pt x="4648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9" name="object 1199"/>
          <p:cNvSpPr/>
          <p:nvPr/>
        </p:nvSpPr>
        <p:spPr>
          <a:xfrm>
            <a:off x="3978911" y="4747895"/>
            <a:ext cx="466090" cy="0"/>
          </a:xfrm>
          <a:custGeom>
            <a:avLst/>
            <a:gdLst/>
            <a:ahLst/>
            <a:cxnLst/>
            <a:rect l="l" t="t" r="r" b="b"/>
            <a:pathLst>
              <a:path w="466089">
                <a:moveTo>
                  <a:pt x="0" y="0"/>
                </a:moveTo>
                <a:lnTo>
                  <a:pt x="4660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0" name="object 1200"/>
          <p:cNvSpPr/>
          <p:nvPr/>
        </p:nvSpPr>
        <p:spPr>
          <a:xfrm>
            <a:off x="3980180" y="4746625"/>
            <a:ext cx="467359" cy="0"/>
          </a:xfrm>
          <a:custGeom>
            <a:avLst/>
            <a:gdLst/>
            <a:ahLst/>
            <a:cxnLst/>
            <a:rect l="l" t="t" r="r" b="b"/>
            <a:pathLst>
              <a:path w="467360">
                <a:moveTo>
                  <a:pt x="0" y="0"/>
                </a:moveTo>
                <a:lnTo>
                  <a:pt x="4673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1" name="object 1201"/>
          <p:cNvSpPr/>
          <p:nvPr/>
        </p:nvSpPr>
        <p:spPr>
          <a:xfrm>
            <a:off x="5034281" y="4751704"/>
            <a:ext cx="461009" cy="0"/>
          </a:xfrm>
          <a:custGeom>
            <a:avLst/>
            <a:gdLst/>
            <a:ahLst/>
            <a:cxnLst/>
            <a:rect l="l" t="t" r="r" b="b"/>
            <a:pathLst>
              <a:path w="461010">
                <a:moveTo>
                  <a:pt x="0" y="0"/>
                </a:moveTo>
                <a:lnTo>
                  <a:pt x="4610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2" name="object 1202"/>
          <p:cNvSpPr/>
          <p:nvPr/>
        </p:nvSpPr>
        <p:spPr>
          <a:xfrm>
            <a:off x="5033009" y="4750434"/>
            <a:ext cx="462280" cy="0"/>
          </a:xfrm>
          <a:custGeom>
            <a:avLst/>
            <a:gdLst/>
            <a:ahLst/>
            <a:cxnLst/>
            <a:rect l="l" t="t" r="r" b="b"/>
            <a:pathLst>
              <a:path w="462279">
                <a:moveTo>
                  <a:pt x="0" y="0"/>
                </a:moveTo>
                <a:lnTo>
                  <a:pt x="4622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3" name="object 1203"/>
          <p:cNvSpPr/>
          <p:nvPr/>
        </p:nvSpPr>
        <p:spPr>
          <a:xfrm>
            <a:off x="5030470" y="4749165"/>
            <a:ext cx="463550" cy="0"/>
          </a:xfrm>
          <a:custGeom>
            <a:avLst/>
            <a:gdLst/>
            <a:ahLst/>
            <a:cxnLst/>
            <a:rect l="l" t="t" r="r" b="b"/>
            <a:pathLst>
              <a:path w="463550">
                <a:moveTo>
                  <a:pt x="0" y="0"/>
                </a:moveTo>
                <a:lnTo>
                  <a:pt x="4635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4" name="object 1204"/>
          <p:cNvSpPr/>
          <p:nvPr/>
        </p:nvSpPr>
        <p:spPr>
          <a:xfrm>
            <a:off x="5027931" y="4747895"/>
            <a:ext cx="466090" cy="0"/>
          </a:xfrm>
          <a:custGeom>
            <a:avLst/>
            <a:gdLst/>
            <a:ahLst/>
            <a:cxnLst/>
            <a:rect l="l" t="t" r="r" b="b"/>
            <a:pathLst>
              <a:path w="466089">
                <a:moveTo>
                  <a:pt x="0" y="0"/>
                </a:moveTo>
                <a:lnTo>
                  <a:pt x="4660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5" name="object 1205"/>
          <p:cNvSpPr/>
          <p:nvPr/>
        </p:nvSpPr>
        <p:spPr>
          <a:xfrm>
            <a:off x="5026659" y="4746625"/>
            <a:ext cx="466090" cy="0"/>
          </a:xfrm>
          <a:custGeom>
            <a:avLst/>
            <a:gdLst/>
            <a:ahLst/>
            <a:cxnLst/>
            <a:rect l="l" t="t" r="r" b="b"/>
            <a:pathLst>
              <a:path w="466089">
                <a:moveTo>
                  <a:pt x="0" y="0"/>
                </a:moveTo>
                <a:lnTo>
                  <a:pt x="4660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6" name="object 1206"/>
          <p:cNvSpPr/>
          <p:nvPr/>
        </p:nvSpPr>
        <p:spPr>
          <a:xfrm>
            <a:off x="3975101" y="4758054"/>
            <a:ext cx="453391" cy="0"/>
          </a:xfrm>
          <a:custGeom>
            <a:avLst/>
            <a:gdLst/>
            <a:ahLst/>
            <a:cxnLst/>
            <a:rect l="l" t="t" r="r" b="b"/>
            <a:pathLst>
              <a:path w="453389">
                <a:moveTo>
                  <a:pt x="0" y="0"/>
                </a:moveTo>
                <a:lnTo>
                  <a:pt x="4533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7" name="object 1207"/>
          <p:cNvSpPr/>
          <p:nvPr/>
        </p:nvSpPr>
        <p:spPr>
          <a:xfrm>
            <a:off x="3975100" y="4756784"/>
            <a:ext cx="455930" cy="0"/>
          </a:xfrm>
          <a:custGeom>
            <a:avLst/>
            <a:gdLst/>
            <a:ahLst/>
            <a:cxnLst/>
            <a:rect l="l" t="t" r="r" b="b"/>
            <a:pathLst>
              <a:path w="455929">
                <a:moveTo>
                  <a:pt x="0" y="0"/>
                </a:moveTo>
                <a:lnTo>
                  <a:pt x="4559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8" name="object 1208"/>
          <p:cNvSpPr/>
          <p:nvPr/>
        </p:nvSpPr>
        <p:spPr>
          <a:xfrm>
            <a:off x="3976370" y="4755515"/>
            <a:ext cx="455930" cy="0"/>
          </a:xfrm>
          <a:custGeom>
            <a:avLst/>
            <a:gdLst/>
            <a:ahLst/>
            <a:cxnLst/>
            <a:rect l="l" t="t" r="r" b="b"/>
            <a:pathLst>
              <a:path w="455929">
                <a:moveTo>
                  <a:pt x="0" y="0"/>
                </a:moveTo>
                <a:lnTo>
                  <a:pt x="4559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9" name="object 1209"/>
          <p:cNvSpPr/>
          <p:nvPr/>
        </p:nvSpPr>
        <p:spPr>
          <a:xfrm>
            <a:off x="3976370" y="4754245"/>
            <a:ext cx="458470" cy="0"/>
          </a:xfrm>
          <a:custGeom>
            <a:avLst/>
            <a:gdLst/>
            <a:ahLst/>
            <a:cxnLst/>
            <a:rect l="l" t="t" r="r" b="b"/>
            <a:pathLst>
              <a:path w="458470">
                <a:moveTo>
                  <a:pt x="0" y="0"/>
                </a:moveTo>
                <a:lnTo>
                  <a:pt x="4584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0" name="object 1210"/>
          <p:cNvSpPr/>
          <p:nvPr/>
        </p:nvSpPr>
        <p:spPr>
          <a:xfrm>
            <a:off x="3977642" y="4752975"/>
            <a:ext cx="459740" cy="0"/>
          </a:xfrm>
          <a:custGeom>
            <a:avLst/>
            <a:gdLst/>
            <a:ahLst/>
            <a:cxnLst/>
            <a:rect l="l" t="t" r="r" b="b"/>
            <a:pathLst>
              <a:path w="459739">
                <a:moveTo>
                  <a:pt x="0" y="0"/>
                </a:moveTo>
                <a:lnTo>
                  <a:pt x="4597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1" name="object 1211"/>
          <p:cNvSpPr/>
          <p:nvPr/>
        </p:nvSpPr>
        <p:spPr>
          <a:xfrm>
            <a:off x="5044441" y="4758054"/>
            <a:ext cx="453391" cy="0"/>
          </a:xfrm>
          <a:custGeom>
            <a:avLst/>
            <a:gdLst/>
            <a:ahLst/>
            <a:cxnLst/>
            <a:rect l="l" t="t" r="r" b="b"/>
            <a:pathLst>
              <a:path w="453389">
                <a:moveTo>
                  <a:pt x="0" y="0"/>
                </a:moveTo>
                <a:lnTo>
                  <a:pt x="4533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2" name="object 1212"/>
          <p:cNvSpPr/>
          <p:nvPr/>
        </p:nvSpPr>
        <p:spPr>
          <a:xfrm>
            <a:off x="5043172" y="4756784"/>
            <a:ext cx="454659" cy="0"/>
          </a:xfrm>
          <a:custGeom>
            <a:avLst/>
            <a:gdLst/>
            <a:ahLst/>
            <a:cxnLst/>
            <a:rect l="l" t="t" r="r" b="b"/>
            <a:pathLst>
              <a:path w="454660">
                <a:moveTo>
                  <a:pt x="0" y="0"/>
                </a:moveTo>
                <a:lnTo>
                  <a:pt x="4546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3" name="object 1213"/>
          <p:cNvSpPr/>
          <p:nvPr/>
        </p:nvSpPr>
        <p:spPr>
          <a:xfrm>
            <a:off x="5040629" y="4755515"/>
            <a:ext cx="455930" cy="0"/>
          </a:xfrm>
          <a:custGeom>
            <a:avLst/>
            <a:gdLst/>
            <a:ahLst/>
            <a:cxnLst/>
            <a:rect l="l" t="t" r="r" b="b"/>
            <a:pathLst>
              <a:path w="455929">
                <a:moveTo>
                  <a:pt x="0" y="0"/>
                </a:moveTo>
                <a:lnTo>
                  <a:pt x="4559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4" name="object 1214"/>
          <p:cNvSpPr/>
          <p:nvPr/>
        </p:nvSpPr>
        <p:spPr>
          <a:xfrm>
            <a:off x="5039361" y="4754245"/>
            <a:ext cx="457200" cy="0"/>
          </a:xfrm>
          <a:custGeom>
            <a:avLst/>
            <a:gdLst/>
            <a:ahLst/>
            <a:cxnLst/>
            <a:rect l="l" t="t" r="r" b="b"/>
            <a:pathLst>
              <a:path w="457200">
                <a:moveTo>
                  <a:pt x="0" y="0"/>
                </a:moveTo>
                <a:lnTo>
                  <a:pt x="4572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5" name="object 1215"/>
          <p:cNvSpPr/>
          <p:nvPr/>
        </p:nvSpPr>
        <p:spPr>
          <a:xfrm>
            <a:off x="5036820" y="4752975"/>
            <a:ext cx="458470" cy="0"/>
          </a:xfrm>
          <a:custGeom>
            <a:avLst/>
            <a:gdLst/>
            <a:ahLst/>
            <a:cxnLst/>
            <a:rect l="l" t="t" r="r" b="b"/>
            <a:pathLst>
              <a:path w="458470">
                <a:moveTo>
                  <a:pt x="0" y="0"/>
                </a:moveTo>
                <a:lnTo>
                  <a:pt x="4584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6" name="object 1216"/>
          <p:cNvSpPr/>
          <p:nvPr/>
        </p:nvSpPr>
        <p:spPr>
          <a:xfrm>
            <a:off x="3972559" y="4764404"/>
            <a:ext cx="445770" cy="0"/>
          </a:xfrm>
          <a:custGeom>
            <a:avLst/>
            <a:gdLst/>
            <a:ahLst/>
            <a:cxnLst/>
            <a:rect l="l" t="t" r="r" b="b"/>
            <a:pathLst>
              <a:path w="445770">
                <a:moveTo>
                  <a:pt x="0" y="0"/>
                </a:moveTo>
                <a:lnTo>
                  <a:pt x="4457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7" name="object 1217"/>
          <p:cNvSpPr/>
          <p:nvPr/>
        </p:nvSpPr>
        <p:spPr>
          <a:xfrm>
            <a:off x="3973829" y="4763134"/>
            <a:ext cx="447040" cy="0"/>
          </a:xfrm>
          <a:custGeom>
            <a:avLst/>
            <a:gdLst/>
            <a:ahLst/>
            <a:cxnLst/>
            <a:rect l="l" t="t" r="r" b="b"/>
            <a:pathLst>
              <a:path w="447039">
                <a:moveTo>
                  <a:pt x="0" y="0"/>
                </a:moveTo>
                <a:lnTo>
                  <a:pt x="4470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8" name="object 1218"/>
          <p:cNvSpPr/>
          <p:nvPr/>
        </p:nvSpPr>
        <p:spPr>
          <a:xfrm>
            <a:off x="3973832" y="4761865"/>
            <a:ext cx="448309" cy="0"/>
          </a:xfrm>
          <a:custGeom>
            <a:avLst/>
            <a:gdLst/>
            <a:ahLst/>
            <a:cxnLst/>
            <a:rect l="l" t="t" r="r" b="b"/>
            <a:pathLst>
              <a:path w="448310">
                <a:moveTo>
                  <a:pt x="0" y="0"/>
                </a:moveTo>
                <a:lnTo>
                  <a:pt x="4483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9" name="object 1219"/>
          <p:cNvSpPr/>
          <p:nvPr/>
        </p:nvSpPr>
        <p:spPr>
          <a:xfrm>
            <a:off x="3973829" y="4760595"/>
            <a:ext cx="450850" cy="0"/>
          </a:xfrm>
          <a:custGeom>
            <a:avLst/>
            <a:gdLst/>
            <a:ahLst/>
            <a:cxnLst/>
            <a:rect l="l" t="t" r="r" b="b"/>
            <a:pathLst>
              <a:path w="450850">
                <a:moveTo>
                  <a:pt x="0" y="0"/>
                </a:moveTo>
                <a:lnTo>
                  <a:pt x="4508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0" name="object 1220"/>
          <p:cNvSpPr/>
          <p:nvPr/>
        </p:nvSpPr>
        <p:spPr>
          <a:xfrm>
            <a:off x="3975102" y="4759325"/>
            <a:ext cx="452120" cy="0"/>
          </a:xfrm>
          <a:custGeom>
            <a:avLst/>
            <a:gdLst/>
            <a:ahLst/>
            <a:cxnLst/>
            <a:rect l="l" t="t" r="r" b="b"/>
            <a:pathLst>
              <a:path w="452120">
                <a:moveTo>
                  <a:pt x="0" y="0"/>
                </a:moveTo>
                <a:lnTo>
                  <a:pt x="4521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1" name="object 1221"/>
          <p:cNvSpPr/>
          <p:nvPr/>
        </p:nvSpPr>
        <p:spPr>
          <a:xfrm>
            <a:off x="5055872" y="4764404"/>
            <a:ext cx="444500" cy="0"/>
          </a:xfrm>
          <a:custGeom>
            <a:avLst/>
            <a:gdLst/>
            <a:ahLst/>
            <a:cxnLst/>
            <a:rect l="l" t="t" r="r" b="b"/>
            <a:pathLst>
              <a:path w="444500">
                <a:moveTo>
                  <a:pt x="0" y="0"/>
                </a:moveTo>
                <a:lnTo>
                  <a:pt x="4445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2" name="object 1222"/>
          <p:cNvSpPr/>
          <p:nvPr/>
        </p:nvSpPr>
        <p:spPr>
          <a:xfrm>
            <a:off x="5053331" y="4763134"/>
            <a:ext cx="445770" cy="0"/>
          </a:xfrm>
          <a:custGeom>
            <a:avLst/>
            <a:gdLst/>
            <a:ahLst/>
            <a:cxnLst/>
            <a:rect l="l" t="t" r="r" b="b"/>
            <a:pathLst>
              <a:path w="445770">
                <a:moveTo>
                  <a:pt x="0" y="0"/>
                </a:moveTo>
                <a:lnTo>
                  <a:pt x="4457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3" name="object 1223"/>
          <p:cNvSpPr/>
          <p:nvPr/>
        </p:nvSpPr>
        <p:spPr>
          <a:xfrm>
            <a:off x="5050792" y="4761865"/>
            <a:ext cx="448309" cy="0"/>
          </a:xfrm>
          <a:custGeom>
            <a:avLst/>
            <a:gdLst/>
            <a:ahLst/>
            <a:cxnLst/>
            <a:rect l="l" t="t" r="r" b="b"/>
            <a:pathLst>
              <a:path w="448310">
                <a:moveTo>
                  <a:pt x="0" y="0"/>
                </a:moveTo>
                <a:lnTo>
                  <a:pt x="4483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4" name="object 1224"/>
          <p:cNvSpPr/>
          <p:nvPr/>
        </p:nvSpPr>
        <p:spPr>
          <a:xfrm>
            <a:off x="5049520" y="4760595"/>
            <a:ext cx="449580" cy="0"/>
          </a:xfrm>
          <a:custGeom>
            <a:avLst/>
            <a:gdLst/>
            <a:ahLst/>
            <a:cxnLst/>
            <a:rect l="l" t="t" r="r" b="b"/>
            <a:pathLst>
              <a:path w="449579">
                <a:moveTo>
                  <a:pt x="0" y="0"/>
                </a:moveTo>
                <a:lnTo>
                  <a:pt x="4495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5" name="object 1225"/>
          <p:cNvSpPr/>
          <p:nvPr/>
        </p:nvSpPr>
        <p:spPr>
          <a:xfrm>
            <a:off x="5046981" y="4759325"/>
            <a:ext cx="450850" cy="0"/>
          </a:xfrm>
          <a:custGeom>
            <a:avLst/>
            <a:gdLst/>
            <a:ahLst/>
            <a:cxnLst/>
            <a:rect l="l" t="t" r="r" b="b"/>
            <a:pathLst>
              <a:path w="450850">
                <a:moveTo>
                  <a:pt x="0" y="0"/>
                </a:moveTo>
                <a:lnTo>
                  <a:pt x="4508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6" name="object 1226"/>
          <p:cNvSpPr/>
          <p:nvPr/>
        </p:nvSpPr>
        <p:spPr>
          <a:xfrm>
            <a:off x="3970020" y="4770754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7" name="object 1227"/>
          <p:cNvSpPr/>
          <p:nvPr/>
        </p:nvSpPr>
        <p:spPr>
          <a:xfrm>
            <a:off x="3971292" y="4769484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8" name="object 1228"/>
          <p:cNvSpPr/>
          <p:nvPr/>
        </p:nvSpPr>
        <p:spPr>
          <a:xfrm>
            <a:off x="3971290" y="4768215"/>
            <a:ext cx="440690" cy="0"/>
          </a:xfrm>
          <a:custGeom>
            <a:avLst/>
            <a:gdLst/>
            <a:ahLst/>
            <a:cxnLst/>
            <a:rect l="l" t="t" r="r" b="b"/>
            <a:pathLst>
              <a:path w="440689">
                <a:moveTo>
                  <a:pt x="0" y="0"/>
                </a:moveTo>
                <a:lnTo>
                  <a:pt x="4406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9" name="object 1229"/>
          <p:cNvSpPr/>
          <p:nvPr/>
        </p:nvSpPr>
        <p:spPr>
          <a:xfrm>
            <a:off x="3971292" y="4766945"/>
            <a:ext cx="443230" cy="0"/>
          </a:xfrm>
          <a:custGeom>
            <a:avLst/>
            <a:gdLst/>
            <a:ahLst/>
            <a:cxnLst/>
            <a:rect l="l" t="t" r="r" b="b"/>
            <a:pathLst>
              <a:path w="443229">
                <a:moveTo>
                  <a:pt x="0" y="0"/>
                </a:moveTo>
                <a:lnTo>
                  <a:pt x="4432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0" name="object 1230"/>
          <p:cNvSpPr/>
          <p:nvPr/>
        </p:nvSpPr>
        <p:spPr>
          <a:xfrm>
            <a:off x="3972561" y="4765675"/>
            <a:ext cx="443230" cy="0"/>
          </a:xfrm>
          <a:custGeom>
            <a:avLst/>
            <a:gdLst/>
            <a:ahLst/>
            <a:cxnLst/>
            <a:rect l="l" t="t" r="r" b="b"/>
            <a:pathLst>
              <a:path w="443229">
                <a:moveTo>
                  <a:pt x="0" y="0"/>
                </a:moveTo>
                <a:lnTo>
                  <a:pt x="4432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1" name="object 1231"/>
          <p:cNvSpPr/>
          <p:nvPr/>
        </p:nvSpPr>
        <p:spPr>
          <a:xfrm>
            <a:off x="5066029" y="4770754"/>
            <a:ext cx="436880" cy="0"/>
          </a:xfrm>
          <a:custGeom>
            <a:avLst/>
            <a:gdLst/>
            <a:ahLst/>
            <a:cxnLst/>
            <a:rect l="l" t="t" r="r" b="b"/>
            <a:pathLst>
              <a:path w="436879">
                <a:moveTo>
                  <a:pt x="0" y="0"/>
                </a:moveTo>
                <a:lnTo>
                  <a:pt x="4368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2" name="object 1232"/>
          <p:cNvSpPr/>
          <p:nvPr/>
        </p:nvSpPr>
        <p:spPr>
          <a:xfrm>
            <a:off x="5063492" y="4769484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3" name="object 1233"/>
          <p:cNvSpPr/>
          <p:nvPr/>
        </p:nvSpPr>
        <p:spPr>
          <a:xfrm>
            <a:off x="5062220" y="4768215"/>
            <a:ext cx="439419" cy="0"/>
          </a:xfrm>
          <a:custGeom>
            <a:avLst/>
            <a:gdLst/>
            <a:ahLst/>
            <a:cxnLst/>
            <a:rect l="l" t="t" r="r" b="b"/>
            <a:pathLst>
              <a:path w="439420">
                <a:moveTo>
                  <a:pt x="0" y="0"/>
                </a:moveTo>
                <a:lnTo>
                  <a:pt x="43941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4" name="object 1234"/>
          <p:cNvSpPr/>
          <p:nvPr/>
        </p:nvSpPr>
        <p:spPr>
          <a:xfrm>
            <a:off x="5059681" y="4766945"/>
            <a:ext cx="441959" cy="0"/>
          </a:xfrm>
          <a:custGeom>
            <a:avLst/>
            <a:gdLst/>
            <a:ahLst/>
            <a:cxnLst/>
            <a:rect l="l" t="t" r="r" b="b"/>
            <a:pathLst>
              <a:path w="441960">
                <a:moveTo>
                  <a:pt x="0" y="0"/>
                </a:moveTo>
                <a:lnTo>
                  <a:pt x="4419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5" name="object 1235"/>
          <p:cNvSpPr/>
          <p:nvPr/>
        </p:nvSpPr>
        <p:spPr>
          <a:xfrm>
            <a:off x="5057142" y="4765675"/>
            <a:ext cx="443230" cy="0"/>
          </a:xfrm>
          <a:custGeom>
            <a:avLst/>
            <a:gdLst/>
            <a:ahLst/>
            <a:cxnLst/>
            <a:rect l="l" t="t" r="r" b="b"/>
            <a:pathLst>
              <a:path w="443229">
                <a:moveTo>
                  <a:pt x="0" y="0"/>
                </a:moveTo>
                <a:lnTo>
                  <a:pt x="4432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6" name="object 1236"/>
          <p:cNvSpPr/>
          <p:nvPr/>
        </p:nvSpPr>
        <p:spPr>
          <a:xfrm>
            <a:off x="3967481" y="4777104"/>
            <a:ext cx="430530" cy="0"/>
          </a:xfrm>
          <a:custGeom>
            <a:avLst/>
            <a:gdLst/>
            <a:ahLst/>
            <a:cxnLst/>
            <a:rect l="l" t="t" r="r" b="b"/>
            <a:pathLst>
              <a:path w="430529">
                <a:moveTo>
                  <a:pt x="0" y="0"/>
                </a:moveTo>
                <a:lnTo>
                  <a:pt x="4305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7" name="object 1237"/>
          <p:cNvSpPr/>
          <p:nvPr/>
        </p:nvSpPr>
        <p:spPr>
          <a:xfrm>
            <a:off x="3968751" y="4775834"/>
            <a:ext cx="430530" cy="0"/>
          </a:xfrm>
          <a:custGeom>
            <a:avLst/>
            <a:gdLst/>
            <a:ahLst/>
            <a:cxnLst/>
            <a:rect l="l" t="t" r="r" b="b"/>
            <a:pathLst>
              <a:path w="430529">
                <a:moveTo>
                  <a:pt x="0" y="0"/>
                </a:moveTo>
                <a:lnTo>
                  <a:pt x="4305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8" name="object 1238"/>
          <p:cNvSpPr/>
          <p:nvPr/>
        </p:nvSpPr>
        <p:spPr>
          <a:xfrm>
            <a:off x="3968750" y="4774565"/>
            <a:ext cx="433070" cy="0"/>
          </a:xfrm>
          <a:custGeom>
            <a:avLst/>
            <a:gdLst/>
            <a:ahLst/>
            <a:cxnLst/>
            <a:rect l="l" t="t" r="r" b="b"/>
            <a:pathLst>
              <a:path w="433070">
                <a:moveTo>
                  <a:pt x="0" y="0"/>
                </a:moveTo>
                <a:lnTo>
                  <a:pt x="4330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9" name="object 1239"/>
          <p:cNvSpPr/>
          <p:nvPr/>
        </p:nvSpPr>
        <p:spPr>
          <a:xfrm>
            <a:off x="3968749" y="4773295"/>
            <a:ext cx="434340" cy="0"/>
          </a:xfrm>
          <a:custGeom>
            <a:avLst/>
            <a:gdLst/>
            <a:ahLst/>
            <a:cxnLst/>
            <a:rect l="l" t="t" r="r" b="b"/>
            <a:pathLst>
              <a:path w="434339">
                <a:moveTo>
                  <a:pt x="0" y="0"/>
                </a:moveTo>
                <a:lnTo>
                  <a:pt x="4343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0" name="object 1240"/>
          <p:cNvSpPr/>
          <p:nvPr/>
        </p:nvSpPr>
        <p:spPr>
          <a:xfrm>
            <a:off x="3970022" y="4772025"/>
            <a:ext cx="435609" cy="0"/>
          </a:xfrm>
          <a:custGeom>
            <a:avLst/>
            <a:gdLst/>
            <a:ahLst/>
            <a:cxnLst/>
            <a:rect l="l" t="t" r="r" b="b"/>
            <a:pathLst>
              <a:path w="435610">
                <a:moveTo>
                  <a:pt x="0" y="0"/>
                </a:moveTo>
                <a:lnTo>
                  <a:pt x="4356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1" name="object 1241"/>
          <p:cNvSpPr/>
          <p:nvPr/>
        </p:nvSpPr>
        <p:spPr>
          <a:xfrm>
            <a:off x="5076191" y="4777104"/>
            <a:ext cx="429258" cy="0"/>
          </a:xfrm>
          <a:custGeom>
            <a:avLst/>
            <a:gdLst/>
            <a:ahLst/>
            <a:cxnLst/>
            <a:rect l="l" t="t" r="r" b="b"/>
            <a:pathLst>
              <a:path w="429260">
                <a:moveTo>
                  <a:pt x="0" y="0"/>
                </a:moveTo>
                <a:lnTo>
                  <a:pt x="4292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2" name="object 1242"/>
          <p:cNvSpPr/>
          <p:nvPr/>
        </p:nvSpPr>
        <p:spPr>
          <a:xfrm>
            <a:off x="5073652" y="4775834"/>
            <a:ext cx="430530" cy="0"/>
          </a:xfrm>
          <a:custGeom>
            <a:avLst/>
            <a:gdLst/>
            <a:ahLst/>
            <a:cxnLst/>
            <a:rect l="l" t="t" r="r" b="b"/>
            <a:pathLst>
              <a:path w="430529">
                <a:moveTo>
                  <a:pt x="0" y="0"/>
                </a:moveTo>
                <a:lnTo>
                  <a:pt x="4305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3" name="object 1243"/>
          <p:cNvSpPr/>
          <p:nvPr/>
        </p:nvSpPr>
        <p:spPr>
          <a:xfrm>
            <a:off x="5072379" y="4774565"/>
            <a:ext cx="431800" cy="0"/>
          </a:xfrm>
          <a:custGeom>
            <a:avLst/>
            <a:gdLst/>
            <a:ahLst/>
            <a:cxnLst/>
            <a:rect l="l" t="t" r="r" b="b"/>
            <a:pathLst>
              <a:path w="431800">
                <a:moveTo>
                  <a:pt x="0" y="0"/>
                </a:moveTo>
                <a:lnTo>
                  <a:pt x="4318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4" name="object 1244"/>
          <p:cNvSpPr/>
          <p:nvPr/>
        </p:nvSpPr>
        <p:spPr>
          <a:xfrm>
            <a:off x="5069840" y="4773295"/>
            <a:ext cx="434340" cy="0"/>
          </a:xfrm>
          <a:custGeom>
            <a:avLst/>
            <a:gdLst/>
            <a:ahLst/>
            <a:cxnLst/>
            <a:rect l="l" t="t" r="r" b="b"/>
            <a:pathLst>
              <a:path w="434339">
                <a:moveTo>
                  <a:pt x="0" y="0"/>
                </a:moveTo>
                <a:lnTo>
                  <a:pt x="4343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5" name="object 1245"/>
          <p:cNvSpPr/>
          <p:nvPr/>
        </p:nvSpPr>
        <p:spPr>
          <a:xfrm>
            <a:off x="5068570" y="4772025"/>
            <a:ext cx="434340" cy="0"/>
          </a:xfrm>
          <a:custGeom>
            <a:avLst/>
            <a:gdLst/>
            <a:ahLst/>
            <a:cxnLst/>
            <a:rect l="l" t="t" r="r" b="b"/>
            <a:pathLst>
              <a:path w="434339">
                <a:moveTo>
                  <a:pt x="0" y="0"/>
                </a:moveTo>
                <a:lnTo>
                  <a:pt x="4343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6" name="object 1246"/>
          <p:cNvSpPr/>
          <p:nvPr/>
        </p:nvSpPr>
        <p:spPr>
          <a:xfrm>
            <a:off x="3964940" y="4783454"/>
            <a:ext cx="421640" cy="0"/>
          </a:xfrm>
          <a:custGeom>
            <a:avLst/>
            <a:gdLst/>
            <a:ahLst/>
            <a:cxnLst/>
            <a:rect l="l" t="t" r="r" b="b"/>
            <a:pathLst>
              <a:path w="421639">
                <a:moveTo>
                  <a:pt x="0" y="0"/>
                </a:moveTo>
                <a:lnTo>
                  <a:pt x="4216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7" name="object 1247"/>
          <p:cNvSpPr/>
          <p:nvPr/>
        </p:nvSpPr>
        <p:spPr>
          <a:xfrm>
            <a:off x="3966211" y="4782184"/>
            <a:ext cx="422909" cy="0"/>
          </a:xfrm>
          <a:custGeom>
            <a:avLst/>
            <a:gdLst/>
            <a:ahLst/>
            <a:cxnLst/>
            <a:rect l="l" t="t" r="r" b="b"/>
            <a:pathLst>
              <a:path w="422910">
                <a:moveTo>
                  <a:pt x="0" y="0"/>
                </a:moveTo>
                <a:lnTo>
                  <a:pt x="4229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8" name="object 1248"/>
          <p:cNvSpPr/>
          <p:nvPr/>
        </p:nvSpPr>
        <p:spPr>
          <a:xfrm>
            <a:off x="3966210" y="4780915"/>
            <a:ext cx="425449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54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9" name="object 1249"/>
          <p:cNvSpPr/>
          <p:nvPr/>
        </p:nvSpPr>
        <p:spPr>
          <a:xfrm>
            <a:off x="3967479" y="4779645"/>
            <a:ext cx="425449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54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0" name="object 1250"/>
          <p:cNvSpPr/>
          <p:nvPr/>
        </p:nvSpPr>
        <p:spPr>
          <a:xfrm>
            <a:off x="3967479" y="4778374"/>
            <a:ext cx="427990" cy="0"/>
          </a:xfrm>
          <a:custGeom>
            <a:avLst/>
            <a:gdLst/>
            <a:ahLst/>
            <a:cxnLst/>
            <a:rect l="l" t="t" r="r" b="b"/>
            <a:pathLst>
              <a:path w="427989">
                <a:moveTo>
                  <a:pt x="0" y="0"/>
                </a:moveTo>
                <a:lnTo>
                  <a:pt x="4279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1" name="object 1251"/>
          <p:cNvSpPr/>
          <p:nvPr/>
        </p:nvSpPr>
        <p:spPr>
          <a:xfrm>
            <a:off x="5086350" y="4783454"/>
            <a:ext cx="421640" cy="0"/>
          </a:xfrm>
          <a:custGeom>
            <a:avLst/>
            <a:gdLst/>
            <a:ahLst/>
            <a:cxnLst/>
            <a:rect l="l" t="t" r="r" b="b"/>
            <a:pathLst>
              <a:path w="421639">
                <a:moveTo>
                  <a:pt x="0" y="0"/>
                </a:moveTo>
                <a:lnTo>
                  <a:pt x="4216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2" name="object 1252"/>
          <p:cNvSpPr/>
          <p:nvPr/>
        </p:nvSpPr>
        <p:spPr>
          <a:xfrm>
            <a:off x="5085079" y="4782184"/>
            <a:ext cx="421640" cy="0"/>
          </a:xfrm>
          <a:custGeom>
            <a:avLst/>
            <a:gdLst/>
            <a:ahLst/>
            <a:cxnLst/>
            <a:rect l="l" t="t" r="r" b="b"/>
            <a:pathLst>
              <a:path w="421639">
                <a:moveTo>
                  <a:pt x="0" y="0"/>
                </a:moveTo>
                <a:lnTo>
                  <a:pt x="4216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3" name="object 1253"/>
          <p:cNvSpPr/>
          <p:nvPr/>
        </p:nvSpPr>
        <p:spPr>
          <a:xfrm>
            <a:off x="5082540" y="4780915"/>
            <a:ext cx="424180" cy="0"/>
          </a:xfrm>
          <a:custGeom>
            <a:avLst/>
            <a:gdLst/>
            <a:ahLst/>
            <a:cxnLst/>
            <a:rect l="l" t="t" r="r" b="b"/>
            <a:pathLst>
              <a:path w="424179">
                <a:moveTo>
                  <a:pt x="0" y="0"/>
                </a:moveTo>
                <a:lnTo>
                  <a:pt x="4241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4" name="object 1254"/>
          <p:cNvSpPr/>
          <p:nvPr/>
        </p:nvSpPr>
        <p:spPr>
          <a:xfrm>
            <a:off x="5080000" y="4779645"/>
            <a:ext cx="425449" cy="0"/>
          </a:xfrm>
          <a:custGeom>
            <a:avLst/>
            <a:gdLst/>
            <a:ahLst/>
            <a:cxnLst/>
            <a:rect l="l" t="t" r="r" b="b"/>
            <a:pathLst>
              <a:path w="425450">
                <a:moveTo>
                  <a:pt x="0" y="0"/>
                </a:moveTo>
                <a:lnTo>
                  <a:pt x="4254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5" name="object 1255"/>
          <p:cNvSpPr/>
          <p:nvPr/>
        </p:nvSpPr>
        <p:spPr>
          <a:xfrm>
            <a:off x="5078729" y="4778374"/>
            <a:ext cx="426720" cy="0"/>
          </a:xfrm>
          <a:custGeom>
            <a:avLst/>
            <a:gdLst/>
            <a:ahLst/>
            <a:cxnLst/>
            <a:rect l="l" t="t" r="r" b="b"/>
            <a:pathLst>
              <a:path w="426720">
                <a:moveTo>
                  <a:pt x="0" y="0"/>
                </a:moveTo>
                <a:lnTo>
                  <a:pt x="4267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6" name="object 1256"/>
          <p:cNvSpPr/>
          <p:nvPr/>
        </p:nvSpPr>
        <p:spPr>
          <a:xfrm>
            <a:off x="3962400" y="4789804"/>
            <a:ext cx="414020" cy="0"/>
          </a:xfrm>
          <a:custGeom>
            <a:avLst/>
            <a:gdLst/>
            <a:ahLst/>
            <a:cxnLst/>
            <a:rect l="l" t="t" r="r" b="b"/>
            <a:pathLst>
              <a:path w="414020">
                <a:moveTo>
                  <a:pt x="0" y="0"/>
                </a:moveTo>
                <a:lnTo>
                  <a:pt x="4140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7" name="object 1257"/>
          <p:cNvSpPr/>
          <p:nvPr/>
        </p:nvSpPr>
        <p:spPr>
          <a:xfrm>
            <a:off x="3963670" y="4788534"/>
            <a:ext cx="415290" cy="0"/>
          </a:xfrm>
          <a:custGeom>
            <a:avLst/>
            <a:gdLst/>
            <a:ahLst/>
            <a:cxnLst/>
            <a:rect l="l" t="t" r="r" b="b"/>
            <a:pathLst>
              <a:path w="415289">
                <a:moveTo>
                  <a:pt x="0" y="0"/>
                </a:moveTo>
                <a:lnTo>
                  <a:pt x="4152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8" name="object 1258"/>
          <p:cNvSpPr/>
          <p:nvPr/>
        </p:nvSpPr>
        <p:spPr>
          <a:xfrm>
            <a:off x="3963670" y="4787265"/>
            <a:ext cx="416559" cy="0"/>
          </a:xfrm>
          <a:custGeom>
            <a:avLst/>
            <a:gdLst/>
            <a:ahLst/>
            <a:cxnLst/>
            <a:rect l="l" t="t" r="r" b="b"/>
            <a:pathLst>
              <a:path w="416560">
                <a:moveTo>
                  <a:pt x="0" y="0"/>
                </a:moveTo>
                <a:lnTo>
                  <a:pt x="4165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9" name="object 1259"/>
          <p:cNvSpPr/>
          <p:nvPr/>
        </p:nvSpPr>
        <p:spPr>
          <a:xfrm>
            <a:off x="3964940" y="4785995"/>
            <a:ext cx="417830" cy="0"/>
          </a:xfrm>
          <a:custGeom>
            <a:avLst/>
            <a:gdLst/>
            <a:ahLst/>
            <a:cxnLst/>
            <a:rect l="l" t="t" r="r" b="b"/>
            <a:pathLst>
              <a:path w="417829">
                <a:moveTo>
                  <a:pt x="0" y="0"/>
                </a:moveTo>
                <a:lnTo>
                  <a:pt x="4178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0" name="object 1260"/>
          <p:cNvSpPr/>
          <p:nvPr/>
        </p:nvSpPr>
        <p:spPr>
          <a:xfrm>
            <a:off x="3964940" y="4784724"/>
            <a:ext cx="420370" cy="0"/>
          </a:xfrm>
          <a:custGeom>
            <a:avLst/>
            <a:gdLst/>
            <a:ahLst/>
            <a:cxnLst/>
            <a:rect l="l" t="t" r="r" b="b"/>
            <a:pathLst>
              <a:path w="420370">
                <a:moveTo>
                  <a:pt x="0" y="0"/>
                </a:moveTo>
                <a:lnTo>
                  <a:pt x="4203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1" name="object 1261"/>
          <p:cNvSpPr/>
          <p:nvPr/>
        </p:nvSpPr>
        <p:spPr>
          <a:xfrm>
            <a:off x="5097779" y="4789804"/>
            <a:ext cx="412750" cy="0"/>
          </a:xfrm>
          <a:custGeom>
            <a:avLst/>
            <a:gdLst/>
            <a:ahLst/>
            <a:cxnLst/>
            <a:rect l="l" t="t" r="r" b="b"/>
            <a:pathLst>
              <a:path w="412750">
                <a:moveTo>
                  <a:pt x="0" y="0"/>
                </a:moveTo>
                <a:lnTo>
                  <a:pt x="4127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2" name="object 1262"/>
          <p:cNvSpPr/>
          <p:nvPr/>
        </p:nvSpPr>
        <p:spPr>
          <a:xfrm>
            <a:off x="5095240" y="4788534"/>
            <a:ext cx="414020" cy="0"/>
          </a:xfrm>
          <a:custGeom>
            <a:avLst/>
            <a:gdLst/>
            <a:ahLst/>
            <a:cxnLst/>
            <a:rect l="l" t="t" r="r" b="b"/>
            <a:pathLst>
              <a:path w="414020">
                <a:moveTo>
                  <a:pt x="0" y="0"/>
                </a:moveTo>
                <a:lnTo>
                  <a:pt x="4140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3" name="object 1263"/>
          <p:cNvSpPr/>
          <p:nvPr/>
        </p:nvSpPr>
        <p:spPr>
          <a:xfrm>
            <a:off x="5092700" y="4787265"/>
            <a:ext cx="416559" cy="0"/>
          </a:xfrm>
          <a:custGeom>
            <a:avLst/>
            <a:gdLst/>
            <a:ahLst/>
            <a:cxnLst/>
            <a:rect l="l" t="t" r="r" b="b"/>
            <a:pathLst>
              <a:path w="416560">
                <a:moveTo>
                  <a:pt x="0" y="0"/>
                </a:moveTo>
                <a:lnTo>
                  <a:pt x="4165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4" name="object 1264"/>
          <p:cNvSpPr/>
          <p:nvPr/>
        </p:nvSpPr>
        <p:spPr>
          <a:xfrm>
            <a:off x="5091429" y="4785995"/>
            <a:ext cx="416559" cy="0"/>
          </a:xfrm>
          <a:custGeom>
            <a:avLst/>
            <a:gdLst/>
            <a:ahLst/>
            <a:cxnLst/>
            <a:rect l="l" t="t" r="r" b="b"/>
            <a:pathLst>
              <a:path w="416560">
                <a:moveTo>
                  <a:pt x="0" y="0"/>
                </a:moveTo>
                <a:lnTo>
                  <a:pt x="4165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5" name="object 1265"/>
          <p:cNvSpPr/>
          <p:nvPr/>
        </p:nvSpPr>
        <p:spPr>
          <a:xfrm>
            <a:off x="5088890" y="4784724"/>
            <a:ext cx="419100" cy="0"/>
          </a:xfrm>
          <a:custGeom>
            <a:avLst/>
            <a:gdLst/>
            <a:ahLst/>
            <a:cxnLst/>
            <a:rect l="l" t="t" r="r" b="b"/>
            <a:pathLst>
              <a:path w="419100">
                <a:moveTo>
                  <a:pt x="0" y="0"/>
                </a:moveTo>
                <a:lnTo>
                  <a:pt x="4191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6" name="object 1266"/>
          <p:cNvSpPr/>
          <p:nvPr/>
        </p:nvSpPr>
        <p:spPr>
          <a:xfrm>
            <a:off x="3961129" y="4796154"/>
            <a:ext cx="405130" cy="0"/>
          </a:xfrm>
          <a:custGeom>
            <a:avLst/>
            <a:gdLst/>
            <a:ahLst/>
            <a:cxnLst/>
            <a:rect l="l" t="t" r="r" b="b"/>
            <a:pathLst>
              <a:path w="405129">
                <a:moveTo>
                  <a:pt x="0" y="0"/>
                </a:moveTo>
                <a:lnTo>
                  <a:pt x="4051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7" name="object 1267"/>
          <p:cNvSpPr/>
          <p:nvPr/>
        </p:nvSpPr>
        <p:spPr>
          <a:xfrm>
            <a:off x="3961129" y="4794884"/>
            <a:ext cx="407670" cy="0"/>
          </a:xfrm>
          <a:custGeom>
            <a:avLst/>
            <a:gdLst/>
            <a:ahLst/>
            <a:cxnLst/>
            <a:rect l="l" t="t" r="r" b="b"/>
            <a:pathLst>
              <a:path w="407670">
                <a:moveTo>
                  <a:pt x="0" y="0"/>
                </a:moveTo>
                <a:lnTo>
                  <a:pt x="4076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8" name="object 1268"/>
          <p:cNvSpPr/>
          <p:nvPr/>
        </p:nvSpPr>
        <p:spPr>
          <a:xfrm>
            <a:off x="3961131" y="4793615"/>
            <a:ext cx="408940" cy="0"/>
          </a:xfrm>
          <a:custGeom>
            <a:avLst/>
            <a:gdLst/>
            <a:ahLst/>
            <a:cxnLst/>
            <a:rect l="l" t="t" r="r" b="b"/>
            <a:pathLst>
              <a:path w="408939">
                <a:moveTo>
                  <a:pt x="0" y="0"/>
                </a:moveTo>
                <a:lnTo>
                  <a:pt x="4089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9" name="object 1269"/>
          <p:cNvSpPr/>
          <p:nvPr/>
        </p:nvSpPr>
        <p:spPr>
          <a:xfrm>
            <a:off x="3962402" y="4792345"/>
            <a:ext cx="410209" cy="0"/>
          </a:xfrm>
          <a:custGeom>
            <a:avLst/>
            <a:gdLst/>
            <a:ahLst/>
            <a:cxnLst/>
            <a:rect l="l" t="t" r="r" b="b"/>
            <a:pathLst>
              <a:path w="410210">
                <a:moveTo>
                  <a:pt x="0" y="0"/>
                </a:moveTo>
                <a:lnTo>
                  <a:pt x="4102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0" name="object 1270"/>
          <p:cNvSpPr/>
          <p:nvPr/>
        </p:nvSpPr>
        <p:spPr>
          <a:xfrm>
            <a:off x="3962401" y="4791076"/>
            <a:ext cx="411479" cy="0"/>
          </a:xfrm>
          <a:custGeom>
            <a:avLst/>
            <a:gdLst/>
            <a:ahLst/>
            <a:cxnLst/>
            <a:rect l="l" t="t" r="r" b="b"/>
            <a:pathLst>
              <a:path w="411479">
                <a:moveTo>
                  <a:pt x="0" y="0"/>
                </a:moveTo>
                <a:lnTo>
                  <a:pt x="4114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1" name="object 1271"/>
          <p:cNvSpPr/>
          <p:nvPr/>
        </p:nvSpPr>
        <p:spPr>
          <a:xfrm>
            <a:off x="5107942" y="4796154"/>
            <a:ext cx="403860" cy="0"/>
          </a:xfrm>
          <a:custGeom>
            <a:avLst/>
            <a:gdLst/>
            <a:ahLst/>
            <a:cxnLst/>
            <a:rect l="l" t="t" r="r" b="b"/>
            <a:pathLst>
              <a:path w="403860">
                <a:moveTo>
                  <a:pt x="0" y="0"/>
                </a:moveTo>
                <a:lnTo>
                  <a:pt x="4038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2" name="object 1272"/>
          <p:cNvSpPr/>
          <p:nvPr/>
        </p:nvSpPr>
        <p:spPr>
          <a:xfrm>
            <a:off x="5105400" y="4794884"/>
            <a:ext cx="406400" cy="0"/>
          </a:xfrm>
          <a:custGeom>
            <a:avLst/>
            <a:gdLst/>
            <a:ahLst/>
            <a:cxnLst/>
            <a:rect l="l" t="t" r="r" b="b"/>
            <a:pathLst>
              <a:path w="406400">
                <a:moveTo>
                  <a:pt x="0" y="0"/>
                </a:moveTo>
                <a:lnTo>
                  <a:pt x="4064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3" name="object 1273"/>
          <p:cNvSpPr/>
          <p:nvPr/>
        </p:nvSpPr>
        <p:spPr>
          <a:xfrm>
            <a:off x="5102861" y="4793615"/>
            <a:ext cx="408940" cy="0"/>
          </a:xfrm>
          <a:custGeom>
            <a:avLst/>
            <a:gdLst/>
            <a:ahLst/>
            <a:cxnLst/>
            <a:rect l="l" t="t" r="r" b="b"/>
            <a:pathLst>
              <a:path w="408939">
                <a:moveTo>
                  <a:pt x="0" y="0"/>
                </a:moveTo>
                <a:lnTo>
                  <a:pt x="4089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4" name="object 1274"/>
          <p:cNvSpPr/>
          <p:nvPr/>
        </p:nvSpPr>
        <p:spPr>
          <a:xfrm>
            <a:off x="5101590" y="4792345"/>
            <a:ext cx="408940" cy="0"/>
          </a:xfrm>
          <a:custGeom>
            <a:avLst/>
            <a:gdLst/>
            <a:ahLst/>
            <a:cxnLst/>
            <a:rect l="l" t="t" r="r" b="b"/>
            <a:pathLst>
              <a:path w="408939">
                <a:moveTo>
                  <a:pt x="0" y="0"/>
                </a:moveTo>
                <a:lnTo>
                  <a:pt x="4089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5" name="object 1275"/>
          <p:cNvSpPr/>
          <p:nvPr/>
        </p:nvSpPr>
        <p:spPr>
          <a:xfrm>
            <a:off x="5099052" y="4791076"/>
            <a:ext cx="411479" cy="0"/>
          </a:xfrm>
          <a:custGeom>
            <a:avLst/>
            <a:gdLst/>
            <a:ahLst/>
            <a:cxnLst/>
            <a:rect l="l" t="t" r="r" b="b"/>
            <a:pathLst>
              <a:path w="411479">
                <a:moveTo>
                  <a:pt x="0" y="0"/>
                </a:moveTo>
                <a:lnTo>
                  <a:pt x="4114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6" name="object 1276"/>
          <p:cNvSpPr/>
          <p:nvPr/>
        </p:nvSpPr>
        <p:spPr>
          <a:xfrm>
            <a:off x="3958592" y="4802504"/>
            <a:ext cx="397509" cy="0"/>
          </a:xfrm>
          <a:custGeom>
            <a:avLst/>
            <a:gdLst/>
            <a:ahLst/>
            <a:cxnLst/>
            <a:rect l="l" t="t" r="r" b="b"/>
            <a:pathLst>
              <a:path w="397510">
                <a:moveTo>
                  <a:pt x="0" y="0"/>
                </a:moveTo>
                <a:lnTo>
                  <a:pt x="3975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7" name="object 1277"/>
          <p:cNvSpPr/>
          <p:nvPr/>
        </p:nvSpPr>
        <p:spPr>
          <a:xfrm>
            <a:off x="3958590" y="4801234"/>
            <a:ext cx="398780" cy="0"/>
          </a:xfrm>
          <a:custGeom>
            <a:avLst/>
            <a:gdLst/>
            <a:ahLst/>
            <a:cxnLst/>
            <a:rect l="l" t="t" r="r" b="b"/>
            <a:pathLst>
              <a:path w="398779">
                <a:moveTo>
                  <a:pt x="0" y="0"/>
                </a:moveTo>
                <a:lnTo>
                  <a:pt x="3987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8" name="object 1278"/>
          <p:cNvSpPr/>
          <p:nvPr/>
        </p:nvSpPr>
        <p:spPr>
          <a:xfrm>
            <a:off x="3958591" y="4799965"/>
            <a:ext cx="401320" cy="0"/>
          </a:xfrm>
          <a:custGeom>
            <a:avLst/>
            <a:gdLst/>
            <a:ahLst/>
            <a:cxnLst/>
            <a:rect l="l" t="t" r="r" b="b"/>
            <a:pathLst>
              <a:path w="401320">
                <a:moveTo>
                  <a:pt x="0" y="0"/>
                </a:moveTo>
                <a:lnTo>
                  <a:pt x="4013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9" name="object 1279"/>
          <p:cNvSpPr/>
          <p:nvPr/>
        </p:nvSpPr>
        <p:spPr>
          <a:xfrm>
            <a:off x="3959859" y="4798695"/>
            <a:ext cx="402590" cy="0"/>
          </a:xfrm>
          <a:custGeom>
            <a:avLst/>
            <a:gdLst/>
            <a:ahLst/>
            <a:cxnLst/>
            <a:rect l="l" t="t" r="r" b="b"/>
            <a:pathLst>
              <a:path w="402589">
                <a:moveTo>
                  <a:pt x="0" y="0"/>
                </a:moveTo>
                <a:lnTo>
                  <a:pt x="4025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0" name="object 1280"/>
          <p:cNvSpPr/>
          <p:nvPr/>
        </p:nvSpPr>
        <p:spPr>
          <a:xfrm>
            <a:off x="3959861" y="4797426"/>
            <a:ext cx="403860" cy="0"/>
          </a:xfrm>
          <a:custGeom>
            <a:avLst/>
            <a:gdLst/>
            <a:ahLst/>
            <a:cxnLst/>
            <a:rect l="l" t="t" r="r" b="b"/>
            <a:pathLst>
              <a:path w="403860">
                <a:moveTo>
                  <a:pt x="0" y="0"/>
                </a:moveTo>
                <a:lnTo>
                  <a:pt x="4038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1" name="object 1281"/>
          <p:cNvSpPr/>
          <p:nvPr/>
        </p:nvSpPr>
        <p:spPr>
          <a:xfrm>
            <a:off x="5118100" y="4802504"/>
            <a:ext cx="396240" cy="0"/>
          </a:xfrm>
          <a:custGeom>
            <a:avLst/>
            <a:gdLst/>
            <a:ahLst/>
            <a:cxnLst/>
            <a:rect l="l" t="t" r="r" b="b"/>
            <a:pathLst>
              <a:path w="396239">
                <a:moveTo>
                  <a:pt x="0" y="0"/>
                </a:moveTo>
                <a:lnTo>
                  <a:pt x="3962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2" name="object 1282"/>
          <p:cNvSpPr/>
          <p:nvPr/>
        </p:nvSpPr>
        <p:spPr>
          <a:xfrm>
            <a:off x="5115559" y="4801234"/>
            <a:ext cx="398780" cy="0"/>
          </a:xfrm>
          <a:custGeom>
            <a:avLst/>
            <a:gdLst/>
            <a:ahLst/>
            <a:cxnLst/>
            <a:rect l="l" t="t" r="r" b="b"/>
            <a:pathLst>
              <a:path w="398779">
                <a:moveTo>
                  <a:pt x="0" y="0"/>
                </a:moveTo>
                <a:lnTo>
                  <a:pt x="3987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3" name="object 1283"/>
          <p:cNvSpPr/>
          <p:nvPr/>
        </p:nvSpPr>
        <p:spPr>
          <a:xfrm>
            <a:off x="5114290" y="4799965"/>
            <a:ext cx="400050" cy="0"/>
          </a:xfrm>
          <a:custGeom>
            <a:avLst/>
            <a:gdLst/>
            <a:ahLst/>
            <a:cxnLst/>
            <a:rect l="l" t="t" r="r" b="b"/>
            <a:pathLst>
              <a:path w="400050">
                <a:moveTo>
                  <a:pt x="0" y="0"/>
                </a:moveTo>
                <a:lnTo>
                  <a:pt x="4000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4" name="object 1284"/>
          <p:cNvSpPr/>
          <p:nvPr/>
        </p:nvSpPr>
        <p:spPr>
          <a:xfrm>
            <a:off x="5111750" y="4798695"/>
            <a:ext cx="401320" cy="0"/>
          </a:xfrm>
          <a:custGeom>
            <a:avLst/>
            <a:gdLst/>
            <a:ahLst/>
            <a:cxnLst/>
            <a:rect l="l" t="t" r="r" b="b"/>
            <a:pathLst>
              <a:path w="401320">
                <a:moveTo>
                  <a:pt x="0" y="0"/>
                </a:moveTo>
                <a:lnTo>
                  <a:pt x="4013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5" name="object 1285"/>
          <p:cNvSpPr/>
          <p:nvPr/>
        </p:nvSpPr>
        <p:spPr>
          <a:xfrm>
            <a:off x="5109211" y="4797426"/>
            <a:ext cx="403860" cy="0"/>
          </a:xfrm>
          <a:custGeom>
            <a:avLst/>
            <a:gdLst/>
            <a:ahLst/>
            <a:cxnLst/>
            <a:rect l="l" t="t" r="r" b="b"/>
            <a:pathLst>
              <a:path w="403860">
                <a:moveTo>
                  <a:pt x="0" y="0"/>
                </a:moveTo>
                <a:lnTo>
                  <a:pt x="4038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6" name="object 1286"/>
          <p:cNvSpPr/>
          <p:nvPr/>
        </p:nvSpPr>
        <p:spPr>
          <a:xfrm>
            <a:off x="3956050" y="4808854"/>
            <a:ext cx="388620" cy="0"/>
          </a:xfrm>
          <a:custGeom>
            <a:avLst/>
            <a:gdLst/>
            <a:ahLst/>
            <a:cxnLst/>
            <a:rect l="l" t="t" r="r" b="b"/>
            <a:pathLst>
              <a:path w="388620">
                <a:moveTo>
                  <a:pt x="0" y="0"/>
                </a:moveTo>
                <a:lnTo>
                  <a:pt x="3886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7" name="object 1287"/>
          <p:cNvSpPr/>
          <p:nvPr/>
        </p:nvSpPr>
        <p:spPr>
          <a:xfrm>
            <a:off x="3956050" y="4807583"/>
            <a:ext cx="391160" cy="0"/>
          </a:xfrm>
          <a:custGeom>
            <a:avLst/>
            <a:gdLst/>
            <a:ahLst/>
            <a:cxnLst/>
            <a:rect l="l" t="t" r="r" b="b"/>
            <a:pathLst>
              <a:path w="391160">
                <a:moveTo>
                  <a:pt x="0" y="0"/>
                </a:moveTo>
                <a:lnTo>
                  <a:pt x="3911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8" name="object 1288"/>
          <p:cNvSpPr/>
          <p:nvPr/>
        </p:nvSpPr>
        <p:spPr>
          <a:xfrm>
            <a:off x="3956050" y="4806315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9" name="object 1289"/>
          <p:cNvSpPr/>
          <p:nvPr/>
        </p:nvSpPr>
        <p:spPr>
          <a:xfrm>
            <a:off x="3957321" y="4805045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0" name="object 1290"/>
          <p:cNvSpPr/>
          <p:nvPr/>
        </p:nvSpPr>
        <p:spPr>
          <a:xfrm>
            <a:off x="3957322" y="4803775"/>
            <a:ext cx="396240" cy="0"/>
          </a:xfrm>
          <a:custGeom>
            <a:avLst/>
            <a:gdLst/>
            <a:ahLst/>
            <a:cxnLst/>
            <a:rect l="l" t="t" r="r" b="b"/>
            <a:pathLst>
              <a:path w="396239">
                <a:moveTo>
                  <a:pt x="0" y="0"/>
                </a:moveTo>
                <a:lnTo>
                  <a:pt x="3962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1" name="object 1291"/>
          <p:cNvSpPr/>
          <p:nvPr/>
        </p:nvSpPr>
        <p:spPr>
          <a:xfrm>
            <a:off x="5128259" y="4808854"/>
            <a:ext cx="388620" cy="0"/>
          </a:xfrm>
          <a:custGeom>
            <a:avLst/>
            <a:gdLst/>
            <a:ahLst/>
            <a:cxnLst/>
            <a:rect l="l" t="t" r="r" b="b"/>
            <a:pathLst>
              <a:path w="388620">
                <a:moveTo>
                  <a:pt x="0" y="0"/>
                </a:moveTo>
                <a:lnTo>
                  <a:pt x="3886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2" name="object 1292"/>
          <p:cNvSpPr/>
          <p:nvPr/>
        </p:nvSpPr>
        <p:spPr>
          <a:xfrm>
            <a:off x="5126991" y="4807583"/>
            <a:ext cx="389890" cy="0"/>
          </a:xfrm>
          <a:custGeom>
            <a:avLst/>
            <a:gdLst/>
            <a:ahLst/>
            <a:cxnLst/>
            <a:rect l="l" t="t" r="r" b="b"/>
            <a:pathLst>
              <a:path w="389889">
                <a:moveTo>
                  <a:pt x="0" y="0"/>
                </a:moveTo>
                <a:lnTo>
                  <a:pt x="38989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3" name="object 1293"/>
          <p:cNvSpPr/>
          <p:nvPr/>
        </p:nvSpPr>
        <p:spPr>
          <a:xfrm>
            <a:off x="5124450" y="4806315"/>
            <a:ext cx="392430" cy="0"/>
          </a:xfrm>
          <a:custGeom>
            <a:avLst/>
            <a:gdLst/>
            <a:ahLst/>
            <a:cxnLst/>
            <a:rect l="l" t="t" r="r" b="b"/>
            <a:pathLst>
              <a:path w="392429">
                <a:moveTo>
                  <a:pt x="0" y="0"/>
                </a:moveTo>
                <a:lnTo>
                  <a:pt x="3924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4" name="object 1294"/>
          <p:cNvSpPr/>
          <p:nvPr/>
        </p:nvSpPr>
        <p:spPr>
          <a:xfrm>
            <a:off x="5121909" y="4805045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>
                <a:moveTo>
                  <a:pt x="0" y="0"/>
                </a:moveTo>
                <a:lnTo>
                  <a:pt x="3937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5" name="object 1295"/>
          <p:cNvSpPr/>
          <p:nvPr/>
        </p:nvSpPr>
        <p:spPr>
          <a:xfrm>
            <a:off x="5120642" y="4803775"/>
            <a:ext cx="394970" cy="0"/>
          </a:xfrm>
          <a:custGeom>
            <a:avLst/>
            <a:gdLst/>
            <a:ahLst/>
            <a:cxnLst/>
            <a:rect l="l" t="t" r="r" b="b"/>
            <a:pathLst>
              <a:path w="394970">
                <a:moveTo>
                  <a:pt x="0" y="0"/>
                </a:moveTo>
                <a:lnTo>
                  <a:pt x="3949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6" name="object 1296"/>
          <p:cNvSpPr/>
          <p:nvPr/>
        </p:nvSpPr>
        <p:spPr>
          <a:xfrm>
            <a:off x="3953511" y="4815204"/>
            <a:ext cx="381000" cy="0"/>
          </a:xfrm>
          <a:custGeom>
            <a:avLst/>
            <a:gdLst/>
            <a:ahLst/>
            <a:cxnLst/>
            <a:rect l="l" t="t" r="r" b="b"/>
            <a:pathLst>
              <a:path w="381000">
                <a:moveTo>
                  <a:pt x="0" y="0"/>
                </a:moveTo>
                <a:lnTo>
                  <a:pt x="3810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7" name="object 1297"/>
          <p:cNvSpPr/>
          <p:nvPr/>
        </p:nvSpPr>
        <p:spPr>
          <a:xfrm>
            <a:off x="3953509" y="4813935"/>
            <a:ext cx="383539" cy="0"/>
          </a:xfrm>
          <a:custGeom>
            <a:avLst/>
            <a:gdLst/>
            <a:ahLst/>
            <a:cxnLst/>
            <a:rect l="l" t="t" r="r" b="b"/>
            <a:pathLst>
              <a:path w="383539">
                <a:moveTo>
                  <a:pt x="0" y="0"/>
                </a:moveTo>
                <a:lnTo>
                  <a:pt x="383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8" name="object 1298"/>
          <p:cNvSpPr/>
          <p:nvPr/>
        </p:nvSpPr>
        <p:spPr>
          <a:xfrm>
            <a:off x="3954779" y="4812665"/>
            <a:ext cx="384810" cy="0"/>
          </a:xfrm>
          <a:custGeom>
            <a:avLst/>
            <a:gdLst/>
            <a:ahLst/>
            <a:cxnLst/>
            <a:rect l="l" t="t" r="r" b="b"/>
            <a:pathLst>
              <a:path w="384810">
                <a:moveTo>
                  <a:pt x="0" y="0"/>
                </a:moveTo>
                <a:lnTo>
                  <a:pt x="3848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9" name="object 1299"/>
          <p:cNvSpPr/>
          <p:nvPr/>
        </p:nvSpPr>
        <p:spPr>
          <a:xfrm>
            <a:off x="3954779" y="4811395"/>
            <a:ext cx="386080" cy="0"/>
          </a:xfrm>
          <a:custGeom>
            <a:avLst/>
            <a:gdLst/>
            <a:ahLst/>
            <a:cxnLst/>
            <a:rect l="l" t="t" r="r" b="b"/>
            <a:pathLst>
              <a:path w="386079">
                <a:moveTo>
                  <a:pt x="0" y="0"/>
                </a:moveTo>
                <a:lnTo>
                  <a:pt x="3860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0" name="object 1300"/>
          <p:cNvSpPr/>
          <p:nvPr/>
        </p:nvSpPr>
        <p:spPr>
          <a:xfrm>
            <a:off x="3954780" y="4810125"/>
            <a:ext cx="388620" cy="0"/>
          </a:xfrm>
          <a:custGeom>
            <a:avLst/>
            <a:gdLst/>
            <a:ahLst/>
            <a:cxnLst/>
            <a:rect l="l" t="t" r="r" b="b"/>
            <a:pathLst>
              <a:path w="388620">
                <a:moveTo>
                  <a:pt x="0" y="0"/>
                </a:moveTo>
                <a:lnTo>
                  <a:pt x="3886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1" name="object 1301"/>
          <p:cNvSpPr/>
          <p:nvPr/>
        </p:nvSpPr>
        <p:spPr>
          <a:xfrm>
            <a:off x="5138421" y="4815204"/>
            <a:ext cx="381000" cy="0"/>
          </a:xfrm>
          <a:custGeom>
            <a:avLst/>
            <a:gdLst/>
            <a:ahLst/>
            <a:cxnLst/>
            <a:rect l="l" t="t" r="r" b="b"/>
            <a:pathLst>
              <a:path w="381000">
                <a:moveTo>
                  <a:pt x="0" y="0"/>
                </a:moveTo>
                <a:lnTo>
                  <a:pt x="3810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2" name="object 1302"/>
          <p:cNvSpPr/>
          <p:nvPr/>
        </p:nvSpPr>
        <p:spPr>
          <a:xfrm>
            <a:off x="5137152" y="4813935"/>
            <a:ext cx="382270" cy="0"/>
          </a:xfrm>
          <a:custGeom>
            <a:avLst/>
            <a:gdLst/>
            <a:ahLst/>
            <a:cxnLst/>
            <a:rect l="l" t="t" r="r" b="b"/>
            <a:pathLst>
              <a:path w="382270">
                <a:moveTo>
                  <a:pt x="0" y="0"/>
                </a:moveTo>
                <a:lnTo>
                  <a:pt x="382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3" name="object 1303"/>
          <p:cNvSpPr/>
          <p:nvPr/>
        </p:nvSpPr>
        <p:spPr>
          <a:xfrm>
            <a:off x="5134611" y="4812665"/>
            <a:ext cx="383539" cy="0"/>
          </a:xfrm>
          <a:custGeom>
            <a:avLst/>
            <a:gdLst/>
            <a:ahLst/>
            <a:cxnLst/>
            <a:rect l="l" t="t" r="r" b="b"/>
            <a:pathLst>
              <a:path w="383539">
                <a:moveTo>
                  <a:pt x="0" y="0"/>
                </a:moveTo>
                <a:lnTo>
                  <a:pt x="383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4" name="object 1304"/>
          <p:cNvSpPr/>
          <p:nvPr/>
        </p:nvSpPr>
        <p:spPr>
          <a:xfrm>
            <a:off x="5132070" y="4811395"/>
            <a:ext cx="386080" cy="0"/>
          </a:xfrm>
          <a:custGeom>
            <a:avLst/>
            <a:gdLst/>
            <a:ahLst/>
            <a:cxnLst/>
            <a:rect l="l" t="t" r="r" b="b"/>
            <a:pathLst>
              <a:path w="386079">
                <a:moveTo>
                  <a:pt x="0" y="0"/>
                </a:moveTo>
                <a:lnTo>
                  <a:pt x="3860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5" name="object 1305"/>
          <p:cNvSpPr/>
          <p:nvPr/>
        </p:nvSpPr>
        <p:spPr>
          <a:xfrm>
            <a:off x="5130802" y="4810125"/>
            <a:ext cx="387350" cy="0"/>
          </a:xfrm>
          <a:custGeom>
            <a:avLst/>
            <a:gdLst/>
            <a:ahLst/>
            <a:cxnLst/>
            <a:rect l="l" t="t" r="r" b="b"/>
            <a:pathLst>
              <a:path w="387350">
                <a:moveTo>
                  <a:pt x="0" y="0"/>
                </a:moveTo>
                <a:lnTo>
                  <a:pt x="3873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6" name="object 1306"/>
          <p:cNvSpPr/>
          <p:nvPr/>
        </p:nvSpPr>
        <p:spPr>
          <a:xfrm>
            <a:off x="3950972" y="4821554"/>
            <a:ext cx="373380" cy="0"/>
          </a:xfrm>
          <a:custGeom>
            <a:avLst/>
            <a:gdLst/>
            <a:ahLst/>
            <a:cxnLst/>
            <a:rect l="l" t="t" r="r" b="b"/>
            <a:pathLst>
              <a:path w="373379">
                <a:moveTo>
                  <a:pt x="0" y="0"/>
                </a:moveTo>
                <a:lnTo>
                  <a:pt x="3733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7" name="object 1307"/>
          <p:cNvSpPr/>
          <p:nvPr/>
        </p:nvSpPr>
        <p:spPr>
          <a:xfrm>
            <a:off x="3950970" y="4820285"/>
            <a:ext cx="375920" cy="0"/>
          </a:xfrm>
          <a:custGeom>
            <a:avLst/>
            <a:gdLst/>
            <a:ahLst/>
            <a:cxnLst/>
            <a:rect l="l" t="t" r="r" b="b"/>
            <a:pathLst>
              <a:path w="375920">
                <a:moveTo>
                  <a:pt x="0" y="0"/>
                </a:moveTo>
                <a:lnTo>
                  <a:pt x="3759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8" name="object 1308"/>
          <p:cNvSpPr/>
          <p:nvPr/>
        </p:nvSpPr>
        <p:spPr>
          <a:xfrm>
            <a:off x="3952242" y="4819015"/>
            <a:ext cx="375920" cy="0"/>
          </a:xfrm>
          <a:custGeom>
            <a:avLst/>
            <a:gdLst/>
            <a:ahLst/>
            <a:cxnLst/>
            <a:rect l="l" t="t" r="r" b="b"/>
            <a:pathLst>
              <a:path w="375920">
                <a:moveTo>
                  <a:pt x="0" y="0"/>
                </a:moveTo>
                <a:lnTo>
                  <a:pt x="3759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9" name="object 1309"/>
          <p:cNvSpPr/>
          <p:nvPr/>
        </p:nvSpPr>
        <p:spPr>
          <a:xfrm>
            <a:off x="3952240" y="4817745"/>
            <a:ext cx="378460" cy="0"/>
          </a:xfrm>
          <a:custGeom>
            <a:avLst/>
            <a:gdLst/>
            <a:ahLst/>
            <a:cxnLst/>
            <a:rect l="l" t="t" r="r" b="b"/>
            <a:pathLst>
              <a:path w="378460">
                <a:moveTo>
                  <a:pt x="0" y="0"/>
                </a:moveTo>
                <a:lnTo>
                  <a:pt x="3784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0" name="object 1310"/>
          <p:cNvSpPr/>
          <p:nvPr/>
        </p:nvSpPr>
        <p:spPr>
          <a:xfrm>
            <a:off x="3952240" y="4816475"/>
            <a:ext cx="381000" cy="0"/>
          </a:xfrm>
          <a:custGeom>
            <a:avLst/>
            <a:gdLst/>
            <a:ahLst/>
            <a:cxnLst/>
            <a:rect l="l" t="t" r="r" b="b"/>
            <a:pathLst>
              <a:path w="381000">
                <a:moveTo>
                  <a:pt x="0" y="0"/>
                </a:moveTo>
                <a:lnTo>
                  <a:pt x="3810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1" name="object 1311"/>
          <p:cNvSpPr/>
          <p:nvPr/>
        </p:nvSpPr>
        <p:spPr>
          <a:xfrm>
            <a:off x="5149850" y="4821554"/>
            <a:ext cx="372110" cy="0"/>
          </a:xfrm>
          <a:custGeom>
            <a:avLst/>
            <a:gdLst/>
            <a:ahLst/>
            <a:cxnLst/>
            <a:rect l="l" t="t" r="r" b="b"/>
            <a:pathLst>
              <a:path w="372110">
                <a:moveTo>
                  <a:pt x="0" y="0"/>
                </a:moveTo>
                <a:lnTo>
                  <a:pt x="3721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2" name="object 1312"/>
          <p:cNvSpPr/>
          <p:nvPr/>
        </p:nvSpPr>
        <p:spPr>
          <a:xfrm>
            <a:off x="5147311" y="4820285"/>
            <a:ext cx="374650" cy="0"/>
          </a:xfrm>
          <a:custGeom>
            <a:avLst/>
            <a:gdLst/>
            <a:ahLst/>
            <a:cxnLst/>
            <a:rect l="l" t="t" r="r" b="b"/>
            <a:pathLst>
              <a:path w="374650">
                <a:moveTo>
                  <a:pt x="0" y="0"/>
                </a:moveTo>
                <a:lnTo>
                  <a:pt x="3746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3" name="object 1313"/>
          <p:cNvSpPr/>
          <p:nvPr/>
        </p:nvSpPr>
        <p:spPr>
          <a:xfrm>
            <a:off x="5144770" y="4819015"/>
            <a:ext cx="375920" cy="0"/>
          </a:xfrm>
          <a:custGeom>
            <a:avLst/>
            <a:gdLst/>
            <a:ahLst/>
            <a:cxnLst/>
            <a:rect l="l" t="t" r="r" b="b"/>
            <a:pathLst>
              <a:path w="375920">
                <a:moveTo>
                  <a:pt x="0" y="0"/>
                </a:moveTo>
                <a:lnTo>
                  <a:pt x="3759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4" name="object 1314"/>
          <p:cNvSpPr/>
          <p:nvPr/>
        </p:nvSpPr>
        <p:spPr>
          <a:xfrm>
            <a:off x="5143500" y="4817745"/>
            <a:ext cx="377190" cy="0"/>
          </a:xfrm>
          <a:custGeom>
            <a:avLst/>
            <a:gdLst/>
            <a:ahLst/>
            <a:cxnLst/>
            <a:rect l="l" t="t" r="r" b="b"/>
            <a:pathLst>
              <a:path w="377189">
                <a:moveTo>
                  <a:pt x="0" y="0"/>
                </a:moveTo>
                <a:lnTo>
                  <a:pt x="3771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5" name="object 1315"/>
          <p:cNvSpPr/>
          <p:nvPr/>
        </p:nvSpPr>
        <p:spPr>
          <a:xfrm>
            <a:off x="5140959" y="4816475"/>
            <a:ext cx="379731" cy="0"/>
          </a:xfrm>
          <a:custGeom>
            <a:avLst/>
            <a:gdLst/>
            <a:ahLst/>
            <a:cxnLst/>
            <a:rect l="l" t="t" r="r" b="b"/>
            <a:pathLst>
              <a:path w="379729">
                <a:moveTo>
                  <a:pt x="0" y="0"/>
                </a:moveTo>
                <a:lnTo>
                  <a:pt x="3797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6" name="object 1316"/>
          <p:cNvSpPr/>
          <p:nvPr/>
        </p:nvSpPr>
        <p:spPr>
          <a:xfrm>
            <a:off x="3948428" y="4827904"/>
            <a:ext cx="365761" cy="0"/>
          </a:xfrm>
          <a:custGeom>
            <a:avLst/>
            <a:gdLst/>
            <a:ahLst/>
            <a:cxnLst/>
            <a:rect l="l" t="t" r="r" b="b"/>
            <a:pathLst>
              <a:path w="365760">
                <a:moveTo>
                  <a:pt x="0" y="0"/>
                </a:moveTo>
                <a:lnTo>
                  <a:pt x="3657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7" name="object 1317"/>
          <p:cNvSpPr/>
          <p:nvPr/>
        </p:nvSpPr>
        <p:spPr>
          <a:xfrm>
            <a:off x="3948429" y="4826634"/>
            <a:ext cx="367030" cy="0"/>
          </a:xfrm>
          <a:custGeom>
            <a:avLst/>
            <a:gdLst/>
            <a:ahLst/>
            <a:cxnLst/>
            <a:rect l="l" t="t" r="r" b="b"/>
            <a:pathLst>
              <a:path w="367029">
                <a:moveTo>
                  <a:pt x="0" y="0"/>
                </a:moveTo>
                <a:lnTo>
                  <a:pt x="3670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8" name="object 1318"/>
          <p:cNvSpPr/>
          <p:nvPr/>
        </p:nvSpPr>
        <p:spPr>
          <a:xfrm>
            <a:off x="3949702" y="4825365"/>
            <a:ext cx="368300" cy="0"/>
          </a:xfrm>
          <a:custGeom>
            <a:avLst/>
            <a:gdLst/>
            <a:ahLst/>
            <a:cxnLst/>
            <a:rect l="l" t="t" r="r" b="b"/>
            <a:pathLst>
              <a:path w="368300">
                <a:moveTo>
                  <a:pt x="0" y="0"/>
                </a:moveTo>
                <a:lnTo>
                  <a:pt x="3683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9" name="object 1319"/>
          <p:cNvSpPr/>
          <p:nvPr/>
        </p:nvSpPr>
        <p:spPr>
          <a:xfrm>
            <a:off x="3949700" y="4824095"/>
            <a:ext cx="370840" cy="0"/>
          </a:xfrm>
          <a:custGeom>
            <a:avLst/>
            <a:gdLst/>
            <a:ahLst/>
            <a:cxnLst/>
            <a:rect l="l" t="t" r="r" b="b"/>
            <a:pathLst>
              <a:path w="370839">
                <a:moveTo>
                  <a:pt x="0" y="0"/>
                </a:moveTo>
                <a:lnTo>
                  <a:pt x="3708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0" name="object 1320"/>
          <p:cNvSpPr/>
          <p:nvPr/>
        </p:nvSpPr>
        <p:spPr>
          <a:xfrm>
            <a:off x="3949700" y="4822825"/>
            <a:ext cx="372110" cy="0"/>
          </a:xfrm>
          <a:custGeom>
            <a:avLst/>
            <a:gdLst/>
            <a:ahLst/>
            <a:cxnLst/>
            <a:rect l="l" t="t" r="r" b="b"/>
            <a:pathLst>
              <a:path w="372110">
                <a:moveTo>
                  <a:pt x="0" y="0"/>
                </a:moveTo>
                <a:lnTo>
                  <a:pt x="3721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1" name="object 1321"/>
          <p:cNvSpPr/>
          <p:nvPr/>
        </p:nvSpPr>
        <p:spPr>
          <a:xfrm>
            <a:off x="5160009" y="4827904"/>
            <a:ext cx="364490" cy="0"/>
          </a:xfrm>
          <a:custGeom>
            <a:avLst/>
            <a:gdLst/>
            <a:ahLst/>
            <a:cxnLst/>
            <a:rect l="l" t="t" r="r" b="b"/>
            <a:pathLst>
              <a:path w="364489">
                <a:moveTo>
                  <a:pt x="0" y="0"/>
                </a:moveTo>
                <a:lnTo>
                  <a:pt x="3644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2" name="object 1322"/>
          <p:cNvSpPr/>
          <p:nvPr/>
        </p:nvSpPr>
        <p:spPr>
          <a:xfrm>
            <a:off x="5157470" y="4826634"/>
            <a:ext cx="367030" cy="0"/>
          </a:xfrm>
          <a:custGeom>
            <a:avLst/>
            <a:gdLst/>
            <a:ahLst/>
            <a:cxnLst/>
            <a:rect l="l" t="t" r="r" b="b"/>
            <a:pathLst>
              <a:path w="367029">
                <a:moveTo>
                  <a:pt x="0" y="0"/>
                </a:moveTo>
                <a:lnTo>
                  <a:pt x="3670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3" name="object 1323"/>
          <p:cNvSpPr/>
          <p:nvPr/>
        </p:nvSpPr>
        <p:spPr>
          <a:xfrm>
            <a:off x="5156200" y="4825365"/>
            <a:ext cx="367030" cy="0"/>
          </a:xfrm>
          <a:custGeom>
            <a:avLst/>
            <a:gdLst/>
            <a:ahLst/>
            <a:cxnLst/>
            <a:rect l="l" t="t" r="r" b="b"/>
            <a:pathLst>
              <a:path w="367029">
                <a:moveTo>
                  <a:pt x="0" y="0"/>
                </a:moveTo>
                <a:lnTo>
                  <a:pt x="3670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4" name="object 1324"/>
          <p:cNvSpPr/>
          <p:nvPr/>
        </p:nvSpPr>
        <p:spPr>
          <a:xfrm>
            <a:off x="5153659" y="4824095"/>
            <a:ext cx="369570" cy="0"/>
          </a:xfrm>
          <a:custGeom>
            <a:avLst/>
            <a:gdLst/>
            <a:ahLst/>
            <a:cxnLst/>
            <a:rect l="l" t="t" r="r" b="b"/>
            <a:pathLst>
              <a:path w="369570">
                <a:moveTo>
                  <a:pt x="0" y="0"/>
                </a:moveTo>
                <a:lnTo>
                  <a:pt x="3695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5" name="object 1325"/>
          <p:cNvSpPr/>
          <p:nvPr/>
        </p:nvSpPr>
        <p:spPr>
          <a:xfrm>
            <a:off x="5151120" y="4822825"/>
            <a:ext cx="372110" cy="0"/>
          </a:xfrm>
          <a:custGeom>
            <a:avLst/>
            <a:gdLst/>
            <a:ahLst/>
            <a:cxnLst/>
            <a:rect l="l" t="t" r="r" b="b"/>
            <a:pathLst>
              <a:path w="372110">
                <a:moveTo>
                  <a:pt x="0" y="0"/>
                </a:moveTo>
                <a:lnTo>
                  <a:pt x="3721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6" name="object 1326"/>
          <p:cNvSpPr/>
          <p:nvPr/>
        </p:nvSpPr>
        <p:spPr>
          <a:xfrm>
            <a:off x="3945890" y="4834254"/>
            <a:ext cx="358140" cy="0"/>
          </a:xfrm>
          <a:custGeom>
            <a:avLst/>
            <a:gdLst/>
            <a:ahLst/>
            <a:cxnLst/>
            <a:rect l="l" t="t" r="r" b="b"/>
            <a:pathLst>
              <a:path w="358139">
                <a:moveTo>
                  <a:pt x="0" y="0"/>
                </a:moveTo>
                <a:lnTo>
                  <a:pt x="3581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7" name="object 1327"/>
          <p:cNvSpPr/>
          <p:nvPr/>
        </p:nvSpPr>
        <p:spPr>
          <a:xfrm>
            <a:off x="3945890" y="4832984"/>
            <a:ext cx="359410" cy="0"/>
          </a:xfrm>
          <a:custGeom>
            <a:avLst/>
            <a:gdLst/>
            <a:ahLst/>
            <a:cxnLst/>
            <a:rect l="l" t="t" r="r" b="b"/>
            <a:pathLst>
              <a:path w="359410">
                <a:moveTo>
                  <a:pt x="0" y="0"/>
                </a:moveTo>
                <a:lnTo>
                  <a:pt x="3594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8" name="object 1328"/>
          <p:cNvSpPr/>
          <p:nvPr/>
        </p:nvSpPr>
        <p:spPr>
          <a:xfrm>
            <a:off x="3947161" y="4831715"/>
            <a:ext cx="360680" cy="0"/>
          </a:xfrm>
          <a:custGeom>
            <a:avLst/>
            <a:gdLst/>
            <a:ahLst/>
            <a:cxnLst/>
            <a:rect l="l" t="t" r="r" b="b"/>
            <a:pathLst>
              <a:path w="360679">
                <a:moveTo>
                  <a:pt x="0" y="0"/>
                </a:moveTo>
                <a:lnTo>
                  <a:pt x="3606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9" name="object 1329"/>
          <p:cNvSpPr/>
          <p:nvPr/>
        </p:nvSpPr>
        <p:spPr>
          <a:xfrm>
            <a:off x="3947159" y="4830445"/>
            <a:ext cx="363220" cy="0"/>
          </a:xfrm>
          <a:custGeom>
            <a:avLst/>
            <a:gdLst/>
            <a:ahLst/>
            <a:cxnLst/>
            <a:rect l="l" t="t" r="r" b="b"/>
            <a:pathLst>
              <a:path w="363220">
                <a:moveTo>
                  <a:pt x="0" y="0"/>
                </a:moveTo>
                <a:lnTo>
                  <a:pt x="3632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0" name="object 1330"/>
          <p:cNvSpPr/>
          <p:nvPr/>
        </p:nvSpPr>
        <p:spPr>
          <a:xfrm>
            <a:off x="3948430" y="4829175"/>
            <a:ext cx="363220" cy="0"/>
          </a:xfrm>
          <a:custGeom>
            <a:avLst/>
            <a:gdLst/>
            <a:ahLst/>
            <a:cxnLst/>
            <a:rect l="l" t="t" r="r" b="b"/>
            <a:pathLst>
              <a:path w="363220">
                <a:moveTo>
                  <a:pt x="0" y="0"/>
                </a:moveTo>
                <a:lnTo>
                  <a:pt x="3632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1" name="object 1331"/>
          <p:cNvSpPr/>
          <p:nvPr/>
        </p:nvSpPr>
        <p:spPr>
          <a:xfrm>
            <a:off x="5170170" y="4834254"/>
            <a:ext cx="356870" cy="0"/>
          </a:xfrm>
          <a:custGeom>
            <a:avLst/>
            <a:gdLst/>
            <a:ahLst/>
            <a:cxnLst/>
            <a:rect l="l" t="t" r="r" b="b"/>
            <a:pathLst>
              <a:path w="356870">
                <a:moveTo>
                  <a:pt x="0" y="0"/>
                </a:moveTo>
                <a:lnTo>
                  <a:pt x="3568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2" name="object 1332"/>
          <p:cNvSpPr/>
          <p:nvPr/>
        </p:nvSpPr>
        <p:spPr>
          <a:xfrm>
            <a:off x="5167629" y="4832984"/>
            <a:ext cx="359410" cy="0"/>
          </a:xfrm>
          <a:custGeom>
            <a:avLst/>
            <a:gdLst/>
            <a:ahLst/>
            <a:cxnLst/>
            <a:rect l="l" t="t" r="r" b="b"/>
            <a:pathLst>
              <a:path w="359410">
                <a:moveTo>
                  <a:pt x="0" y="0"/>
                </a:moveTo>
                <a:lnTo>
                  <a:pt x="3594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3" name="object 1333"/>
          <p:cNvSpPr/>
          <p:nvPr/>
        </p:nvSpPr>
        <p:spPr>
          <a:xfrm>
            <a:off x="5166361" y="4831715"/>
            <a:ext cx="359410" cy="0"/>
          </a:xfrm>
          <a:custGeom>
            <a:avLst/>
            <a:gdLst/>
            <a:ahLst/>
            <a:cxnLst/>
            <a:rect l="l" t="t" r="r" b="b"/>
            <a:pathLst>
              <a:path w="359410">
                <a:moveTo>
                  <a:pt x="0" y="0"/>
                </a:moveTo>
                <a:lnTo>
                  <a:pt x="3594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4" name="object 1334"/>
          <p:cNvSpPr/>
          <p:nvPr/>
        </p:nvSpPr>
        <p:spPr>
          <a:xfrm>
            <a:off x="5163822" y="4830445"/>
            <a:ext cx="361950" cy="0"/>
          </a:xfrm>
          <a:custGeom>
            <a:avLst/>
            <a:gdLst/>
            <a:ahLst/>
            <a:cxnLst/>
            <a:rect l="l" t="t" r="r" b="b"/>
            <a:pathLst>
              <a:path w="361950">
                <a:moveTo>
                  <a:pt x="0" y="0"/>
                </a:moveTo>
                <a:lnTo>
                  <a:pt x="3619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5" name="object 1335"/>
          <p:cNvSpPr/>
          <p:nvPr/>
        </p:nvSpPr>
        <p:spPr>
          <a:xfrm>
            <a:off x="5161279" y="4829175"/>
            <a:ext cx="363220" cy="0"/>
          </a:xfrm>
          <a:custGeom>
            <a:avLst/>
            <a:gdLst/>
            <a:ahLst/>
            <a:cxnLst/>
            <a:rect l="l" t="t" r="r" b="b"/>
            <a:pathLst>
              <a:path w="363220">
                <a:moveTo>
                  <a:pt x="0" y="0"/>
                </a:moveTo>
                <a:lnTo>
                  <a:pt x="3632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6" name="object 1336"/>
          <p:cNvSpPr/>
          <p:nvPr/>
        </p:nvSpPr>
        <p:spPr>
          <a:xfrm>
            <a:off x="3943350" y="4840604"/>
            <a:ext cx="349250" cy="0"/>
          </a:xfrm>
          <a:custGeom>
            <a:avLst/>
            <a:gdLst/>
            <a:ahLst/>
            <a:cxnLst/>
            <a:rect l="l" t="t" r="r" b="b"/>
            <a:pathLst>
              <a:path w="349250">
                <a:moveTo>
                  <a:pt x="0" y="0"/>
                </a:moveTo>
                <a:lnTo>
                  <a:pt x="3492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7" name="object 1337"/>
          <p:cNvSpPr/>
          <p:nvPr/>
        </p:nvSpPr>
        <p:spPr>
          <a:xfrm>
            <a:off x="3943350" y="4839334"/>
            <a:ext cx="351791" cy="0"/>
          </a:xfrm>
          <a:custGeom>
            <a:avLst/>
            <a:gdLst/>
            <a:ahLst/>
            <a:cxnLst/>
            <a:rect l="l" t="t" r="r" b="b"/>
            <a:pathLst>
              <a:path w="351789">
                <a:moveTo>
                  <a:pt x="0" y="0"/>
                </a:moveTo>
                <a:lnTo>
                  <a:pt x="3517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8" name="object 1338"/>
          <p:cNvSpPr/>
          <p:nvPr/>
        </p:nvSpPr>
        <p:spPr>
          <a:xfrm>
            <a:off x="3944620" y="4838065"/>
            <a:ext cx="353060" cy="0"/>
          </a:xfrm>
          <a:custGeom>
            <a:avLst/>
            <a:gdLst/>
            <a:ahLst/>
            <a:cxnLst/>
            <a:rect l="l" t="t" r="r" b="b"/>
            <a:pathLst>
              <a:path w="353060">
                <a:moveTo>
                  <a:pt x="0" y="0"/>
                </a:moveTo>
                <a:lnTo>
                  <a:pt x="3530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9" name="object 1339"/>
          <p:cNvSpPr/>
          <p:nvPr/>
        </p:nvSpPr>
        <p:spPr>
          <a:xfrm>
            <a:off x="3944620" y="4836795"/>
            <a:ext cx="354330" cy="0"/>
          </a:xfrm>
          <a:custGeom>
            <a:avLst/>
            <a:gdLst/>
            <a:ahLst/>
            <a:cxnLst/>
            <a:rect l="l" t="t" r="r" b="b"/>
            <a:pathLst>
              <a:path w="354329">
                <a:moveTo>
                  <a:pt x="0" y="0"/>
                </a:moveTo>
                <a:lnTo>
                  <a:pt x="3543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0" name="object 1340"/>
          <p:cNvSpPr/>
          <p:nvPr/>
        </p:nvSpPr>
        <p:spPr>
          <a:xfrm>
            <a:off x="3945890" y="4835525"/>
            <a:ext cx="355600" cy="0"/>
          </a:xfrm>
          <a:custGeom>
            <a:avLst/>
            <a:gdLst/>
            <a:ahLst/>
            <a:cxnLst/>
            <a:rect l="l" t="t" r="r" b="b"/>
            <a:pathLst>
              <a:path w="355600">
                <a:moveTo>
                  <a:pt x="0" y="0"/>
                </a:moveTo>
                <a:lnTo>
                  <a:pt x="3556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1" name="object 1341"/>
          <p:cNvSpPr/>
          <p:nvPr/>
        </p:nvSpPr>
        <p:spPr>
          <a:xfrm>
            <a:off x="5180329" y="4840604"/>
            <a:ext cx="349250" cy="0"/>
          </a:xfrm>
          <a:custGeom>
            <a:avLst/>
            <a:gdLst/>
            <a:ahLst/>
            <a:cxnLst/>
            <a:rect l="l" t="t" r="r" b="b"/>
            <a:pathLst>
              <a:path w="349250">
                <a:moveTo>
                  <a:pt x="0" y="0"/>
                </a:moveTo>
                <a:lnTo>
                  <a:pt x="3492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2" name="object 1342"/>
          <p:cNvSpPr/>
          <p:nvPr/>
        </p:nvSpPr>
        <p:spPr>
          <a:xfrm>
            <a:off x="5179059" y="4839334"/>
            <a:ext cx="350520" cy="0"/>
          </a:xfrm>
          <a:custGeom>
            <a:avLst/>
            <a:gdLst/>
            <a:ahLst/>
            <a:cxnLst/>
            <a:rect l="l" t="t" r="r" b="b"/>
            <a:pathLst>
              <a:path w="350520">
                <a:moveTo>
                  <a:pt x="0" y="0"/>
                </a:moveTo>
                <a:lnTo>
                  <a:pt x="3505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3" name="object 1343"/>
          <p:cNvSpPr/>
          <p:nvPr/>
        </p:nvSpPr>
        <p:spPr>
          <a:xfrm>
            <a:off x="5176519" y="4838065"/>
            <a:ext cx="351791" cy="0"/>
          </a:xfrm>
          <a:custGeom>
            <a:avLst/>
            <a:gdLst/>
            <a:ahLst/>
            <a:cxnLst/>
            <a:rect l="l" t="t" r="r" b="b"/>
            <a:pathLst>
              <a:path w="351789">
                <a:moveTo>
                  <a:pt x="0" y="0"/>
                </a:moveTo>
                <a:lnTo>
                  <a:pt x="3517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4" name="object 1344"/>
          <p:cNvSpPr/>
          <p:nvPr/>
        </p:nvSpPr>
        <p:spPr>
          <a:xfrm>
            <a:off x="5173979" y="4836795"/>
            <a:ext cx="354330" cy="0"/>
          </a:xfrm>
          <a:custGeom>
            <a:avLst/>
            <a:gdLst/>
            <a:ahLst/>
            <a:cxnLst/>
            <a:rect l="l" t="t" r="r" b="b"/>
            <a:pathLst>
              <a:path w="354329">
                <a:moveTo>
                  <a:pt x="0" y="0"/>
                </a:moveTo>
                <a:lnTo>
                  <a:pt x="3543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5" name="object 1345"/>
          <p:cNvSpPr/>
          <p:nvPr/>
        </p:nvSpPr>
        <p:spPr>
          <a:xfrm>
            <a:off x="5172711" y="4835525"/>
            <a:ext cx="354330" cy="0"/>
          </a:xfrm>
          <a:custGeom>
            <a:avLst/>
            <a:gdLst/>
            <a:ahLst/>
            <a:cxnLst/>
            <a:rect l="l" t="t" r="r" b="b"/>
            <a:pathLst>
              <a:path w="354329">
                <a:moveTo>
                  <a:pt x="0" y="0"/>
                </a:moveTo>
                <a:lnTo>
                  <a:pt x="3543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6" name="object 1346"/>
          <p:cNvSpPr/>
          <p:nvPr/>
        </p:nvSpPr>
        <p:spPr>
          <a:xfrm>
            <a:off x="3940809" y="4846954"/>
            <a:ext cx="341630" cy="0"/>
          </a:xfrm>
          <a:custGeom>
            <a:avLst/>
            <a:gdLst/>
            <a:ahLst/>
            <a:cxnLst/>
            <a:rect l="l" t="t" r="r" b="b"/>
            <a:pathLst>
              <a:path w="341629">
                <a:moveTo>
                  <a:pt x="0" y="0"/>
                </a:moveTo>
                <a:lnTo>
                  <a:pt x="3416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7" name="object 1347"/>
          <p:cNvSpPr/>
          <p:nvPr/>
        </p:nvSpPr>
        <p:spPr>
          <a:xfrm>
            <a:off x="3940809" y="4845684"/>
            <a:ext cx="344170" cy="0"/>
          </a:xfrm>
          <a:custGeom>
            <a:avLst/>
            <a:gdLst/>
            <a:ahLst/>
            <a:cxnLst/>
            <a:rect l="l" t="t" r="r" b="b"/>
            <a:pathLst>
              <a:path w="344170">
                <a:moveTo>
                  <a:pt x="0" y="0"/>
                </a:moveTo>
                <a:lnTo>
                  <a:pt x="3441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8" name="object 1348"/>
          <p:cNvSpPr/>
          <p:nvPr/>
        </p:nvSpPr>
        <p:spPr>
          <a:xfrm>
            <a:off x="3942079" y="4844415"/>
            <a:ext cx="345440" cy="0"/>
          </a:xfrm>
          <a:custGeom>
            <a:avLst/>
            <a:gdLst/>
            <a:ahLst/>
            <a:cxnLst/>
            <a:rect l="l" t="t" r="r" b="b"/>
            <a:pathLst>
              <a:path w="345439">
                <a:moveTo>
                  <a:pt x="0" y="0"/>
                </a:moveTo>
                <a:lnTo>
                  <a:pt x="3454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9" name="object 1349"/>
          <p:cNvSpPr/>
          <p:nvPr/>
        </p:nvSpPr>
        <p:spPr>
          <a:xfrm>
            <a:off x="3942079" y="4843145"/>
            <a:ext cx="346710" cy="0"/>
          </a:xfrm>
          <a:custGeom>
            <a:avLst/>
            <a:gdLst/>
            <a:ahLst/>
            <a:cxnLst/>
            <a:rect l="l" t="t" r="r" b="b"/>
            <a:pathLst>
              <a:path w="346710">
                <a:moveTo>
                  <a:pt x="0" y="0"/>
                </a:moveTo>
                <a:lnTo>
                  <a:pt x="3467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0" name="object 1350"/>
          <p:cNvSpPr/>
          <p:nvPr/>
        </p:nvSpPr>
        <p:spPr>
          <a:xfrm>
            <a:off x="3943351" y="4841875"/>
            <a:ext cx="347980" cy="0"/>
          </a:xfrm>
          <a:custGeom>
            <a:avLst/>
            <a:gdLst/>
            <a:ahLst/>
            <a:cxnLst/>
            <a:rect l="l" t="t" r="r" b="b"/>
            <a:pathLst>
              <a:path w="347979">
                <a:moveTo>
                  <a:pt x="0" y="0"/>
                </a:moveTo>
                <a:lnTo>
                  <a:pt x="3479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1" name="object 1351"/>
          <p:cNvSpPr/>
          <p:nvPr/>
        </p:nvSpPr>
        <p:spPr>
          <a:xfrm>
            <a:off x="5190490" y="4846954"/>
            <a:ext cx="341630" cy="0"/>
          </a:xfrm>
          <a:custGeom>
            <a:avLst/>
            <a:gdLst/>
            <a:ahLst/>
            <a:cxnLst/>
            <a:rect l="l" t="t" r="r" b="b"/>
            <a:pathLst>
              <a:path w="341629">
                <a:moveTo>
                  <a:pt x="0" y="0"/>
                </a:moveTo>
                <a:lnTo>
                  <a:pt x="3416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2" name="object 1352"/>
          <p:cNvSpPr/>
          <p:nvPr/>
        </p:nvSpPr>
        <p:spPr>
          <a:xfrm>
            <a:off x="5189220" y="4845684"/>
            <a:ext cx="342900" cy="0"/>
          </a:xfrm>
          <a:custGeom>
            <a:avLst/>
            <a:gdLst/>
            <a:ahLst/>
            <a:cxnLst/>
            <a:rect l="l" t="t" r="r" b="b"/>
            <a:pathLst>
              <a:path w="342900">
                <a:moveTo>
                  <a:pt x="0" y="0"/>
                </a:moveTo>
                <a:lnTo>
                  <a:pt x="3429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3" name="object 1353"/>
          <p:cNvSpPr/>
          <p:nvPr/>
        </p:nvSpPr>
        <p:spPr>
          <a:xfrm>
            <a:off x="5186679" y="4844415"/>
            <a:ext cx="344170" cy="0"/>
          </a:xfrm>
          <a:custGeom>
            <a:avLst/>
            <a:gdLst/>
            <a:ahLst/>
            <a:cxnLst/>
            <a:rect l="l" t="t" r="r" b="b"/>
            <a:pathLst>
              <a:path w="344170">
                <a:moveTo>
                  <a:pt x="0" y="0"/>
                </a:moveTo>
                <a:lnTo>
                  <a:pt x="3441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4" name="object 1354"/>
          <p:cNvSpPr/>
          <p:nvPr/>
        </p:nvSpPr>
        <p:spPr>
          <a:xfrm>
            <a:off x="5185409" y="4843145"/>
            <a:ext cx="345440" cy="0"/>
          </a:xfrm>
          <a:custGeom>
            <a:avLst/>
            <a:gdLst/>
            <a:ahLst/>
            <a:cxnLst/>
            <a:rect l="l" t="t" r="r" b="b"/>
            <a:pathLst>
              <a:path w="345439">
                <a:moveTo>
                  <a:pt x="0" y="0"/>
                </a:moveTo>
                <a:lnTo>
                  <a:pt x="3454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5" name="object 1355"/>
          <p:cNvSpPr/>
          <p:nvPr/>
        </p:nvSpPr>
        <p:spPr>
          <a:xfrm>
            <a:off x="5182872" y="4841875"/>
            <a:ext cx="346710" cy="0"/>
          </a:xfrm>
          <a:custGeom>
            <a:avLst/>
            <a:gdLst/>
            <a:ahLst/>
            <a:cxnLst/>
            <a:rect l="l" t="t" r="r" b="b"/>
            <a:pathLst>
              <a:path w="346710">
                <a:moveTo>
                  <a:pt x="0" y="0"/>
                </a:moveTo>
                <a:lnTo>
                  <a:pt x="3467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6" name="object 1356"/>
          <p:cNvSpPr/>
          <p:nvPr/>
        </p:nvSpPr>
        <p:spPr>
          <a:xfrm>
            <a:off x="3938272" y="4853304"/>
            <a:ext cx="334010" cy="0"/>
          </a:xfrm>
          <a:custGeom>
            <a:avLst/>
            <a:gdLst/>
            <a:ahLst/>
            <a:cxnLst/>
            <a:rect l="l" t="t" r="r" b="b"/>
            <a:pathLst>
              <a:path w="334010">
                <a:moveTo>
                  <a:pt x="0" y="0"/>
                </a:moveTo>
                <a:lnTo>
                  <a:pt x="3340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7" name="object 1357"/>
          <p:cNvSpPr/>
          <p:nvPr/>
        </p:nvSpPr>
        <p:spPr>
          <a:xfrm>
            <a:off x="3939540" y="4852034"/>
            <a:ext cx="335280" cy="0"/>
          </a:xfrm>
          <a:custGeom>
            <a:avLst/>
            <a:gdLst/>
            <a:ahLst/>
            <a:cxnLst/>
            <a:rect l="l" t="t" r="r" b="b"/>
            <a:pathLst>
              <a:path w="335279">
                <a:moveTo>
                  <a:pt x="0" y="0"/>
                </a:moveTo>
                <a:lnTo>
                  <a:pt x="3352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8" name="object 1358"/>
          <p:cNvSpPr/>
          <p:nvPr/>
        </p:nvSpPr>
        <p:spPr>
          <a:xfrm>
            <a:off x="3939540" y="4850765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>
                <a:moveTo>
                  <a:pt x="0" y="0"/>
                </a:moveTo>
                <a:lnTo>
                  <a:pt x="3365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9" name="object 1359"/>
          <p:cNvSpPr/>
          <p:nvPr/>
        </p:nvSpPr>
        <p:spPr>
          <a:xfrm>
            <a:off x="3939542" y="4849495"/>
            <a:ext cx="339090" cy="0"/>
          </a:xfrm>
          <a:custGeom>
            <a:avLst/>
            <a:gdLst/>
            <a:ahLst/>
            <a:cxnLst/>
            <a:rect l="l" t="t" r="r" b="b"/>
            <a:pathLst>
              <a:path w="339089">
                <a:moveTo>
                  <a:pt x="0" y="0"/>
                </a:moveTo>
                <a:lnTo>
                  <a:pt x="3390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0" name="object 1360"/>
          <p:cNvSpPr/>
          <p:nvPr/>
        </p:nvSpPr>
        <p:spPr>
          <a:xfrm>
            <a:off x="3940809" y="4848225"/>
            <a:ext cx="340360" cy="0"/>
          </a:xfrm>
          <a:custGeom>
            <a:avLst/>
            <a:gdLst/>
            <a:ahLst/>
            <a:cxnLst/>
            <a:rect l="l" t="t" r="r" b="b"/>
            <a:pathLst>
              <a:path w="340360">
                <a:moveTo>
                  <a:pt x="0" y="0"/>
                </a:moveTo>
                <a:lnTo>
                  <a:pt x="3403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1" name="object 1361"/>
          <p:cNvSpPr/>
          <p:nvPr/>
        </p:nvSpPr>
        <p:spPr>
          <a:xfrm>
            <a:off x="5201920" y="4853304"/>
            <a:ext cx="332740" cy="0"/>
          </a:xfrm>
          <a:custGeom>
            <a:avLst/>
            <a:gdLst/>
            <a:ahLst/>
            <a:cxnLst/>
            <a:rect l="l" t="t" r="r" b="b"/>
            <a:pathLst>
              <a:path w="332739">
                <a:moveTo>
                  <a:pt x="0" y="0"/>
                </a:moveTo>
                <a:lnTo>
                  <a:pt x="3327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2" name="object 1362"/>
          <p:cNvSpPr/>
          <p:nvPr/>
        </p:nvSpPr>
        <p:spPr>
          <a:xfrm>
            <a:off x="5199381" y="4852034"/>
            <a:ext cx="334010" cy="0"/>
          </a:xfrm>
          <a:custGeom>
            <a:avLst/>
            <a:gdLst/>
            <a:ahLst/>
            <a:cxnLst/>
            <a:rect l="l" t="t" r="r" b="b"/>
            <a:pathLst>
              <a:path w="334010">
                <a:moveTo>
                  <a:pt x="0" y="0"/>
                </a:moveTo>
                <a:lnTo>
                  <a:pt x="3340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3" name="object 1363"/>
          <p:cNvSpPr/>
          <p:nvPr/>
        </p:nvSpPr>
        <p:spPr>
          <a:xfrm>
            <a:off x="5196840" y="4850765"/>
            <a:ext cx="336550" cy="0"/>
          </a:xfrm>
          <a:custGeom>
            <a:avLst/>
            <a:gdLst/>
            <a:ahLst/>
            <a:cxnLst/>
            <a:rect l="l" t="t" r="r" b="b"/>
            <a:pathLst>
              <a:path w="336550">
                <a:moveTo>
                  <a:pt x="0" y="0"/>
                </a:moveTo>
                <a:lnTo>
                  <a:pt x="3365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4" name="object 1364"/>
          <p:cNvSpPr/>
          <p:nvPr/>
        </p:nvSpPr>
        <p:spPr>
          <a:xfrm>
            <a:off x="5195571" y="4849495"/>
            <a:ext cx="337821" cy="0"/>
          </a:xfrm>
          <a:custGeom>
            <a:avLst/>
            <a:gdLst/>
            <a:ahLst/>
            <a:cxnLst/>
            <a:rect l="l" t="t" r="r" b="b"/>
            <a:pathLst>
              <a:path w="337820">
                <a:moveTo>
                  <a:pt x="0" y="0"/>
                </a:moveTo>
                <a:lnTo>
                  <a:pt x="3378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5" name="object 1365"/>
          <p:cNvSpPr/>
          <p:nvPr/>
        </p:nvSpPr>
        <p:spPr>
          <a:xfrm>
            <a:off x="5193031" y="4848225"/>
            <a:ext cx="339090" cy="0"/>
          </a:xfrm>
          <a:custGeom>
            <a:avLst/>
            <a:gdLst/>
            <a:ahLst/>
            <a:cxnLst/>
            <a:rect l="l" t="t" r="r" b="b"/>
            <a:pathLst>
              <a:path w="339089">
                <a:moveTo>
                  <a:pt x="0" y="0"/>
                </a:moveTo>
                <a:lnTo>
                  <a:pt x="3390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6" name="object 1366"/>
          <p:cNvSpPr/>
          <p:nvPr/>
        </p:nvSpPr>
        <p:spPr>
          <a:xfrm>
            <a:off x="3935731" y="4859654"/>
            <a:ext cx="326390" cy="0"/>
          </a:xfrm>
          <a:custGeom>
            <a:avLst/>
            <a:gdLst/>
            <a:ahLst/>
            <a:cxnLst/>
            <a:rect l="l" t="t" r="r" b="b"/>
            <a:pathLst>
              <a:path w="326389">
                <a:moveTo>
                  <a:pt x="0" y="0"/>
                </a:moveTo>
                <a:lnTo>
                  <a:pt x="3263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7" name="object 1367"/>
          <p:cNvSpPr/>
          <p:nvPr/>
        </p:nvSpPr>
        <p:spPr>
          <a:xfrm>
            <a:off x="3937000" y="4858384"/>
            <a:ext cx="326390" cy="0"/>
          </a:xfrm>
          <a:custGeom>
            <a:avLst/>
            <a:gdLst/>
            <a:ahLst/>
            <a:cxnLst/>
            <a:rect l="l" t="t" r="r" b="b"/>
            <a:pathLst>
              <a:path w="326389">
                <a:moveTo>
                  <a:pt x="0" y="0"/>
                </a:moveTo>
                <a:lnTo>
                  <a:pt x="3263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8" name="object 1368"/>
          <p:cNvSpPr/>
          <p:nvPr/>
        </p:nvSpPr>
        <p:spPr>
          <a:xfrm>
            <a:off x="3937000" y="4857115"/>
            <a:ext cx="328930" cy="0"/>
          </a:xfrm>
          <a:custGeom>
            <a:avLst/>
            <a:gdLst/>
            <a:ahLst/>
            <a:cxnLst/>
            <a:rect l="l" t="t" r="r" b="b"/>
            <a:pathLst>
              <a:path w="328929">
                <a:moveTo>
                  <a:pt x="0" y="0"/>
                </a:moveTo>
                <a:lnTo>
                  <a:pt x="3289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9" name="object 1369"/>
          <p:cNvSpPr/>
          <p:nvPr/>
        </p:nvSpPr>
        <p:spPr>
          <a:xfrm>
            <a:off x="3937002" y="4855845"/>
            <a:ext cx="331470" cy="0"/>
          </a:xfrm>
          <a:custGeom>
            <a:avLst/>
            <a:gdLst/>
            <a:ahLst/>
            <a:cxnLst/>
            <a:rect l="l" t="t" r="r" b="b"/>
            <a:pathLst>
              <a:path w="331470">
                <a:moveTo>
                  <a:pt x="0" y="0"/>
                </a:moveTo>
                <a:lnTo>
                  <a:pt x="3314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0" name="object 1370"/>
          <p:cNvSpPr/>
          <p:nvPr/>
        </p:nvSpPr>
        <p:spPr>
          <a:xfrm>
            <a:off x="3938270" y="4854575"/>
            <a:ext cx="331470" cy="0"/>
          </a:xfrm>
          <a:custGeom>
            <a:avLst/>
            <a:gdLst/>
            <a:ahLst/>
            <a:cxnLst/>
            <a:rect l="l" t="t" r="r" b="b"/>
            <a:pathLst>
              <a:path w="331470">
                <a:moveTo>
                  <a:pt x="0" y="0"/>
                </a:moveTo>
                <a:lnTo>
                  <a:pt x="3314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1" name="object 1371"/>
          <p:cNvSpPr/>
          <p:nvPr/>
        </p:nvSpPr>
        <p:spPr>
          <a:xfrm>
            <a:off x="5212080" y="4859654"/>
            <a:ext cx="325120" cy="0"/>
          </a:xfrm>
          <a:custGeom>
            <a:avLst/>
            <a:gdLst/>
            <a:ahLst/>
            <a:cxnLst/>
            <a:rect l="l" t="t" r="r" b="b"/>
            <a:pathLst>
              <a:path w="325120">
                <a:moveTo>
                  <a:pt x="0" y="0"/>
                </a:moveTo>
                <a:lnTo>
                  <a:pt x="3251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2" name="object 1372"/>
          <p:cNvSpPr/>
          <p:nvPr/>
        </p:nvSpPr>
        <p:spPr>
          <a:xfrm>
            <a:off x="5209542" y="4858384"/>
            <a:ext cx="326390" cy="0"/>
          </a:xfrm>
          <a:custGeom>
            <a:avLst/>
            <a:gdLst/>
            <a:ahLst/>
            <a:cxnLst/>
            <a:rect l="l" t="t" r="r" b="b"/>
            <a:pathLst>
              <a:path w="326389">
                <a:moveTo>
                  <a:pt x="0" y="0"/>
                </a:moveTo>
                <a:lnTo>
                  <a:pt x="3263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3" name="object 1373"/>
          <p:cNvSpPr/>
          <p:nvPr/>
        </p:nvSpPr>
        <p:spPr>
          <a:xfrm>
            <a:off x="5208270" y="4857115"/>
            <a:ext cx="327660" cy="0"/>
          </a:xfrm>
          <a:custGeom>
            <a:avLst/>
            <a:gdLst/>
            <a:ahLst/>
            <a:cxnLst/>
            <a:rect l="l" t="t" r="r" b="b"/>
            <a:pathLst>
              <a:path w="327660">
                <a:moveTo>
                  <a:pt x="0" y="0"/>
                </a:moveTo>
                <a:lnTo>
                  <a:pt x="32765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4" name="object 1374"/>
          <p:cNvSpPr/>
          <p:nvPr/>
        </p:nvSpPr>
        <p:spPr>
          <a:xfrm>
            <a:off x="5205729" y="4855845"/>
            <a:ext cx="330200" cy="0"/>
          </a:xfrm>
          <a:custGeom>
            <a:avLst/>
            <a:gdLst/>
            <a:ahLst/>
            <a:cxnLst/>
            <a:rect l="l" t="t" r="r" b="b"/>
            <a:pathLst>
              <a:path w="330200">
                <a:moveTo>
                  <a:pt x="0" y="0"/>
                </a:moveTo>
                <a:lnTo>
                  <a:pt x="3302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5" name="object 1375"/>
          <p:cNvSpPr/>
          <p:nvPr/>
        </p:nvSpPr>
        <p:spPr>
          <a:xfrm>
            <a:off x="5203190" y="4854575"/>
            <a:ext cx="331470" cy="0"/>
          </a:xfrm>
          <a:custGeom>
            <a:avLst/>
            <a:gdLst/>
            <a:ahLst/>
            <a:cxnLst/>
            <a:rect l="l" t="t" r="r" b="b"/>
            <a:pathLst>
              <a:path w="331470">
                <a:moveTo>
                  <a:pt x="0" y="0"/>
                </a:moveTo>
                <a:lnTo>
                  <a:pt x="3314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6" name="object 1376"/>
          <p:cNvSpPr/>
          <p:nvPr/>
        </p:nvSpPr>
        <p:spPr>
          <a:xfrm>
            <a:off x="3933192" y="4866004"/>
            <a:ext cx="318770" cy="0"/>
          </a:xfrm>
          <a:custGeom>
            <a:avLst/>
            <a:gdLst/>
            <a:ahLst/>
            <a:cxnLst/>
            <a:rect l="l" t="t" r="r" b="b"/>
            <a:pathLst>
              <a:path w="318770">
                <a:moveTo>
                  <a:pt x="0" y="0"/>
                </a:moveTo>
                <a:lnTo>
                  <a:pt x="3187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7" name="object 1377"/>
          <p:cNvSpPr/>
          <p:nvPr/>
        </p:nvSpPr>
        <p:spPr>
          <a:xfrm>
            <a:off x="3934459" y="4864734"/>
            <a:ext cx="318770" cy="0"/>
          </a:xfrm>
          <a:custGeom>
            <a:avLst/>
            <a:gdLst/>
            <a:ahLst/>
            <a:cxnLst/>
            <a:rect l="l" t="t" r="r" b="b"/>
            <a:pathLst>
              <a:path w="318770">
                <a:moveTo>
                  <a:pt x="0" y="0"/>
                </a:moveTo>
                <a:lnTo>
                  <a:pt x="3187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8" name="object 1378"/>
          <p:cNvSpPr/>
          <p:nvPr/>
        </p:nvSpPr>
        <p:spPr>
          <a:xfrm>
            <a:off x="3934460" y="4863465"/>
            <a:ext cx="321310" cy="0"/>
          </a:xfrm>
          <a:custGeom>
            <a:avLst/>
            <a:gdLst/>
            <a:ahLst/>
            <a:cxnLst/>
            <a:rect l="l" t="t" r="r" b="b"/>
            <a:pathLst>
              <a:path w="321310">
                <a:moveTo>
                  <a:pt x="0" y="0"/>
                </a:moveTo>
                <a:lnTo>
                  <a:pt x="3213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9" name="object 1379"/>
          <p:cNvSpPr/>
          <p:nvPr/>
        </p:nvSpPr>
        <p:spPr>
          <a:xfrm>
            <a:off x="3934458" y="4862195"/>
            <a:ext cx="323851" cy="0"/>
          </a:xfrm>
          <a:custGeom>
            <a:avLst/>
            <a:gdLst/>
            <a:ahLst/>
            <a:cxnLst/>
            <a:rect l="l" t="t" r="r" b="b"/>
            <a:pathLst>
              <a:path w="323850">
                <a:moveTo>
                  <a:pt x="0" y="0"/>
                </a:moveTo>
                <a:lnTo>
                  <a:pt x="3238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0" name="object 1380"/>
          <p:cNvSpPr/>
          <p:nvPr/>
        </p:nvSpPr>
        <p:spPr>
          <a:xfrm>
            <a:off x="3935730" y="4860925"/>
            <a:ext cx="323851" cy="0"/>
          </a:xfrm>
          <a:custGeom>
            <a:avLst/>
            <a:gdLst/>
            <a:ahLst/>
            <a:cxnLst/>
            <a:rect l="l" t="t" r="r" b="b"/>
            <a:pathLst>
              <a:path w="323850">
                <a:moveTo>
                  <a:pt x="0" y="0"/>
                </a:moveTo>
                <a:lnTo>
                  <a:pt x="3238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1" name="object 1381"/>
          <p:cNvSpPr/>
          <p:nvPr/>
        </p:nvSpPr>
        <p:spPr>
          <a:xfrm>
            <a:off x="5222242" y="4866004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75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2" name="object 1382"/>
          <p:cNvSpPr/>
          <p:nvPr/>
        </p:nvSpPr>
        <p:spPr>
          <a:xfrm>
            <a:off x="5219700" y="4864734"/>
            <a:ext cx="318770" cy="0"/>
          </a:xfrm>
          <a:custGeom>
            <a:avLst/>
            <a:gdLst/>
            <a:ahLst/>
            <a:cxnLst/>
            <a:rect l="l" t="t" r="r" b="b"/>
            <a:pathLst>
              <a:path w="318770">
                <a:moveTo>
                  <a:pt x="0" y="0"/>
                </a:moveTo>
                <a:lnTo>
                  <a:pt x="3187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3" name="object 1383"/>
          <p:cNvSpPr/>
          <p:nvPr/>
        </p:nvSpPr>
        <p:spPr>
          <a:xfrm>
            <a:off x="5218429" y="4863465"/>
            <a:ext cx="320040" cy="0"/>
          </a:xfrm>
          <a:custGeom>
            <a:avLst/>
            <a:gdLst/>
            <a:ahLst/>
            <a:cxnLst/>
            <a:rect l="l" t="t" r="r" b="b"/>
            <a:pathLst>
              <a:path w="320039">
                <a:moveTo>
                  <a:pt x="0" y="0"/>
                </a:moveTo>
                <a:lnTo>
                  <a:pt x="3200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4" name="object 1384"/>
          <p:cNvSpPr/>
          <p:nvPr/>
        </p:nvSpPr>
        <p:spPr>
          <a:xfrm>
            <a:off x="5215890" y="4862195"/>
            <a:ext cx="322580" cy="0"/>
          </a:xfrm>
          <a:custGeom>
            <a:avLst/>
            <a:gdLst/>
            <a:ahLst/>
            <a:cxnLst/>
            <a:rect l="l" t="t" r="r" b="b"/>
            <a:pathLst>
              <a:path w="322579">
                <a:moveTo>
                  <a:pt x="0" y="0"/>
                </a:moveTo>
                <a:lnTo>
                  <a:pt x="3225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5" name="object 1385"/>
          <p:cNvSpPr/>
          <p:nvPr/>
        </p:nvSpPr>
        <p:spPr>
          <a:xfrm>
            <a:off x="5213351" y="4860925"/>
            <a:ext cx="323851" cy="0"/>
          </a:xfrm>
          <a:custGeom>
            <a:avLst/>
            <a:gdLst/>
            <a:ahLst/>
            <a:cxnLst/>
            <a:rect l="l" t="t" r="r" b="b"/>
            <a:pathLst>
              <a:path w="323850">
                <a:moveTo>
                  <a:pt x="0" y="0"/>
                </a:moveTo>
                <a:lnTo>
                  <a:pt x="3238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6" name="object 1386"/>
          <p:cNvSpPr/>
          <p:nvPr/>
        </p:nvSpPr>
        <p:spPr>
          <a:xfrm>
            <a:off x="3930653" y="4872354"/>
            <a:ext cx="309879" cy="0"/>
          </a:xfrm>
          <a:custGeom>
            <a:avLst/>
            <a:gdLst/>
            <a:ahLst/>
            <a:cxnLst/>
            <a:rect l="l" t="t" r="r" b="b"/>
            <a:pathLst>
              <a:path w="309879">
                <a:moveTo>
                  <a:pt x="0" y="0"/>
                </a:moveTo>
                <a:lnTo>
                  <a:pt x="3098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7" name="object 1387"/>
          <p:cNvSpPr/>
          <p:nvPr/>
        </p:nvSpPr>
        <p:spPr>
          <a:xfrm>
            <a:off x="3931920" y="4871084"/>
            <a:ext cx="311150" cy="0"/>
          </a:xfrm>
          <a:custGeom>
            <a:avLst/>
            <a:gdLst/>
            <a:ahLst/>
            <a:cxnLst/>
            <a:rect l="l" t="t" r="r" b="b"/>
            <a:pathLst>
              <a:path w="311150">
                <a:moveTo>
                  <a:pt x="0" y="0"/>
                </a:moveTo>
                <a:lnTo>
                  <a:pt x="3111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8" name="object 1388"/>
          <p:cNvSpPr/>
          <p:nvPr/>
        </p:nvSpPr>
        <p:spPr>
          <a:xfrm>
            <a:off x="3931920" y="4869815"/>
            <a:ext cx="313690" cy="0"/>
          </a:xfrm>
          <a:custGeom>
            <a:avLst/>
            <a:gdLst/>
            <a:ahLst/>
            <a:cxnLst/>
            <a:rect l="l" t="t" r="r" b="b"/>
            <a:pathLst>
              <a:path w="313689">
                <a:moveTo>
                  <a:pt x="0" y="0"/>
                </a:moveTo>
                <a:lnTo>
                  <a:pt x="3136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9" name="object 1389"/>
          <p:cNvSpPr/>
          <p:nvPr/>
        </p:nvSpPr>
        <p:spPr>
          <a:xfrm>
            <a:off x="3933190" y="4868545"/>
            <a:ext cx="313690" cy="0"/>
          </a:xfrm>
          <a:custGeom>
            <a:avLst/>
            <a:gdLst/>
            <a:ahLst/>
            <a:cxnLst/>
            <a:rect l="l" t="t" r="r" b="b"/>
            <a:pathLst>
              <a:path w="313689">
                <a:moveTo>
                  <a:pt x="0" y="0"/>
                </a:moveTo>
                <a:lnTo>
                  <a:pt x="3136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0" name="object 1390"/>
          <p:cNvSpPr/>
          <p:nvPr/>
        </p:nvSpPr>
        <p:spPr>
          <a:xfrm>
            <a:off x="3933189" y="4867275"/>
            <a:ext cx="316230" cy="0"/>
          </a:xfrm>
          <a:custGeom>
            <a:avLst/>
            <a:gdLst/>
            <a:ahLst/>
            <a:cxnLst/>
            <a:rect l="l" t="t" r="r" b="b"/>
            <a:pathLst>
              <a:path w="316229">
                <a:moveTo>
                  <a:pt x="0" y="0"/>
                </a:moveTo>
                <a:lnTo>
                  <a:pt x="3162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1" name="object 1391"/>
          <p:cNvSpPr/>
          <p:nvPr/>
        </p:nvSpPr>
        <p:spPr>
          <a:xfrm>
            <a:off x="5232402" y="4872354"/>
            <a:ext cx="309879" cy="0"/>
          </a:xfrm>
          <a:custGeom>
            <a:avLst/>
            <a:gdLst/>
            <a:ahLst/>
            <a:cxnLst/>
            <a:rect l="l" t="t" r="r" b="b"/>
            <a:pathLst>
              <a:path w="309879">
                <a:moveTo>
                  <a:pt x="0" y="0"/>
                </a:moveTo>
                <a:lnTo>
                  <a:pt x="3098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2" name="object 1392"/>
          <p:cNvSpPr/>
          <p:nvPr/>
        </p:nvSpPr>
        <p:spPr>
          <a:xfrm>
            <a:off x="5231131" y="4871084"/>
            <a:ext cx="309879" cy="0"/>
          </a:xfrm>
          <a:custGeom>
            <a:avLst/>
            <a:gdLst/>
            <a:ahLst/>
            <a:cxnLst/>
            <a:rect l="l" t="t" r="r" b="b"/>
            <a:pathLst>
              <a:path w="309879">
                <a:moveTo>
                  <a:pt x="0" y="0"/>
                </a:moveTo>
                <a:lnTo>
                  <a:pt x="3098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3" name="object 1393"/>
          <p:cNvSpPr/>
          <p:nvPr/>
        </p:nvSpPr>
        <p:spPr>
          <a:xfrm>
            <a:off x="5228591" y="4869815"/>
            <a:ext cx="312420" cy="0"/>
          </a:xfrm>
          <a:custGeom>
            <a:avLst/>
            <a:gdLst/>
            <a:ahLst/>
            <a:cxnLst/>
            <a:rect l="l" t="t" r="r" b="b"/>
            <a:pathLst>
              <a:path w="312420">
                <a:moveTo>
                  <a:pt x="0" y="0"/>
                </a:moveTo>
                <a:lnTo>
                  <a:pt x="3124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4" name="object 1394"/>
          <p:cNvSpPr/>
          <p:nvPr/>
        </p:nvSpPr>
        <p:spPr>
          <a:xfrm>
            <a:off x="5226050" y="4868545"/>
            <a:ext cx="313690" cy="0"/>
          </a:xfrm>
          <a:custGeom>
            <a:avLst/>
            <a:gdLst/>
            <a:ahLst/>
            <a:cxnLst/>
            <a:rect l="l" t="t" r="r" b="b"/>
            <a:pathLst>
              <a:path w="313689">
                <a:moveTo>
                  <a:pt x="0" y="0"/>
                </a:moveTo>
                <a:lnTo>
                  <a:pt x="3136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5" name="object 1395"/>
          <p:cNvSpPr/>
          <p:nvPr/>
        </p:nvSpPr>
        <p:spPr>
          <a:xfrm>
            <a:off x="5224779" y="4867275"/>
            <a:ext cx="314960" cy="0"/>
          </a:xfrm>
          <a:custGeom>
            <a:avLst/>
            <a:gdLst/>
            <a:ahLst/>
            <a:cxnLst/>
            <a:rect l="l" t="t" r="r" b="b"/>
            <a:pathLst>
              <a:path w="314960">
                <a:moveTo>
                  <a:pt x="0" y="0"/>
                </a:moveTo>
                <a:lnTo>
                  <a:pt x="3149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6" name="object 1396"/>
          <p:cNvSpPr/>
          <p:nvPr/>
        </p:nvSpPr>
        <p:spPr>
          <a:xfrm>
            <a:off x="3928109" y="4878704"/>
            <a:ext cx="302260" cy="0"/>
          </a:xfrm>
          <a:custGeom>
            <a:avLst/>
            <a:gdLst/>
            <a:ahLst/>
            <a:cxnLst/>
            <a:rect l="l" t="t" r="r" b="b"/>
            <a:pathLst>
              <a:path w="302260">
                <a:moveTo>
                  <a:pt x="0" y="0"/>
                </a:moveTo>
                <a:lnTo>
                  <a:pt x="3022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7" name="object 1397"/>
          <p:cNvSpPr/>
          <p:nvPr/>
        </p:nvSpPr>
        <p:spPr>
          <a:xfrm>
            <a:off x="3929381" y="4877434"/>
            <a:ext cx="303530" cy="0"/>
          </a:xfrm>
          <a:custGeom>
            <a:avLst/>
            <a:gdLst/>
            <a:ahLst/>
            <a:cxnLst/>
            <a:rect l="l" t="t" r="r" b="b"/>
            <a:pathLst>
              <a:path w="303529">
                <a:moveTo>
                  <a:pt x="0" y="0"/>
                </a:moveTo>
                <a:lnTo>
                  <a:pt x="3035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8" name="object 1398"/>
          <p:cNvSpPr/>
          <p:nvPr/>
        </p:nvSpPr>
        <p:spPr>
          <a:xfrm>
            <a:off x="3929381" y="4876165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>
                <a:moveTo>
                  <a:pt x="0" y="0"/>
                </a:moveTo>
                <a:lnTo>
                  <a:pt x="3048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9" name="object 1399"/>
          <p:cNvSpPr/>
          <p:nvPr/>
        </p:nvSpPr>
        <p:spPr>
          <a:xfrm>
            <a:off x="3930650" y="4874895"/>
            <a:ext cx="306070" cy="0"/>
          </a:xfrm>
          <a:custGeom>
            <a:avLst/>
            <a:gdLst/>
            <a:ahLst/>
            <a:cxnLst/>
            <a:rect l="l" t="t" r="r" b="b"/>
            <a:pathLst>
              <a:path w="306070">
                <a:moveTo>
                  <a:pt x="0" y="0"/>
                </a:moveTo>
                <a:lnTo>
                  <a:pt x="3060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0" name="object 1400"/>
          <p:cNvSpPr/>
          <p:nvPr/>
        </p:nvSpPr>
        <p:spPr>
          <a:xfrm>
            <a:off x="3930650" y="4873625"/>
            <a:ext cx="308610" cy="0"/>
          </a:xfrm>
          <a:custGeom>
            <a:avLst/>
            <a:gdLst/>
            <a:ahLst/>
            <a:cxnLst/>
            <a:rect l="l" t="t" r="r" b="b"/>
            <a:pathLst>
              <a:path w="308610">
                <a:moveTo>
                  <a:pt x="0" y="0"/>
                </a:moveTo>
                <a:lnTo>
                  <a:pt x="3086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1" name="object 1401"/>
          <p:cNvSpPr/>
          <p:nvPr/>
        </p:nvSpPr>
        <p:spPr>
          <a:xfrm>
            <a:off x="5242559" y="4878704"/>
            <a:ext cx="302260" cy="0"/>
          </a:xfrm>
          <a:custGeom>
            <a:avLst/>
            <a:gdLst/>
            <a:ahLst/>
            <a:cxnLst/>
            <a:rect l="l" t="t" r="r" b="b"/>
            <a:pathLst>
              <a:path w="302260">
                <a:moveTo>
                  <a:pt x="0" y="0"/>
                </a:moveTo>
                <a:lnTo>
                  <a:pt x="3022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2" name="object 1402"/>
          <p:cNvSpPr/>
          <p:nvPr/>
        </p:nvSpPr>
        <p:spPr>
          <a:xfrm>
            <a:off x="5241290" y="4877434"/>
            <a:ext cx="302260" cy="0"/>
          </a:xfrm>
          <a:custGeom>
            <a:avLst/>
            <a:gdLst/>
            <a:ahLst/>
            <a:cxnLst/>
            <a:rect l="l" t="t" r="r" b="b"/>
            <a:pathLst>
              <a:path w="302260">
                <a:moveTo>
                  <a:pt x="0" y="0"/>
                </a:moveTo>
                <a:lnTo>
                  <a:pt x="3022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3" name="object 1403"/>
          <p:cNvSpPr/>
          <p:nvPr/>
        </p:nvSpPr>
        <p:spPr>
          <a:xfrm>
            <a:off x="5238752" y="4876165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>
                <a:moveTo>
                  <a:pt x="0" y="0"/>
                </a:moveTo>
                <a:lnTo>
                  <a:pt x="3048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4" name="object 1404"/>
          <p:cNvSpPr/>
          <p:nvPr/>
        </p:nvSpPr>
        <p:spPr>
          <a:xfrm>
            <a:off x="5237479" y="4874895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>
                <a:moveTo>
                  <a:pt x="0" y="0"/>
                </a:moveTo>
                <a:lnTo>
                  <a:pt x="3048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5" name="object 1405"/>
          <p:cNvSpPr/>
          <p:nvPr/>
        </p:nvSpPr>
        <p:spPr>
          <a:xfrm>
            <a:off x="5234940" y="4873625"/>
            <a:ext cx="307340" cy="0"/>
          </a:xfrm>
          <a:custGeom>
            <a:avLst/>
            <a:gdLst/>
            <a:ahLst/>
            <a:cxnLst/>
            <a:rect l="l" t="t" r="r" b="b"/>
            <a:pathLst>
              <a:path w="307339">
                <a:moveTo>
                  <a:pt x="0" y="0"/>
                </a:moveTo>
                <a:lnTo>
                  <a:pt x="3073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6" name="object 1406"/>
          <p:cNvSpPr/>
          <p:nvPr/>
        </p:nvSpPr>
        <p:spPr>
          <a:xfrm>
            <a:off x="3926840" y="4885054"/>
            <a:ext cx="293370" cy="0"/>
          </a:xfrm>
          <a:custGeom>
            <a:avLst/>
            <a:gdLst/>
            <a:ahLst/>
            <a:cxnLst/>
            <a:rect l="l" t="t" r="r" b="b"/>
            <a:pathLst>
              <a:path w="293370">
                <a:moveTo>
                  <a:pt x="0" y="0"/>
                </a:moveTo>
                <a:lnTo>
                  <a:pt x="2933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7" name="object 1407"/>
          <p:cNvSpPr/>
          <p:nvPr/>
        </p:nvSpPr>
        <p:spPr>
          <a:xfrm>
            <a:off x="3926842" y="4883784"/>
            <a:ext cx="295909" cy="0"/>
          </a:xfrm>
          <a:custGeom>
            <a:avLst/>
            <a:gdLst/>
            <a:ahLst/>
            <a:cxnLst/>
            <a:rect l="l" t="t" r="r" b="b"/>
            <a:pathLst>
              <a:path w="295910">
                <a:moveTo>
                  <a:pt x="0" y="0"/>
                </a:moveTo>
                <a:lnTo>
                  <a:pt x="2959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8" name="object 1408"/>
          <p:cNvSpPr/>
          <p:nvPr/>
        </p:nvSpPr>
        <p:spPr>
          <a:xfrm>
            <a:off x="3926841" y="4882515"/>
            <a:ext cx="297180" cy="0"/>
          </a:xfrm>
          <a:custGeom>
            <a:avLst/>
            <a:gdLst/>
            <a:ahLst/>
            <a:cxnLst/>
            <a:rect l="l" t="t" r="r" b="b"/>
            <a:pathLst>
              <a:path w="297179">
                <a:moveTo>
                  <a:pt x="0" y="0"/>
                </a:moveTo>
                <a:lnTo>
                  <a:pt x="2971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9" name="object 1409"/>
          <p:cNvSpPr/>
          <p:nvPr/>
        </p:nvSpPr>
        <p:spPr>
          <a:xfrm>
            <a:off x="3928109" y="4881244"/>
            <a:ext cx="298450" cy="0"/>
          </a:xfrm>
          <a:custGeom>
            <a:avLst/>
            <a:gdLst/>
            <a:ahLst/>
            <a:cxnLst/>
            <a:rect l="l" t="t" r="r" b="b"/>
            <a:pathLst>
              <a:path w="298450">
                <a:moveTo>
                  <a:pt x="0" y="0"/>
                </a:moveTo>
                <a:lnTo>
                  <a:pt x="2984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0" name="object 1410"/>
          <p:cNvSpPr/>
          <p:nvPr/>
        </p:nvSpPr>
        <p:spPr>
          <a:xfrm>
            <a:off x="3928109" y="4879975"/>
            <a:ext cx="300990" cy="0"/>
          </a:xfrm>
          <a:custGeom>
            <a:avLst/>
            <a:gdLst/>
            <a:ahLst/>
            <a:cxnLst/>
            <a:rect l="l" t="t" r="r" b="b"/>
            <a:pathLst>
              <a:path w="300989">
                <a:moveTo>
                  <a:pt x="0" y="0"/>
                </a:moveTo>
                <a:lnTo>
                  <a:pt x="3009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1" name="object 1411"/>
          <p:cNvSpPr/>
          <p:nvPr/>
        </p:nvSpPr>
        <p:spPr>
          <a:xfrm>
            <a:off x="5253990" y="4885054"/>
            <a:ext cx="292100" cy="0"/>
          </a:xfrm>
          <a:custGeom>
            <a:avLst/>
            <a:gdLst/>
            <a:ahLst/>
            <a:cxnLst/>
            <a:rect l="l" t="t" r="r" b="b"/>
            <a:pathLst>
              <a:path w="292100">
                <a:moveTo>
                  <a:pt x="0" y="0"/>
                </a:moveTo>
                <a:lnTo>
                  <a:pt x="2921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2" name="object 1412"/>
          <p:cNvSpPr/>
          <p:nvPr/>
        </p:nvSpPr>
        <p:spPr>
          <a:xfrm>
            <a:off x="5251450" y="4883784"/>
            <a:ext cx="294640" cy="0"/>
          </a:xfrm>
          <a:custGeom>
            <a:avLst/>
            <a:gdLst/>
            <a:ahLst/>
            <a:cxnLst/>
            <a:rect l="l" t="t" r="r" b="b"/>
            <a:pathLst>
              <a:path w="294639">
                <a:moveTo>
                  <a:pt x="0" y="0"/>
                </a:moveTo>
                <a:lnTo>
                  <a:pt x="2946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3" name="object 1413"/>
          <p:cNvSpPr/>
          <p:nvPr/>
        </p:nvSpPr>
        <p:spPr>
          <a:xfrm>
            <a:off x="5248911" y="4882515"/>
            <a:ext cx="297180" cy="0"/>
          </a:xfrm>
          <a:custGeom>
            <a:avLst/>
            <a:gdLst/>
            <a:ahLst/>
            <a:cxnLst/>
            <a:rect l="l" t="t" r="r" b="b"/>
            <a:pathLst>
              <a:path w="297179">
                <a:moveTo>
                  <a:pt x="0" y="0"/>
                </a:moveTo>
                <a:lnTo>
                  <a:pt x="2971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4" name="object 1414"/>
          <p:cNvSpPr/>
          <p:nvPr/>
        </p:nvSpPr>
        <p:spPr>
          <a:xfrm>
            <a:off x="5247640" y="4881244"/>
            <a:ext cx="297180" cy="0"/>
          </a:xfrm>
          <a:custGeom>
            <a:avLst/>
            <a:gdLst/>
            <a:ahLst/>
            <a:cxnLst/>
            <a:rect l="l" t="t" r="r" b="b"/>
            <a:pathLst>
              <a:path w="297179">
                <a:moveTo>
                  <a:pt x="0" y="0"/>
                </a:moveTo>
                <a:lnTo>
                  <a:pt x="2971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5" name="object 1415"/>
          <p:cNvSpPr/>
          <p:nvPr/>
        </p:nvSpPr>
        <p:spPr>
          <a:xfrm>
            <a:off x="5245100" y="4879975"/>
            <a:ext cx="299720" cy="0"/>
          </a:xfrm>
          <a:custGeom>
            <a:avLst/>
            <a:gdLst/>
            <a:ahLst/>
            <a:cxnLst/>
            <a:rect l="l" t="t" r="r" b="b"/>
            <a:pathLst>
              <a:path w="299720">
                <a:moveTo>
                  <a:pt x="0" y="0"/>
                </a:moveTo>
                <a:lnTo>
                  <a:pt x="2997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6" name="object 1416"/>
          <p:cNvSpPr/>
          <p:nvPr/>
        </p:nvSpPr>
        <p:spPr>
          <a:xfrm>
            <a:off x="3924300" y="4891404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>
                <a:moveTo>
                  <a:pt x="0" y="0"/>
                </a:moveTo>
                <a:lnTo>
                  <a:pt x="2857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7" name="object 1417"/>
          <p:cNvSpPr/>
          <p:nvPr/>
        </p:nvSpPr>
        <p:spPr>
          <a:xfrm>
            <a:off x="3924300" y="4890134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>
                <a:moveTo>
                  <a:pt x="0" y="0"/>
                </a:moveTo>
                <a:lnTo>
                  <a:pt x="2870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8" name="object 1418"/>
          <p:cNvSpPr/>
          <p:nvPr/>
        </p:nvSpPr>
        <p:spPr>
          <a:xfrm>
            <a:off x="3924300" y="4888865"/>
            <a:ext cx="289560" cy="0"/>
          </a:xfrm>
          <a:custGeom>
            <a:avLst/>
            <a:gdLst/>
            <a:ahLst/>
            <a:cxnLst/>
            <a:rect l="l" t="t" r="r" b="b"/>
            <a:pathLst>
              <a:path w="289560">
                <a:moveTo>
                  <a:pt x="0" y="0"/>
                </a:moveTo>
                <a:lnTo>
                  <a:pt x="2895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9" name="object 1419"/>
          <p:cNvSpPr/>
          <p:nvPr/>
        </p:nvSpPr>
        <p:spPr>
          <a:xfrm>
            <a:off x="3925572" y="4887596"/>
            <a:ext cx="290830" cy="0"/>
          </a:xfrm>
          <a:custGeom>
            <a:avLst/>
            <a:gdLst/>
            <a:ahLst/>
            <a:cxnLst/>
            <a:rect l="l" t="t" r="r" b="b"/>
            <a:pathLst>
              <a:path w="290829">
                <a:moveTo>
                  <a:pt x="0" y="0"/>
                </a:moveTo>
                <a:lnTo>
                  <a:pt x="2908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0" name="object 1420"/>
          <p:cNvSpPr/>
          <p:nvPr/>
        </p:nvSpPr>
        <p:spPr>
          <a:xfrm>
            <a:off x="3925572" y="4886325"/>
            <a:ext cx="292100" cy="0"/>
          </a:xfrm>
          <a:custGeom>
            <a:avLst/>
            <a:gdLst/>
            <a:ahLst/>
            <a:cxnLst/>
            <a:rect l="l" t="t" r="r" b="b"/>
            <a:pathLst>
              <a:path w="292100">
                <a:moveTo>
                  <a:pt x="0" y="0"/>
                </a:moveTo>
                <a:lnTo>
                  <a:pt x="2921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1" name="object 1421"/>
          <p:cNvSpPr/>
          <p:nvPr/>
        </p:nvSpPr>
        <p:spPr>
          <a:xfrm>
            <a:off x="5264150" y="489140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2" name="object 1422"/>
          <p:cNvSpPr/>
          <p:nvPr/>
        </p:nvSpPr>
        <p:spPr>
          <a:xfrm>
            <a:off x="5261609" y="4890134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3" name="object 1423"/>
          <p:cNvSpPr/>
          <p:nvPr/>
        </p:nvSpPr>
        <p:spPr>
          <a:xfrm>
            <a:off x="5260340" y="48888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4" name="object 1424"/>
          <p:cNvSpPr/>
          <p:nvPr/>
        </p:nvSpPr>
        <p:spPr>
          <a:xfrm>
            <a:off x="5257800" y="4887596"/>
            <a:ext cx="289560" cy="0"/>
          </a:xfrm>
          <a:custGeom>
            <a:avLst/>
            <a:gdLst/>
            <a:ahLst/>
            <a:cxnLst/>
            <a:rect l="l" t="t" r="r" b="b"/>
            <a:pathLst>
              <a:path w="289560">
                <a:moveTo>
                  <a:pt x="0" y="0"/>
                </a:moveTo>
                <a:lnTo>
                  <a:pt x="2895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5" name="object 1425"/>
          <p:cNvSpPr/>
          <p:nvPr/>
        </p:nvSpPr>
        <p:spPr>
          <a:xfrm>
            <a:off x="5255261" y="4886325"/>
            <a:ext cx="292100" cy="0"/>
          </a:xfrm>
          <a:custGeom>
            <a:avLst/>
            <a:gdLst/>
            <a:ahLst/>
            <a:cxnLst/>
            <a:rect l="l" t="t" r="r" b="b"/>
            <a:pathLst>
              <a:path w="292100">
                <a:moveTo>
                  <a:pt x="0" y="0"/>
                </a:moveTo>
                <a:lnTo>
                  <a:pt x="2921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6" name="object 1426"/>
          <p:cNvSpPr/>
          <p:nvPr/>
        </p:nvSpPr>
        <p:spPr>
          <a:xfrm>
            <a:off x="3921761" y="4897754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7" name="object 1427"/>
          <p:cNvSpPr/>
          <p:nvPr/>
        </p:nvSpPr>
        <p:spPr>
          <a:xfrm>
            <a:off x="3921759" y="4896484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>
                <a:moveTo>
                  <a:pt x="0" y="0"/>
                </a:moveTo>
                <a:lnTo>
                  <a:pt x="2794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8" name="object 1428"/>
          <p:cNvSpPr/>
          <p:nvPr/>
        </p:nvSpPr>
        <p:spPr>
          <a:xfrm>
            <a:off x="3921761" y="4895215"/>
            <a:ext cx="281939" cy="0"/>
          </a:xfrm>
          <a:custGeom>
            <a:avLst/>
            <a:gdLst/>
            <a:ahLst/>
            <a:cxnLst/>
            <a:rect l="l" t="t" r="r" b="b"/>
            <a:pathLst>
              <a:path w="281939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9" name="object 1429"/>
          <p:cNvSpPr/>
          <p:nvPr/>
        </p:nvSpPr>
        <p:spPr>
          <a:xfrm>
            <a:off x="3923031" y="4893946"/>
            <a:ext cx="281939" cy="0"/>
          </a:xfrm>
          <a:custGeom>
            <a:avLst/>
            <a:gdLst/>
            <a:ahLst/>
            <a:cxnLst/>
            <a:rect l="l" t="t" r="r" b="b"/>
            <a:pathLst>
              <a:path w="281939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0" name="object 1430"/>
          <p:cNvSpPr/>
          <p:nvPr/>
        </p:nvSpPr>
        <p:spPr>
          <a:xfrm>
            <a:off x="3923030" y="489267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1" name="object 1431"/>
          <p:cNvSpPr/>
          <p:nvPr/>
        </p:nvSpPr>
        <p:spPr>
          <a:xfrm>
            <a:off x="5274311" y="4897754"/>
            <a:ext cx="276860" cy="0"/>
          </a:xfrm>
          <a:custGeom>
            <a:avLst/>
            <a:gdLst/>
            <a:ahLst/>
            <a:cxnLst/>
            <a:rect l="l" t="t" r="r" b="b"/>
            <a:pathLst>
              <a:path w="276860">
                <a:moveTo>
                  <a:pt x="0" y="0"/>
                </a:moveTo>
                <a:lnTo>
                  <a:pt x="2768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2" name="object 1432"/>
          <p:cNvSpPr/>
          <p:nvPr/>
        </p:nvSpPr>
        <p:spPr>
          <a:xfrm>
            <a:off x="5271770" y="4896484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>
                <a:moveTo>
                  <a:pt x="0" y="0"/>
                </a:moveTo>
                <a:lnTo>
                  <a:pt x="2794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3" name="object 1433"/>
          <p:cNvSpPr/>
          <p:nvPr/>
        </p:nvSpPr>
        <p:spPr>
          <a:xfrm>
            <a:off x="5270500" y="4895215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6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4" name="object 1434"/>
          <p:cNvSpPr/>
          <p:nvPr/>
        </p:nvSpPr>
        <p:spPr>
          <a:xfrm>
            <a:off x="5267961" y="4893946"/>
            <a:ext cx="281939" cy="0"/>
          </a:xfrm>
          <a:custGeom>
            <a:avLst/>
            <a:gdLst/>
            <a:ahLst/>
            <a:cxnLst/>
            <a:rect l="l" t="t" r="r" b="b"/>
            <a:pathLst>
              <a:path w="281939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5" name="object 1435"/>
          <p:cNvSpPr/>
          <p:nvPr/>
        </p:nvSpPr>
        <p:spPr>
          <a:xfrm>
            <a:off x="5266692" y="489267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>
                <a:moveTo>
                  <a:pt x="0" y="0"/>
                </a:moveTo>
                <a:lnTo>
                  <a:pt x="2832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6" name="object 1436"/>
          <p:cNvSpPr/>
          <p:nvPr/>
        </p:nvSpPr>
        <p:spPr>
          <a:xfrm>
            <a:off x="3919222" y="4904103"/>
            <a:ext cx="269240" cy="0"/>
          </a:xfrm>
          <a:custGeom>
            <a:avLst/>
            <a:gdLst/>
            <a:ahLst/>
            <a:cxnLst/>
            <a:rect l="l" t="t" r="r" b="b"/>
            <a:pathLst>
              <a:path w="269239">
                <a:moveTo>
                  <a:pt x="0" y="0"/>
                </a:moveTo>
                <a:lnTo>
                  <a:pt x="2692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7" name="object 1437"/>
          <p:cNvSpPr/>
          <p:nvPr/>
        </p:nvSpPr>
        <p:spPr>
          <a:xfrm>
            <a:off x="3919220" y="4902834"/>
            <a:ext cx="271780" cy="0"/>
          </a:xfrm>
          <a:custGeom>
            <a:avLst/>
            <a:gdLst/>
            <a:ahLst/>
            <a:cxnLst/>
            <a:rect l="l" t="t" r="r" b="b"/>
            <a:pathLst>
              <a:path w="271779">
                <a:moveTo>
                  <a:pt x="0" y="0"/>
                </a:moveTo>
                <a:lnTo>
                  <a:pt x="2717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8" name="object 1438"/>
          <p:cNvSpPr/>
          <p:nvPr/>
        </p:nvSpPr>
        <p:spPr>
          <a:xfrm>
            <a:off x="3920490" y="4901565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>
                <a:moveTo>
                  <a:pt x="0" y="0"/>
                </a:moveTo>
                <a:lnTo>
                  <a:pt x="2730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9" name="object 1439"/>
          <p:cNvSpPr/>
          <p:nvPr/>
        </p:nvSpPr>
        <p:spPr>
          <a:xfrm>
            <a:off x="3920490" y="4900295"/>
            <a:ext cx="274320" cy="0"/>
          </a:xfrm>
          <a:custGeom>
            <a:avLst/>
            <a:gdLst/>
            <a:ahLst/>
            <a:cxnLst/>
            <a:rect l="l" t="t" r="r" b="b"/>
            <a:pathLst>
              <a:path w="274320">
                <a:moveTo>
                  <a:pt x="0" y="0"/>
                </a:moveTo>
                <a:lnTo>
                  <a:pt x="2743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0" name="object 1440"/>
          <p:cNvSpPr/>
          <p:nvPr/>
        </p:nvSpPr>
        <p:spPr>
          <a:xfrm>
            <a:off x="3920490" y="4899025"/>
            <a:ext cx="276860" cy="0"/>
          </a:xfrm>
          <a:custGeom>
            <a:avLst/>
            <a:gdLst/>
            <a:ahLst/>
            <a:cxnLst/>
            <a:rect l="l" t="t" r="r" b="b"/>
            <a:pathLst>
              <a:path w="276860">
                <a:moveTo>
                  <a:pt x="0" y="0"/>
                </a:moveTo>
                <a:lnTo>
                  <a:pt x="2768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1" name="object 1441"/>
          <p:cNvSpPr/>
          <p:nvPr/>
        </p:nvSpPr>
        <p:spPr>
          <a:xfrm>
            <a:off x="5284472" y="4904103"/>
            <a:ext cx="269240" cy="0"/>
          </a:xfrm>
          <a:custGeom>
            <a:avLst/>
            <a:gdLst/>
            <a:ahLst/>
            <a:cxnLst/>
            <a:rect l="l" t="t" r="r" b="b"/>
            <a:pathLst>
              <a:path w="269239">
                <a:moveTo>
                  <a:pt x="0" y="0"/>
                </a:moveTo>
                <a:lnTo>
                  <a:pt x="2692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2" name="object 1442"/>
          <p:cNvSpPr/>
          <p:nvPr/>
        </p:nvSpPr>
        <p:spPr>
          <a:xfrm>
            <a:off x="5283202" y="4902834"/>
            <a:ext cx="270510" cy="0"/>
          </a:xfrm>
          <a:custGeom>
            <a:avLst/>
            <a:gdLst/>
            <a:ahLst/>
            <a:cxnLst/>
            <a:rect l="l" t="t" r="r" b="b"/>
            <a:pathLst>
              <a:path w="270510">
                <a:moveTo>
                  <a:pt x="0" y="0"/>
                </a:moveTo>
                <a:lnTo>
                  <a:pt x="2705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3" name="object 1443"/>
          <p:cNvSpPr/>
          <p:nvPr/>
        </p:nvSpPr>
        <p:spPr>
          <a:xfrm>
            <a:off x="5280659" y="4901565"/>
            <a:ext cx="271780" cy="0"/>
          </a:xfrm>
          <a:custGeom>
            <a:avLst/>
            <a:gdLst/>
            <a:ahLst/>
            <a:cxnLst/>
            <a:rect l="l" t="t" r="r" b="b"/>
            <a:pathLst>
              <a:path w="271779">
                <a:moveTo>
                  <a:pt x="0" y="0"/>
                </a:moveTo>
                <a:lnTo>
                  <a:pt x="2717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4" name="object 1444"/>
          <p:cNvSpPr/>
          <p:nvPr/>
        </p:nvSpPr>
        <p:spPr>
          <a:xfrm>
            <a:off x="5278120" y="4900295"/>
            <a:ext cx="274320" cy="0"/>
          </a:xfrm>
          <a:custGeom>
            <a:avLst/>
            <a:gdLst/>
            <a:ahLst/>
            <a:cxnLst/>
            <a:rect l="l" t="t" r="r" b="b"/>
            <a:pathLst>
              <a:path w="274320">
                <a:moveTo>
                  <a:pt x="0" y="0"/>
                </a:moveTo>
                <a:lnTo>
                  <a:pt x="27431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5" name="object 1445"/>
          <p:cNvSpPr/>
          <p:nvPr/>
        </p:nvSpPr>
        <p:spPr>
          <a:xfrm>
            <a:off x="5276852" y="4899025"/>
            <a:ext cx="275590" cy="0"/>
          </a:xfrm>
          <a:custGeom>
            <a:avLst/>
            <a:gdLst/>
            <a:ahLst/>
            <a:cxnLst/>
            <a:rect l="l" t="t" r="r" b="b"/>
            <a:pathLst>
              <a:path w="275589">
                <a:moveTo>
                  <a:pt x="0" y="0"/>
                </a:moveTo>
                <a:lnTo>
                  <a:pt x="2755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6" name="object 1446"/>
          <p:cNvSpPr/>
          <p:nvPr/>
        </p:nvSpPr>
        <p:spPr>
          <a:xfrm>
            <a:off x="3916681" y="4910453"/>
            <a:ext cx="261620" cy="0"/>
          </a:xfrm>
          <a:custGeom>
            <a:avLst/>
            <a:gdLst/>
            <a:ahLst/>
            <a:cxnLst/>
            <a:rect l="l" t="t" r="r" b="b"/>
            <a:pathLst>
              <a:path w="261620">
                <a:moveTo>
                  <a:pt x="0" y="0"/>
                </a:moveTo>
                <a:lnTo>
                  <a:pt x="2616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7" name="object 1447"/>
          <p:cNvSpPr/>
          <p:nvPr/>
        </p:nvSpPr>
        <p:spPr>
          <a:xfrm>
            <a:off x="3916679" y="4909184"/>
            <a:ext cx="264160" cy="0"/>
          </a:xfrm>
          <a:custGeom>
            <a:avLst/>
            <a:gdLst/>
            <a:ahLst/>
            <a:cxnLst/>
            <a:rect l="l" t="t" r="r" b="b"/>
            <a:pathLst>
              <a:path w="264160">
                <a:moveTo>
                  <a:pt x="0" y="0"/>
                </a:moveTo>
                <a:lnTo>
                  <a:pt x="2641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8" name="object 1448"/>
          <p:cNvSpPr/>
          <p:nvPr/>
        </p:nvSpPr>
        <p:spPr>
          <a:xfrm>
            <a:off x="3917952" y="4907915"/>
            <a:ext cx="264160" cy="0"/>
          </a:xfrm>
          <a:custGeom>
            <a:avLst/>
            <a:gdLst/>
            <a:ahLst/>
            <a:cxnLst/>
            <a:rect l="l" t="t" r="r" b="b"/>
            <a:pathLst>
              <a:path w="264160">
                <a:moveTo>
                  <a:pt x="0" y="0"/>
                </a:moveTo>
                <a:lnTo>
                  <a:pt x="2641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9" name="object 1449"/>
          <p:cNvSpPr/>
          <p:nvPr/>
        </p:nvSpPr>
        <p:spPr>
          <a:xfrm>
            <a:off x="3917950" y="4906645"/>
            <a:ext cx="266700" cy="0"/>
          </a:xfrm>
          <a:custGeom>
            <a:avLst/>
            <a:gdLst/>
            <a:ahLst/>
            <a:cxnLst/>
            <a:rect l="l" t="t" r="r" b="b"/>
            <a:pathLst>
              <a:path w="26670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0" name="object 1450"/>
          <p:cNvSpPr/>
          <p:nvPr/>
        </p:nvSpPr>
        <p:spPr>
          <a:xfrm>
            <a:off x="3917950" y="4905375"/>
            <a:ext cx="269240" cy="0"/>
          </a:xfrm>
          <a:custGeom>
            <a:avLst/>
            <a:gdLst/>
            <a:ahLst/>
            <a:cxnLst/>
            <a:rect l="l" t="t" r="r" b="b"/>
            <a:pathLst>
              <a:path w="269239">
                <a:moveTo>
                  <a:pt x="0" y="0"/>
                </a:moveTo>
                <a:lnTo>
                  <a:pt x="2692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1" name="object 1451"/>
          <p:cNvSpPr/>
          <p:nvPr/>
        </p:nvSpPr>
        <p:spPr>
          <a:xfrm>
            <a:off x="5295900" y="4910453"/>
            <a:ext cx="260350" cy="0"/>
          </a:xfrm>
          <a:custGeom>
            <a:avLst/>
            <a:gdLst/>
            <a:ahLst/>
            <a:cxnLst/>
            <a:rect l="l" t="t" r="r" b="b"/>
            <a:pathLst>
              <a:path w="260350">
                <a:moveTo>
                  <a:pt x="0" y="0"/>
                </a:moveTo>
                <a:lnTo>
                  <a:pt x="2603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2" name="object 1452"/>
          <p:cNvSpPr/>
          <p:nvPr/>
        </p:nvSpPr>
        <p:spPr>
          <a:xfrm>
            <a:off x="5293359" y="4909184"/>
            <a:ext cx="262890" cy="0"/>
          </a:xfrm>
          <a:custGeom>
            <a:avLst/>
            <a:gdLst/>
            <a:ahLst/>
            <a:cxnLst/>
            <a:rect l="l" t="t" r="r" b="b"/>
            <a:pathLst>
              <a:path w="262889">
                <a:moveTo>
                  <a:pt x="0" y="0"/>
                </a:moveTo>
                <a:lnTo>
                  <a:pt x="2628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3" name="object 1453"/>
          <p:cNvSpPr/>
          <p:nvPr/>
        </p:nvSpPr>
        <p:spPr>
          <a:xfrm>
            <a:off x="5290822" y="4907915"/>
            <a:ext cx="264160" cy="0"/>
          </a:xfrm>
          <a:custGeom>
            <a:avLst/>
            <a:gdLst/>
            <a:ahLst/>
            <a:cxnLst/>
            <a:rect l="l" t="t" r="r" b="b"/>
            <a:pathLst>
              <a:path w="264160">
                <a:moveTo>
                  <a:pt x="0" y="0"/>
                </a:moveTo>
                <a:lnTo>
                  <a:pt x="2641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4" name="object 1454"/>
          <p:cNvSpPr/>
          <p:nvPr/>
        </p:nvSpPr>
        <p:spPr>
          <a:xfrm>
            <a:off x="5289550" y="4906645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>
                <a:moveTo>
                  <a:pt x="0" y="0"/>
                </a:moveTo>
                <a:lnTo>
                  <a:pt x="26543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5" name="object 1455"/>
          <p:cNvSpPr/>
          <p:nvPr/>
        </p:nvSpPr>
        <p:spPr>
          <a:xfrm>
            <a:off x="5287011" y="4905375"/>
            <a:ext cx="267969" cy="0"/>
          </a:xfrm>
          <a:custGeom>
            <a:avLst/>
            <a:gdLst/>
            <a:ahLst/>
            <a:cxnLst/>
            <a:rect l="l" t="t" r="r" b="b"/>
            <a:pathLst>
              <a:path w="267970">
                <a:moveTo>
                  <a:pt x="0" y="0"/>
                </a:moveTo>
                <a:lnTo>
                  <a:pt x="2679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6" name="object 1456"/>
          <p:cNvSpPr/>
          <p:nvPr/>
        </p:nvSpPr>
        <p:spPr>
          <a:xfrm>
            <a:off x="3914142" y="4916805"/>
            <a:ext cx="253999" cy="0"/>
          </a:xfrm>
          <a:custGeom>
            <a:avLst/>
            <a:gdLst/>
            <a:ahLst/>
            <a:cxnLst/>
            <a:rect l="l" t="t" r="r" b="b"/>
            <a:pathLst>
              <a:path w="254000">
                <a:moveTo>
                  <a:pt x="0" y="0"/>
                </a:moveTo>
                <a:lnTo>
                  <a:pt x="2540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7" name="object 1457"/>
          <p:cNvSpPr/>
          <p:nvPr/>
        </p:nvSpPr>
        <p:spPr>
          <a:xfrm>
            <a:off x="3914142" y="4915534"/>
            <a:ext cx="256540" cy="0"/>
          </a:xfrm>
          <a:custGeom>
            <a:avLst/>
            <a:gdLst/>
            <a:ahLst/>
            <a:cxnLst/>
            <a:rect l="l" t="t" r="r" b="b"/>
            <a:pathLst>
              <a:path w="256539">
                <a:moveTo>
                  <a:pt x="0" y="0"/>
                </a:moveTo>
                <a:lnTo>
                  <a:pt x="256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8" name="object 1458"/>
          <p:cNvSpPr/>
          <p:nvPr/>
        </p:nvSpPr>
        <p:spPr>
          <a:xfrm>
            <a:off x="3915411" y="4914265"/>
            <a:ext cx="256540" cy="0"/>
          </a:xfrm>
          <a:custGeom>
            <a:avLst/>
            <a:gdLst/>
            <a:ahLst/>
            <a:cxnLst/>
            <a:rect l="l" t="t" r="r" b="b"/>
            <a:pathLst>
              <a:path w="256539">
                <a:moveTo>
                  <a:pt x="0" y="0"/>
                </a:moveTo>
                <a:lnTo>
                  <a:pt x="256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9" name="object 1459"/>
          <p:cNvSpPr/>
          <p:nvPr/>
        </p:nvSpPr>
        <p:spPr>
          <a:xfrm>
            <a:off x="3915411" y="4912995"/>
            <a:ext cx="259079" cy="0"/>
          </a:xfrm>
          <a:custGeom>
            <a:avLst/>
            <a:gdLst/>
            <a:ahLst/>
            <a:cxnLst/>
            <a:rect l="l" t="t" r="r" b="b"/>
            <a:pathLst>
              <a:path w="259079">
                <a:moveTo>
                  <a:pt x="0" y="0"/>
                </a:moveTo>
                <a:lnTo>
                  <a:pt x="2590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0" name="object 1460"/>
          <p:cNvSpPr/>
          <p:nvPr/>
        </p:nvSpPr>
        <p:spPr>
          <a:xfrm>
            <a:off x="3915409" y="4911725"/>
            <a:ext cx="260350" cy="0"/>
          </a:xfrm>
          <a:custGeom>
            <a:avLst/>
            <a:gdLst/>
            <a:ahLst/>
            <a:cxnLst/>
            <a:rect l="l" t="t" r="r" b="b"/>
            <a:pathLst>
              <a:path w="260350">
                <a:moveTo>
                  <a:pt x="0" y="0"/>
                </a:moveTo>
                <a:lnTo>
                  <a:pt x="2603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1" name="object 1461"/>
          <p:cNvSpPr/>
          <p:nvPr/>
        </p:nvSpPr>
        <p:spPr>
          <a:xfrm>
            <a:off x="5306061" y="4916805"/>
            <a:ext cx="252729" cy="0"/>
          </a:xfrm>
          <a:custGeom>
            <a:avLst/>
            <a:gdLst/>
            <a:ahLst/>
            <a:cxnLst/>
            <a:rect l="l" t="t" r="r" b="b"/>
            <a:pathLst>
              <a:path w="252729">
                <a:moveTo>
                  <a:pt x="0" y="0"/>
                </a:moveTo>
                <a:lnTo>
                  <a:pt x="2527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2" name="object 1462"/>
          <p:cNvSpPr/>
          <p:nvPr/>
        </p:nvSpPr>
        <p:spPr>
          <a:xfrm>
            <a:off x="5303520" y="4915534"/>
            <a:ext cx="255270" cy="0"/>
          </a:xfrm>
          <a:custGeom>
            <a:avLst/>
            <a:gdLst/>
            <a:ahLst/>
            <a:cxnLst/>
            <a:rect l="l" t="t" r="r" b="b"/>
            <a:pathLst>
              <a:path w="255270">
                <a:moveTo>
                  <a:pt x="0" y="0"/>
                </a:moveTo>
                <a:lnTo>
                  <a:pt x="255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3" name="object 1463"/>
          <p:cNvSpPr/>
          <p:nvPr/>
        </p:nvSpPr>
        <p:spPr>
          <a:xfrm>
            <a:off x="5300981" y="4914265"/>
            <a:ext cx="256540" cy="0"/>
          </a:xfrm>
          <a:custGeom>
            <a:avLst/>
            <a:gdLst/>
            <a:ahLst/>
            <a:cxnLst/>
            <a:rect l="l" t="t" r="r" b="b"/>
            <a:pathLst>
              <a:path w="256539">
                <a:moveTo>
                  <a:pt x="0" y="0"/>
                </a:moveTo>
                <a:lnTo>
                  <a:pt x="256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4" name="object 1464"/>
          <p:cNvSpPr/>
          <p:nvPr/>
        </p:nvSpPr>
        <p:spPr>
          <a:xfrm>
            <a:off x="5299709" y="4912995"/>
            <a:ext cx="257810" cy="0"/>
          </a:xfrm>
          <a:custGeom>
            <a:avLst/>
            <a:gdLst/>
            <a:ahLst/>
            <a:cxnLst/>
            <a:rect l="l" t="t" r="r" b="b"/>
            <a:pathLst>
              <a:path w="257810">
                <a:moveTo>
                  <a:pt x="0" y="0"/>
                </a:moveTo>
                <a:lnTo>
                  <a:pt x="2578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5" name="object 1465"/>
          <p:cNvSpPr/>
          <p:nvPr/>
        </p:nvSpPr>
        <p:spPr>
          <a:xfrm>
            <a:off x="5297170" y="4911725"/>
            <a:ext cx="260350" cy="0"/>
          </a:xfrm>
          <a:custGeom>
            <a:avLst/>
            <a:gdLst/>
            <a:ahLst/>
            <a:cxnLst/>
            <a:rect l="l" t="t" r="r" b="b"/>
            <a:pathLst>
              <a:path w="260350">
                <a:moveTo>
                  <a:pt x="0" y="0"/>
                </a:moveTo>
                <a:lnTo>
                  <a:pt x="2603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6" name="object 1466"/>
          <p:cNvSpPr/>
          <p:nvPr/>
        </p:nvSpPr>
        <p:spPr>
          <a:xfrm>
            <a:off x="3911602" y="4923155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7" name="object 1467"/>
          <p:cNvSpPr/>
          <p:nvPr/>
        </p:nvSpPr>
        <p:spPr>
          <a:xfrm>
            <a:off x="3911602" y="4921884"/>
            <a:ext cx="247650" cy="0"/>
          </a:xfrm>
          <a:custGeom>
            <a:avLst/>
            <a:gdLst/>
            <a:ahLst/>
            <a:cxnLst/>
            <a:rect l="l" t="t" r="r" b="b"/>
            <a:pathLst>
              <a:path w="247650">
                <a:moveTo>
                  <a:pt x="0" y="0"/>
                </a:moveTo>
                <a:lnTo>
                  <a:pt x="2476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8" name="object 1468"/>
          <p:cNvSpPr/>
          <p:nvPr/>
        </p:nvSpPr>
        <p:spPr>
          <a:xfrm>
            <a:off x="3912870" y="4920615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>
                <a:moveTo>
                  <a:pt x="0" y="0"/>
                </a:moveTo>
                <a:lnTo>
                  <a:pt x="2489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9" name="object 1469"/>
          <p:cNvSpPr/>
          <p:nvPr/>
        </p:nvSpPr>
        <p:spPr>
          <a:xfrm>
            <a:off x="3912870" y="4919345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>
                <a:moveTo>
                  <a:pt x="0" y="0"/>
                </a:moveTo>
                <a:lnTo>
                  <a:pt x="2514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0" name="object 1470"/>
          <p:cNvSpPr/>
          <p:nvPr/>
        </p:nvSpPr>
        <p:spPr>
          <a:xfrm>
            <a:off x="3914140" y="4918075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>
                <a:moveTo>
                  <a:pt x="0" y="0"/>
                </a:moveTo>
                <a:lnTo>
                  <a:pt x="2514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1" name="object 1471"/>
          <p:cNvSpPr/>
          <p:nvPr/>
        </p:nvSpPr>
        <p:spPr>
          <a:xfrm>
            <a:off x="5316220" y="4923155"/>
            <a:ext cx="245110" cy="0"/>
          </a:xfrm>
          <a:custGeom>
            <a:avLst/>
            <a:gdLst/>
            <a:ahLst/>
            <a:cxnLst/>
            <a:rect l="l" t="t" r="r" b="b"/>
            <a:pathLst>
              <a:path w="245110">
                <a:moveTo>
                  <a:pt x="0" y="0"/>
                </a:moveTo>
                <a:lnTo>
                  <a:pt x="2451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2" name="object 1472"/>
          <p:cNvSpPr/>
          <p:nvPr/>
        </p:nvSpPr>
        <p:spPr>
          <a:xfrm>
            <a:off x="5313681" y="4921884"/>
            <a:ext cx="247650" cy="0"/>
          </a:xfrm>
          <a:custGeom>
            <a:avLst/>
            <a:gdLst/>
            <a:ahLst/>
            <a:cxnLst/>
            <a:rect l="l" t="t" r="r" b="b"/>
            <a:pathLst>
              <a:path w="247650">
                <a:moveTo>
                  <a:pt x="0" y="0"/>
                </a:moveTo>
                <a:lnTo>
                  <a:pt x="2476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3" name="object 1473"/>
          <p:cNvSpPr/>
          <p:nvPr/>
        </p:nvSpPr>
        <p:spPr>
          <a:xfrm>
            <a:off x="5312411" y="4920615"/>
            <a:ext cx="247650" cy="0"/>
          </a:xfrm>
          <a:custGeom>
            <a:avLst/>
            <a:gdLst/>
            <a:ahLst/>
            <a:cxnLst/>
            <a:rect l="l" t="t" r="r" b="b"/>
            <a:pathLst>
              <a:path w="247650">
                <a:moveTo>
                  <a:pt x="0" y="0"/>
                </a:moveTo>
                <a:lnTo>
                  <a:pt x="2476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4" name="object 1474"/>
          <p:cNvSpPr/>
          <p:nvPr/>
        </p:nvSpPr>
        <p:spPr>
          <a:xfrm>
            <a:off x="5309871" y="4919345"/>
            <a:ext cx="250191" cy="0"/>
          </a:xfrm>
          <a:custGeom>
            <a:avLst/>
            <a:gdLst/>
            <a:ahLst/>
            <a:cxnLst/>
            <a:rect l="l" t="t" r="r" b="b"/>
            <a:pathLst>
              <a:path w="250189">
                <a:moveTo>
                  <a:pt x="0" y="0"/>
                </a:moveTo>
                <a:lnTo>
                  <a:pt x="2501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5" name="object 1475"/>
          <p:cNvSpPr/>
          <p:nvPr/>
        </p:nvSpPr>
        <p:spPr>
          <a:xfrm>
            <a:off x="5307329" y="4918075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>
                <a:moveTo>
                  <a:pt x="0" y="0"/>
                </a:moveTo>
                <a:lnTo>
                  <a:pt x="2514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6" name="object 1476"/>
          <p:cNvSpPr/>
          <p:nvPr/>
        </p:nvSpPr>
        <p:spPr>
          <a:xfrm>
            <a:off x="3909059" y="4929504"/>
            <a:ext cx="237490" cy="0"/>
          </a:xfrm>
          <a:custGeom>
            <a:avLst/>
            <a:gdLst/>
            <a:ahLst/>
            <a:cxnLst/>
            <a:rect l="l" t="t" r="r" b="b"/>
            <a:pathLst>
              <a:path w="237489">
                <a:moveTo>
                  <a:pt x="0" y="0"/>
                </a:moveTo>
                <a:lnTo>
                  <a:pt x="2374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7" name="object 1477"/>
          <p:cNvSpPr/>
          <p:nvPr/>
        </p:nvSpPr>
        <p:spPr>
          <a:xfrm>
            <a:off x="3909061" y="4928234"/>
            <a:ext cx="240030" cy="0"/>
          </a:xfrm>
          <a:custGeom>
            <a:avLst/>
            <a:gdLst/>
            <a:ahLst/>
            <a:cxnLst/>
            <a:rect l="l" t="t" r="r" b="b"/>
            <a:pathLst>
              <a:path w="240029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8" name="object 1478"/>
          <p:cNvSpPr/>
          <p:nvPr/>
        </p:nvSpPr>
        <p:spPr>
          <a:xfrm>
            <a:off x="3910329" y="4926965"/>
            <a:ext cx="241300" cy="0"/>
          </a:xfrm>
          <a:custGeom>
            <a:avLst/>
            <a:gdLst/>
            <a:ahLst/>
            <a:cxnLst/>
            <a:rect l="l" t="t" r="r" b="b"/>
            <a:pathLst>
              <a:path w="241300">
                <a:moveTo>
                  <a:pt x="0" y="0"/>
                </a:moveTo>
                <a:lnTo>
                  <a:pt x="2413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9" name="object 1479"/>
          <p:cNvSpPr/>
          <p:nvPr/>
        </p:nvSpPr>
        <p:spPr>
          <a:xfrm>
            <a:off x="3910329" y="4925695"/>
            <a:ext cx="242570" cy="0"/>
          </a:xfrm>
          <a:custGeom>
            <a:avLst/>
            <a:gdLst/>
            <a:ahLst/>
            <a:cxnLst/>
            <a:rect l="l" t="t" r="r" b="b"/>
            <a:pathLst>
              <a:path w="242570">
                <a:moveTo>
                  <a:pt x="0" y="0"/>
                </a:moveTo>
                <a:lnTo>
                  <a:pt x="2425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0" name="object 1480"/>
          <p:cNvSpPr/>
          <p:nvPr/>
        </p:nvSpPr>
        <p:spPr>
          <a:xfrm>
            <a:off x="3911600" y="4924425"/>
            <a:ext cx="243840" cy="0"/>
          </a:xfrm>
          <a:custGeom>
            <a:avLst/>
            <a:gdLst/>
            <a:ahLst/>
            <a:cxnLst/>
            <a:rect l="l" t="t" r="r" b="b"/>
            <a:pathLst>
              <a:path w="243839">
                <a:moveTo>
                  <a:pt x="0" y="0"/>
                </a:moveTo>
                <a:lnTo>
                  <a:pt x="2438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1" name="object 1481"/>
          <p:cNvSpPr/>
          <p:nvPr/>
        </p:nvSpPr>
        <p:spPr>
          <a:xfrm>
            <a:off x="5326379" y="4929504"/>
            <a:ext cx="237490" cy="0"/>
          </a:xfrm>
          <a:custGeom>
            <a:avLst/>
            <a:gdLst/>
            <a:ahLst/>
            <a:cxnLst/>
            <a:rect l="l" t="t" r="r" b="b"/>
            <a:pathLst>
              <a:path w="237489">
                <a:moveTo>
                  <a:pt x="0" y="0"/>
                </a:moveTo>
                <a:lnTo>
                  <a:pt x="2374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2" name="object 1482"/>
          <p:cNvSpPr/>
          <p:nvPr/>
        </p:nvSpPr>
        <p:spPr>
          <a:xfrm>
            <a:off x="5325109" y="4928234"/>
            <a:ext cx="238760" cy="0"/>
          </a:xfrm>
          <a:custGeom>
            <a:avLst/>
            <a:gdLst/>
            <a:ahLst/>
            <a:cxnLst/>
            <a:rect l="l" t="t" r="r" b="b"/>
            <a:pathLst>
              <a:path w="238760">
                <a:moveTo>
                  <a:pt x="0" y="0"/>
                </a:moveTo>
                <a:lnTo>
                  <a:pt x="2387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3" name="object 1483"/>
          <p:cNvSpPr/>
          <p:nvPr/>
        </p:nvSpPr>
        <p:spPr>
          <a:xfrm>
            <a:off x="5322570" y="4926965"/>
            <a:ext cx="240030" cy="0"/>
          </a:xfrm>
          <a:custGeom>
            <a:avLst/>
            <a:gdLst/>
            <a:ahLst/>
            <a:cxnLst/>
            <a:rect l="l" t="t" r="r" b="b"/>
            <a:pathLst>
              <a:path w="240029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4" name="object 1484"/>
          <p:cNvSpPr/>
          <p:nvPr/>
        </p:nvSpPr>
        <p:spPr>
          <a:xfrm>
            <a:off x="5320030" y="4925695"/>
            <a:ext cx="242570" cy="0"/>
          </a:xfrm>
          <a:custGeom>
            <a:avLst/>
            <a:gdLst/>
            <a:ahLst/>
            <a:cxnLst/>
            <a:rect l="l" t="t" r="r" b="b"/>
            <a:pathLst>
              <a:path w="242570">
                <a:moveTo>
                  <a:pt x="0" y="0"/>
                </a:moveTo>
                <a:lnTo>
                  <a:pt x="2425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5" name="object 1485"/>
          <p:cNvSpPr/>
          <p:nvPr/>
        </p:nvSpPr>
        <p:spPr>
          <a:xfrm>
            <a:off x="5318761" y="4924425"/>
            <a:ext cx="242570" cy="0"/>
          </a:xfrm>
          <a:custGeom>
            <a:avLst/>
            <a:gdLst/>
            <a:ahLst/>
            <a:cxnLst/>
            <a:rect l="l" t="t" r="r" b="b"/>
            <a:pathLst>
              <a:path w="242570">
                <a:moveTo>
                  <a:pt x="0" y="0"/>
                </a:moveTo>
                <a:lnTo>
                  <a:pt x="2425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6" name="object 1486"/>
          <p:cNvSpPr/>
          <p:nvPr/>
        </p:nvSpPr>
        <p:spPr>
          <a:xfrm>
            <a:off x="3906520" y="4935854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>
                <a:moveTo>
                  <a:pt x="0" y="0"/>
                </a:moveTo>
                <a:lnTo>
                  <a:pt x="2298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7" name="object 1487"/>
          <p:cNvSpPr/>
          <p:nvPr/>
        </p:nvSpPr>
        <p:spPr>
          <a:xfrm>
            <a:off x="3907790" y="4934584"/>
            <a:ext cx="231140" cy="0"/>
          </a:xfrm>
          <a:custGeom>
            <a:avLst/>
            <a:gdLst/>
            <a:ahLst/>
            <a:cxnLst/>
            <a:rect l="l" t="t" r="r" b="b"/>
            <a:pathLst>
              <a:path w="231139">
                <a:moveTo>
                  <a:pt x="0" y="0"/>
                </a:moveTo>
                <a:lnTo>
                  <a:pt x="2311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8" name="object 1488"/>
          <p:cNvSpPr/>
          <p:nvPr/>
        </p:nvSpPr>
        <p:spPr>
          <a:xfrm>
            <a:off x="3907791" y="4933315"/>
            <a:ext cx="233679" cy="0"/>
          </a:xfrm>
          <a:custGeom>
            <a:avLst/>
            <a:gdLst/>
            <a:ahLst/>
            <a:cxnLst/>
            <a:rect l="l" t="t" r="r" b="b"/>
            <a:pathLst>
              <a:path w="233679">
                <a:moveTo>
                  <a:pt x="0" y="0"/>
                </a:moveTo>
                <a:lnTo>
                  <a:pt x="2336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9" name="object 1489"/>
          <p:cNvSpPr/>
          <p:nvPr/>
        </p:nvSpPr>
        <p:spPr>
          <a:xfrm>
            <a:off x="3907792" y="4932045"/>
            <a:ext cx="234950" cy="0"/>
          </a:xfrm>
          <a:custGeom>
            <a:avLst/>
            <a:gdLst/>
            <a:ahLst/>
            <a:cxnLst/>
            <a:rect l="l" t="t" r="r" b="b"/>
            <a:pathLst>
              <a:path w="234950">
                <a:moveTo>
                  <a:pt x="0" y="0"/>
                </a:moveTo>
                <a:lnTo>
                  <a:pt x="2349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0" name="object 1490"/>
          <p:cNvSpPr/>
          <p:nvPr/>
        </p:nvSpPr>
        <p:spPr>
          <a:xfrm>
            <a:off x="3909060" y="4930775"/>
            <a:ext cx="236221" cy="0"/>
          </a:xfrm>
          <a:custGeom>
            <a:avLst/>
            <a:gdLst/>
            <a:ahLst/>
            <a:cxnLst/>
            <a:rect l="l" t="t" r="r" b="b"/>
            <a:pathLst>
              <a:path w="236220">
                <a:moveTo>
                  <a:pt x="0" y="0"/>
                </a:moveTo>
                <a:lnTo>
                  <a:pt x="2362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1" name="object 1491"/>
          <p:cNvSpPr/>
          <p:nvPr/>
        </p:nvSpPr>
        <p:spPr>
          <a:xfrm>
            <a:off x="5336540" y="4935854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>
                <a:moveTo>
                  <a:pt x="0" y="0"/>
                </a:moveTo>
                <a:lnTo>
                  <a:pt x="2298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2" name="object 1492"/>
          <p:cNvSpPr/>
          <p:nvPr/>
        </p:nvSpPr>
        <p:spPr>
          <a:xfrm>
            <a:off x="5335270" y="4934584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>
                <a:moveTo>
                  <a:pt x="0" y="0"/>
                </a:moveTo>
                <a:lnTo>
                  <a:pt x="2298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3" name="object 1493"/>
          <p:cNvSpPr/>
          <p:nvPr/>
        </p:nvSpPr>
        <p:spPr>
          <a:xfrm>
            <a:off x="5332729" y="4933315"/>
            <a:ext cx="232410" cy="0"/>
          </a:xfrm>
          <a:custGeom>
            <a:avLst/>
            <a:gdLst/>
            <a:ahLst/>
            <a:cxnLst/>
            <a:rect l="l" t="t" r="r" b="b"/>
            <a:pathLst>
              <a:path w="232410">
                <a:moveTo>
                  <a:pt x="0" y="0"/>
                </a:moveTo>
                <a:lnTo>
                  <a:pt x="2324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4" name="object 1494"/>
          <p:cNvSpPr/>
          <p:nvPr/>
        </p:nvSpPr>
        <p:spPr>
          <a:xfrm>
            <a:off x="5330192" y="4932045"/>
            <a:ext cx="234950" cy="0"/>
          </a:xfrm>
          <a:custGeom>
            <a:avLst/>
            <a:gdLst/>
            <a:ahLst/>
            <a:cxnLst/>
            <a:rect l="l" t="t" r="r" b="b"/>
            <a:pathLst>
              <a:path w="234950">
                <a:moveTo>
                  <a:pt x="0" y="0"/>
                </a:moveTo>
                <a:lnTo>
                  <a:pt x="2349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5" name="object 1495"/>
          <p:cNvSpPr/>
          <p:nvPr/>
        </p:nvSpPr>
        <p:spPr>
          <a:xfrm>
            <a:off x="5328922" y="4930775"/>
            <a:ext cx="234950" cy="0"/>
          </a:xfrm>
          <a:custGeom>
            <a:avLst/>
            <a:gdLst/>
            <a:ahLst/>
            <a:cxnLst/>
            <a:rect l="l" t="t" r="r" b="b"/>
            <a:pathLst>
              <a:path w="234950">
                <a:moveTo>
                  <a:pt x="0" y="0"/>
                </a:moveTo>
                <a:lnTo>
                  <a:pt x="2349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6" name="object 1496"/>
          <p:cNvSpPr/>
          <p:nvPr/>
        </p:nvSpPr>
        <p:spPr>
          <a:xfrm>
            <a:off x="3903980" y="4942204"/>
            <a:ext cx="222251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22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7" name="object 1497"/>
          <p:cNvSpPr/>
          <p:nvPr/>
        </p:nvSpPr>
        <p:spPr>
          <a:xfrm>
            <a:off x="3905250" y="4940934"/>
            <a:ext cx="223520" cy="0"/>
          </a:xfrm>
          <a:custGeom>
            <a:avLst/>
            <a:gdLst/>
            <a:ahLst/>
            <a:cxnLst/>
            <a:rect l="l" t="t" r="r" b="b"/>
            <a:pathLst>
              <a:path w="223520">
                <a:moveTo>
                  <a:pt x="0" y="0"/>
                </a:moveTo>
                <a:lnTo>
                  <a:pt x="2235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8" name="object 1498"/>
          <p:cNvSpPr/>
          <p:nvPr/>
        </p:nvSpPr>
        <p:spPr>
          <a:xfrm>
            <a:off x="3905251" y="4939665"/>
            <a:ext cx="224790" cy="0"/>
          </a:xfrm>
          <a:custGeom>
            <a:avLst/>
            <a:gdLst/>
            <a:ahLst/>
            <a:cxnLst/>
            <a:rect l="l" t="t" r="r" b="b"/>
            <a:pathLst>
              <a:path w="224789">
                <a:moveTo>
                  <a:pt x="0" y="0"/>
                </a:moveTo>
                <a:lnTo>
                  <a:pt x="2247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9" name="object 1499"/>
          <p:cNvSpPr/>
          <p:nvPr/>
        </p:nvSpPr>
        <p:spPr>
          <a:xfrm>
            <a:off x="3905250" y="4938395"/>
            <a:ext cx="227329" cy="0"/>
          </a:xfrm>
          <a:custGeom>
            <a:avLst/>
            <a:gdLst/>
            <a:ahLst/>
            <a:cxnLst/>
            <a:rect l="l" t="t" r="r" b="b"/>
            <a:pathLst>
              <a:path w="227329">
                <a:moveTo>
                  <a:pt x="0" y="0"/>
                </a:moveTo>
                <a:lnTo>
                  <a:pt x="2273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0" name="object 1500"/>
          <p:cNvSpPr/>
          <p:nvPr/>
        </p:nvSpPr>
        <p:spPr>
          <a:xfrm>
            <a:off x="3906520" y="4937125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1" name="object 1501"/>
          <p:cNvSpPr/>
          <p:nvPr/>
        </p:nvSpPr>
        <p:spPr>
          <a:xfrm>
            <a:off x="5347970" y="4942204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2" name="object 1502"/>
          <p:cNvSpPr/>
          <p:nvPr/>
        </p:nvSpPr>
        <p:spPr>
          <a:xfrm>
            <a:off x="5345430" y="4940934"/>
            <a:ext cx="222251" cy="0"/>
          </a:xfrm>
          <a:custGeom>
            <a:avLst/>
            <a:gdLst/>
            <a:ahLst/>
            <a:cxnLst/>
            <a:rect l="l" t="t" r="r" b="b"/>
            <a:pathLst>
              <a:path w="222250">
                <a:moveTo>
                  <a:pt x="0" y="0"/>
                </a:moveTo>
                <a:lnTo>
                  <a:pt x="2222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3" name="object 1503"/>
          <p:cNvSpPr/>
          <p:nvPr/>
        </p:nvSpPr>
        <p:spPr>
          <a:xfrm>
            <a:off x="5342890" y="4939665"/>
            <a:ext cx="224790" cy="0"/>
          </a:xfrm>
          <a:custGeom>
            <a:avLst/>
            <a:gdLst/>
            <a:ahLst/>
            <a:cxnLst/>
            <a:rect l="l" t="t" r="r" b="b"/>
            <a:pathLst>
              <a:path w="224789">
                <a:moveTo>
                  <a:pt x="0" y="0"/>
                </a:moveTo>
                <a:lnTo>
                  <a:pt x="22479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4" name="object 1504"/>
          <p:cNvSpPr/>
          <p:nvPr/>
        </p:nvSpPr>
        <p:spPr>
          <a:xfrm>
            <a:off x="5341622" y="4938395"/>
            <a:ext cx="226060" cy="0"/>
          </a:xfrm>
          <a:custGeom>
            <a:avLst/>
            <a:gdLst/>
            <a:ahLst/>
            <a:cxnLst/>
            <a:rect l="l" t="t" r="r" b="b"/>
            <a:pathLst>
              <a:path w="226060">
                <a:moveTo>
                  <a:pt x="0" y="0"/>
                </a:moveTo>
                <a:lnTo>
                  <a:pt x="2260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5" name="object 1505"/>
          <p:cNvSpPr/>
          <p:nvPr/>
        </p:nvSpPr>
        <p:spPr>
          <a:xfrm>
            <a:off x="5339081" y="4937125"/>
            <a:ext cx="227329" cy="0"/>
          </a:xfrm>
          <a:custGeom>
            <a:avLst/>
            <a:gdLst/>
            <a:ahLst/>
            <a:cxnLst/>
            <a:rect l="l" t="t" r="r" b="b"/>
            <a:pathLst>
              <a:path w="227329">
                <a:moveTo>
                  <a:pt x="0" y="0"/>
                </a:moveTo>
                <a:lnTo>
                  <a:pt x="2273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6" name="object 1506"/>
          <p:cNvSpPr/>
          <p:nvPr/>
        </p:nvSpPr>
        <p:spPr>
          <a:xfrm>
            <a:off x="3901440" y="4948554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>
                <a:moveTo>
                  <a:pt x="0" y="0"/>
                </a:moveTo>
                <a:lnTo>
                  <a:pt x="2146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7" name="object 1507"/>
          <p:cNvSpPr/>
          <p:nvPr/>
        </p:nvSpPr>
        <p:spPr>
          <a:xfrm>
            <a:off x="3902711" y="4947284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>
                <a:moveTo>
                  <a:pt x="0" y="0"/>
                </a:moveTo>
                <a:lnTo>
                  <a:pt x="2146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8" name="object 1508"/>
          <p:cNvSpPr/>
          <p:nvPr/>
        </p:nvSpPr>
        <p:spPr>
          <a:xfrm>
            <a:off x="3902709" y="4946015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>
                <a:moveTo>
                  <a:pt x="0" y="0"/>
                </a:moveTo>
                <a:lnTo>
                  <a:pt x="2171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9" name="object 1509"/>
          <p:cNvSpPr/>
          <p:nvPr/>
        </p:nvSpPr>
        <p:spPr>
          <a:xfrm>
            <a:off x="3902710" y="4944745"/>
            <a:ext cx="219710" cy="0"/>
          </a:xfrm>
          <a:custGeom>
            <a:avLst/>
            <a:gdLst/>
            <a:ahLst/>
            <a:cxnLst/>
            <a:rect l="l" t="t" r="r" b="b"/>
            <a:pathLst>
              <a:path w="219710">
                <a:moveTo>
                  <a:pt x="0" y="0"/>
                </a:moveTo>
                <a:lnTo>
                  <a:pt x="2197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0" name="object 1510"/>
          <p:cNvSpPr/>
          <p:nvPr/>
        </p:nvSpPr>
        <p:spPr>
          <a:xfrm>
            <a:off x="3903979" y="4943475"/>
            <a:ext cx="219710" cy="0"/>
          </a:xfrm>
          <a:custGeom>
            <a:avLst/>
            <a:gdLst/>
            <a:ahLst/>
            <a:cxnLst/>
            <a:rect l="l" t="t" r="r" b="b"/>
            <a:pathLst>
              <a:path w="219710">
                <a:moveTo>
                  <a:pt x="0" y="0"/>
                </a:moveTo>
                <a:lnTo>
                  <a:pt x="2197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1" name="object 1511"/>
          <p:cNvSpPr/>
          <p:nvPr/>
        </p:nvSpPr>
        <p:spPr>
          <a:xfrm>
            <a:off x="5358131" y="4948554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2133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2" name="object 1512"/>
          <p:cNvSpPr/>
          <p:nvPr/>
        </p:nvSpPr>
        <p:spPr>
          <a:xfrm>
            <a:off x="5355592" y="4947284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>
                <a:moveTo>
                  <a:pt x="0" y="0"/>
                </a:moveTo>
                <a:lnTo>
                  <a:pt x="2146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3" name="object 1513"/>
          <p:cNvSpPr/>
          <p:nvPr/>
        </p:nvSpPr>
        <p:spPr>
          <a:xfrm>
            <a:off x="5354320" y="4946015"/>
            <a:ext cx="215900" cy="0"/>
          </a:xfrm>
          <a:custGeom>
            <a:avLst/>
            <a:gdLst/>
            <a:ahLst/>
            <a:cxnLst/>
            <a:rect l="l" t="t" r="r" b="b"/>
            <a:pathLst>
              <a:path w="215900">
                <a:moveTo>
                  <a:pt x="0" y="0"/>
                </a:moveTo>
                <a:lnTo>
                  <a:pt x="21589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4" name="object 1514"/>
          <p:cNvSpPr/>
          <p:nvPr/>
        </p:nvSpPr>
        <p:spPr>
          <a:xfrm>
            <a:off x="5351779" y="4944745"/>
            <a:ext cx="218440" cy="0"/>
          </a:xfrm>
          <a:custGeom>
            <a:avLst/>
            <a:gdLst/>
            <a:ahLst/>
            <a:cxnLst/>
            <a:rect l="l" t="t" r="r" b="b"/>
            <a:pathLst>
              <a:path w="218439">
                <a:moveTo>
                  <a:pt x="0" y="0"/>
                </a:moveTo>
                <a:lnTo>
                  <a:pt x="2184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5" name="object 1515"/>
          <p:cNvSpPr/>
          <p:nvPr/>
        </p:nvSpPr>
        <p:spPr>
          <a:xfrm>
            <a:off x="5349240" y="4943475"/>
            <a:ext cx="219710" cy="0"/>
          </a:xfrm>
          <a:custGeom>
            <a:avLst/>
            <a:gdLst/>
            <a:ahLst/>
            <a:cxnLst/>
            <a:rect l="l" t="t" r="r" b="b"/>
            <a:pathLst>
              <a:path w="219710">
                <a:moveTo>
                  <a:pt x="0" y="0"/>
                </a:moveTo>
                <a:lnTo>
                  <a:pt x="2197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6" name="object 1516"/>
          <p:cNvSpPr/>
          <p:nvPr/>
        </p:nvSpPr>
        <p:spPr>
          <a:xfrm>
            <a:off x="3898900" y="4954904"/>
            <a:ext cx="207010" cy="0"/>
          </a:xfrm>
          <a:custGeom>
            <a:avLst/>
            <a:gdLst/>
            <a:ahLst/>
            <a:cxnLst/>
            <a:rect l="l" t="t" r="r" b="b"/>
            <a:pathLst>
              <a:path w="207010">
                <a:moveTo>
                  <a:pt x="0" y="0"/>
                </a:moveTo>
                <a:lnTo>
                  <a:pt x="2070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7" name="object 1517"/>
          <p:cNvSpPr/>
          <p:nvPr/>
        </p:nvSpPr>
        <p:spPr>
          <a:xfrm>
            <a:off x="3900172" y="4953634"/>
            <a:ext cx="207010" cy="0"/>
          </a:xfrm>
          <a:custGeom>
            <a:avLst/>
            <a:gdLst/>
            <a:ahLst/>
            <a:cxnLst/>
            <a:rect l="l" t="t" r="r" b="b"/>
            <a:pathLst>
              <a:path w="207010">
                <a:moveTo>
                  <a:pt x="0" y="0"/>
                </a:moveTo>
                <a:lnTo>
                  <a:pt x="2070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8" name="object 1518"/>
          <p:cNvSpPr/>
          <p:nvPr/>
        </p:nvSpPr>
        <p:spPr>
          <a:xfrm>
            <a:off x="3900170" y="4952365"/>
            <a:ext cx="209550" cy="0"/>
          </a:xfrm>
          <a:custGeom>
            <a:avLst/>
            <a:gdLst/>
            <a:ahLst/>
            <a:cxnLst/>
            <a:rect l="l" t="t" r="r" b="b"/>
            <a:pathLst>
              <a:path w="209550">
                <a:moveTo>
                  <a:pt x="0" y="0"/>
                </a:moveTo>
                <a:lnTo>
                  <a:pt x="2095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9" name="object 1519"/>
          <p:cNvSpPr/>
          <p:nvPr/>
        </p:nvSpPr>
        <p:spPr>
          <a:xfrm>
            <a:off x="3900170" y="4951095"/>
            <a:ext cx="212090" cy="0"/>
          </a:xfrm>
          <a:custGeom>
            <a:avLst/>
            <a:gdLst/>
            <a:ahLst/>
            <a:cxnLst/>
            <a:rect l="l" t="t" r="r" b="b"/>
            <a:pathLst>
              <a:path w="212089">
                <a:moveTo>
                  <a:pt x="0" y="0"/>
                </a:moveTo>
                <a:lnTo>
                  <a:pt x="2120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0" name="object 1520"/>
          <p:cNvSpPr/>
          <p:nvPr/>
        </p:nvSpPr>
        <p:spPr>
          <a:xfrm>
            <a:off x="3901442" y="4949825"/>
            <a:ext cx="212090" cy="0"/>
          </a:xfrm>
          <a:custGeom>
            <a:avLst/>
            <a:gdLst/>
            <a:ahLst/>
            <a:cxnLst/>
            <a:rect l="l" t="t" r="r" b="b"/>
            <a:pathLst>
              <a:path w="212089">
                <a:moveTo>
                  <a:pt x="0" y="0"/>
                </a:moveTo>
                <a:lnTo>
                  <a:pt x="2120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1" name="object 1521"/>
          <p:cNvSpPr/>
          <p:nvPr/>
        </p:nvSpPr>
        <p:spPr>
          <a:xfrm>
            <a:off x="5368292" y="4954904"/>
            <a:ext cx="205740" cy="0"/>
          </a:xfrm>
          <a:custGeom>
            <a:avLst/>
            <a:gdLst/>
            <a:ahLst/>
            <a:cxnLst/>
            <a:rect l="l" t="t" r="r" b="b"/>
            <a:pathLst>
              <a:path w="205739">
                <a:moveTo>
                  <a:pt x="0" y="0"/>
                </a:moveTo>
                <a:lnTo>
                  <a:pt x="2057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2" name="object 1522"/>
          <p:cNvSpPr/>
          <p:nvPr/>
        </p:nvSpPr>
        <p:spPr>
          <a:xfrm>
            <a:off x="5365750" y="4953634"/>
            <a:ext cx="207010" cy="0"/>
          </a:xfrm>
          <a:custGeom>
            <a:avLst/>
            <a:gdLst/>
            <a:ahLst/>
            <a:cxnLst/>
            <a:rect l="l" t="t" r="r" b="b"/>
            <a:pathLst>
              <a:path w="207010">
                <a:moveTo>
                  <a:pt x="0" y="0"/>
                </a:moveTo>
                <a:lnTo>
                  <a:pt x="2070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3" name="object 1523"/>
          <p:cNvSpPr/>
          <p:nvPr/>
        </p:nvSpPr>
        <p:spPr>
          <a:xfrm>
            <a:off x="5364479" y="4952365"/>
            <a:ext cx="208279" cy="0"/>
          </a:xfrm>
          <a:custGeom>
            <a:avLst/>
            <a:gdLst/>
            <a:ahLst/>
            <a:cxnLst/>
            <a:rect l="l" t="t" r="r" b="b"/>
            <a:pathLst>
              <a:path w="208279">
                <a:moveTo>
                  <a:pt x="0" y="0"/>
                </a:moveTo>
                <a:lnTo>
                  <a:pt x="20828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4" name="object 1524"/>
          <p:cNvSpPr/>
          <p:nvPr/>
        </p:nvSpPr>
        <p:spPr>
          <a:xfrm>
            <a:off x="5361939" y="4951095"/>
            <a:ext cx="210820" cy="0"/>
          </a:xfrm>
          <a:custGeom>
            <a:avLst/>
            <a:gdLst/>
            <a:ahLst/>
            <a:cxnLst/>
            <a:rect l="l" t="t" r="r" b="b"/>
            <a:pathLst>
              <a:path w="210820">
                <a:moveTo>
                  <a:pt x="0" y="0"/>
                </a:moveTo>
                <a:lnTo>
                  <a:pt x="2108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5" name="object 1525"/>
          <p:cNvSpPr/>
          <p:nvPr/>
        </p:nvSpPr>
        <p:spPr>
          <a:xfrm>
            <a:off x="5359401" y="4949825"/>
            <a:ext cx="212090" cy="0"/>
          </a:xfrm>
          <a:custGeom>
            <a:avLst/>
            <a:gdLst/>
            <a:ahLst/>
            <a:cxnLst/>
            <a:rect l="l" t="t" r="r" b="b"/>
            <a:pathLst>
              <a:path w="212089">
                <a:moveTo>
                  <a:pt x="0" y="0"/>
                </a:moveTo>
                <a:lnTo>
                  <a:pt x="2120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6" name="object 1526"/>
          <p:cNvSpPr/>
          <p:nvPr/>
        </p:nvSpPr>
        <p:spPr>
          <a:xfrm>
            <a:off x="3896359" y="4961254"/>
            <a:ext cx="198120" cy="0"/>
          </a:xfrm>
          <a:custGeom>
            <a:avLst/>
            <a:gdLst/>
            <a:ahLst/>
            <a:cxnLst/>
            <a:rect l="l" t="t" r="r" b="b"/>
            <a:pathLst>
              <a:path w="198120">
                <a:moveTo>
                  <a:pt x="0" y="0"/>
                </a:moveTo>
                <a:lnTo>
                  <a:pt x="1981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7" name="object 1527"/>
          <p:cNvSpPr/>
          <p:nvPr/>
        </p:nvSpPr>
        <p:spPr>
          <a:xfrm>
            <a:off x="3897631" y="4959984"/>
            <a:ext cx="199390" cy="0"/>
          </a:xfrm>
          <a:custGeom>
            <a:avLst/>
            <a:gdLst/>
            <a:ahLst/>
            <a:cxnLst/>
            <a:rect l="l" t="t" r="r" b="b"/>
            <a:pathLst>
              <a:path w="199389">
                <a:moveTo>
                  <a:pt x="0" y="0"/>
                </a:moveTo>
                <a:lnTo>
                  <a:pt x="1993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8" name="object 1528"/>
          <p:cNvSpPr/>
          <p:nvPr/>
        </p:nvSpPr>
        <p:spPr>
          <a:xfrm>
            <a:off x="3897629" y="495871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29">
                <a:moveTo>
                  <a:pt x="0" y="0"/>
                </a:moveTo>
                <a:lnTo>
                  <a:pt x="2019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9" name="object 1529"/>
          <p:cNvSpPr/>
          <p:nvPr/>
        </p:nvSpPr>
        <p:spPr>
          <a:xfrm>
            <a:off x="3898900" y="495744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29">
                <a:moveTo>
                  <a:pt x="0" y="0"/>
                </a:moveTo>
                <a:lnTo>
                  <a:pt x="2019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0" name="object 1530"/>
          <p:cNvSpPr/>
          <p:nvPr/>
        </p:nvSpPr>
        <p:spPr>
          <a:xfrm>
            <a:off x="3898900" y="4956175"/>
            <a:ext cx="204470" cy="0"/>
          </a:xfrm>
          <a:custGeom>
            <a:avLst/>
            <a:gdLst/>
            <a:ahLst/>
            <a:cxnLst/>
            <a:rect l="l" t="t" r="r" b="b"/>
            <a:pathLst>
              <a:path w="204470">
                <a:moveTo>
                  <a:pt x="0" y="0"/>
                </a:moveTo>
                <a:lnTo>
                  <a:pt x="2044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1" name="object 1531"/>
          <p:cNvSpPr/>
          <p:nvPr/>
        </p:nvSpPr>
        <p:spPr>
          <a:xfrm>
            <a:off x="5378450" y="4961254"/>
            <a:ext cx="198120" cy="0"/>
          </a:xfrm>
          <a:custGeom>
            <a:avLst/>
            <a:gdLst/>
            <a:ahLst/>
            <a:cxnLst/>
            <a:rect l="l" t="t" r="r" b="b"/>
            <a:pathLst>
              <a:path w="198120">
                <a:moveTo>
                  <a:pt x="0" y="0"/>
                </a:moveTo>
                <a:lnTo>
                  <a:pt x="1981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2" name="object 1532"/>
          <p:cNvSpPr/>
          <p:nvPr/>
        </p:nvSpPr>
        <p:spPr>
          <a:xfrm>
            <a:off x="5377180" y="4959984"/>
            <a:ext cx="198120" cy="0"/>
          </a:xfrm>
          <a:custGeom>
            <a:avLst/>
            <a:gdLst/>
            <a:ahLst/>
            <a:cxnLst/>
            <a:rect l="l" t="t" r="r" b="b"/>
            <a:pathLst>
              <a:path w="198120">
                <a:moveTo>
                  <a:pt x="0" y="0"/>
                </a:moveTo>
                <a:lnTo>
                  <a:pt x="1981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3" name="object 1533"/>
          <p:cNvSpPr/>
          <p:nvPr/>
        </p:nvSpPr>
        <p:spPr>
          <a:xfrm>
            <a:off x="5374642" y="4958715"/>
            <a:ext cx="200660" cy="0"/>
          </a:xfrm>
          <a:custGeom>
            <a:avLst/>
            <a:gdLst/>
            <a:ahLst/>
            <a:cxnLst/>
            <a:rect l="l" t="t" r="r" b="b"/>
            <a:pathLst>
              <a:path w="200660">
                <a:moveTo>
                  <a:pt x="0" y="0"/>
                </a:moveTo>
                <a:lnTo>
                  <a:pt x="2006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4" name="object 1534"/>
          <p:cNvSpPr/>
          <p:nvPr/>
        </p:nvSpPr>
        <p:spPr>
          <a:xfrm>
            <a:off x="5372100" y="4957445"/>
            <a:ext cx="201930" cy="0"/>
          </a:xfrm>
          <a:custGeom>
            <a:avLst/>
            <a:gdLst/>
            <a:ahLst/>
            <a:cxnLst/>
            <a:rect l="l" t="t" r="r" b="b"/>
            <a:pathLst>
              <a:path w="201929">
                <a:moveTo>
                  <a:pt x="0" y="0"/>
                </a:moveTo>
                <a:lnTo>
                  <a:pt x="2019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5" name="object 1535"/>
          <p:cNvSpPr/>
          <p:nvPr/>
        </p:nvSpPr>
        <p:spPr>
          <a:xfrm>
            <a:off x="5370829" y="4956175"/>
            <a:ext cx="203200" cy="0"/>
          </a:xfrm>
          <a:custGeom>
            <a:avLst/>
            <a:gdLst/>
            <a:ahLst/>
            <a:cxnLst/>
            <a:rect l="l" t="t" r="r" b="b"/>
            <a:pathLst>
              <a:path w="203200">
                <a:moveTo>
                  <a:pt x="0" y="0"/>
                </a:moveTo>
                <a:lnTo>
                  <a:pt x="2032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6" name="object 1536"/>
          <p:cNvSpPr/>
          <p:nvPr/>
        </p:nvSpPr>
        <p:spPr>
          <a:xfrm>
            <a:off x="3893820" y="4967604"/>
            <a:ext cx="190500" cy="0"/>
          </a:xfrm>
          <a:custGeom>
            <a:avLst/>
            <a:gdLst/>
            <a:ahLst/>
            <a:cxnLst/>
            <a:rect l="l" t="t" r="r" b="b"/>
            <a:pathLst>
              <a:path w="190500">
                <a:moveTo>
                  <a:pt x="0" y="0"/>
                </a:moveTo>
                <a:lnTo>
                  <a:pt x="1905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7" name="object 1537"/>
          <p:cNvSpPr/>
          <p:nvPr/>
        </p:nvSpPr>
        <p:spPr>
          <a:xfrm>
            <a:off x="3895092" y="4966334"/>
            <a:ext cx="191770" cy="0"/>
          </a:xfrm>
          <a:custGeom>
            <a:avLst/>
            <a:gdLst/>
            <a:ahLst/>
            <a:cxnLst/>
            <a:rect l="l" t="t" r="r" b="b"/>
            <a:pathLst>
              <a:path w="191770">
                <a:moveTo>
                  <a:pt x="0" y="0"/>
                </a:moveTo>
                <a:lnTo>
                  <a:pt x="1917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8" name="object 1538"/>
          <p:cNvSpPr/>
          <p:nvPr/>
        </p:nvSpPr>
        <p:spPr>
          <a:xfrm>
            <a:off x="3895090" y="4965065"/>
            <a:ext cx="193040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30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9" name="object 1539"/>
          <p:cNvSpPr/>
          <p:nvPr/>
        </p:nvSpPr>
        <p:spPr>
          <a:xfrm>
            <a:off x="3896360" y="4963795"/>
            <a:ext cx="194311" cy="0"/>
          </a:xfrm>
          <a:custGeom>
            <a:avLst/>
            <a:gdLst/>
            <a:ahLst/>
            <a:cxnLst/>
            <a:rect l="l" t="t" r="r" b="b"/>
            <a:pathLst>
              <a:path w="194310">
                <a:moveTo>
                  <a:pt x="0" y="0"/>
                </a:moveTo>
                <a:lnTo>
                  <a:pt x="1943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0" name="object 1540"/>
          <p:cNvSpPr/>
          <p:nvPr/>
        </p:nvSpPr>
        <p:spPr>
          <a:xfrm>
            <a:off x="3896359" y="4962525"/>
            <a:ext cx="196850" cy="0"/>
          </a:xfrm>
          <a:custGeom>
            <a:avLst/>
            <a:gdLst/>
            <a:ahLst/>
            <a:cxnLst/>
            <a:rect l="l" t="t" r="r" b="b"/>
            <a:pathLst>
              <a:path w="196850">
                <a:moveTo>
                  <a:pt x="0" y="0"/>
                </a:moveTo>
                <a:lnTo>
                  <a:pt x="1968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1" name="object 1541"/>
          <p:cNvSpPr/>
          <p:nvPr/>
        </p:nvSpPr>
        <p:spPr>
          <a:xfrm>
            <a:off x="5388609" y="4967604"/>
            <a:ext cx="190500" cy="0"/>
          </a:xfrm>
          <a:custGeom>
            <a:avLst/>
            <a:gdLst/>
            <a:ahLst/>
            <a:cxnLst/>
            <a:rect l="l" t="t" r="r" b="b"/>
            <a:pathLst>
              <a:path w="190500">
                <a:moveTo>
                  <a:pt x="0" y="0"/>
                </a:moveTo>
                <a:lnTo>
                  <a:pt x="1905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2" name="object 1542"/>
          <p:cNvSpPr/>
          <p:nvPr/>
        </p:nvSpPr>
        <p:spPr>
          <a:xfrm>
            <a:off x="5387340" y="4966334"/>
            <a:ext cx="190500" cy="0"/>
          </a:xfrm>
          <a:custGeom>
            <a:avLst/>
            <a:gdLst/>
            <a:ahLst/>
            <a:cxnLst/>
            <a:rect l="l" t="t" r="r" b="b"/>
            <a:pathLst>
              <a:path w="190500">
                <a:moveTo>
                  <a:pt x="0" y="0"/>
                </a:moveTo>
                <a:lnTo>
                  <a:pt x="1905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3" name="object 1543"/>
          <p:cNvSpPr/>
          <p:nvPr/>
        </p:nvSpPr>
        <p:spPr>
          <a:xfrm>
            <a:off x="5384802" y="4965065"/>
            <a:ext cx="193040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30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4" name="object 1544"/>
          <p:cNvSpPr/>
          <p:nvPr/>
        </p:nvSpPr>
        <p:spPr>
          <a:xfrm>
            <a:off x="5383529" y="4963795"/>
            <a:ext cx="193040" cy="0"/>
          </a:xfrm>
          <a:custGeom>
            <a:avLst/>
            <a:gdLst/>
            <a:ahLst/>
            <a:cxnLst/>
            <a:rect l="l" t="t" r="r" b="b"/>
            <a:pathLst>
              <a:path w="193039">
                <a:moveTo>
                  <a:pt x="0" y="0"/>
                </a:moveTo>
                <a:lnTo>
                  <a:pt x="1930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5" name="object 1545"/>
          <p:cNvSpPr/>
          <p:nvPr/>
        </p:nvSpPr>
        <p:spPr>
          <a:xfrm>
            <a:off x="5380990" y="4962525"/>
            <a:ext cx="195580" cy="0"/>
          </a:xfrm>
          <a:custGeom>
            <a:avLst/>
            <a:gdLst/>
            <a:ahLst/>
            <a:cxnLst/>
            <a:rect l="l" t="t" r="r" b="b"/>
            <a:pathLst>
              <a:path w="195579">
                <a:moveTo>
                  <a:pt x="0" y="0"/>
                </a:moveTo>
                <a:lnTo>
                  <a:pt x="1955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6" name="object 1546"/>
          <p:cNvSpPr/>
          <p:nvPr/>
        </p:nvSpPr>
        <p:spPr>
          <a:xfrm>
            <a:off x="3892550" y="4973954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>
                <a:moveTo>
                  <a:pt x="0" y="0"/>
                </a:moveTo>
                <a:lnTo>
                  <a:pt x="1816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7" name="object 1547"/>
          <p:cNvSpPr/>
          <p:nvPr/>
        </p:nvSpPr>
        <p:spPr>
          <a:xfrm>
            <a:off x="3892550" y="4972684"/>
            <a:ext cx="184150" cy="0"/>
          </a:xfrm>
          <a:custGeom>
            <a:avLst/>
            <a:gdLst/>
            <a:ahLst/>
            <a:cxnLst/>
            <a:rect l="l" t="t" r="r" b="b"/>
            <a:pathLst>
              <a:path w="184150">
                <a:moveTo>
                  <a:pt x="0" y="0"/>
                </a:moveTo>
                <a:lnTo>
                  <a:pt x="1841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8" name="object 1548"/>
          <p:cNvSpPr/>
          <p:nvPr/>
        </p:nvSpPr>
        <p:spPr>
          <a:xfrm>
            <a:off x="3892550" y="4971415"/>
            <a:ext cx="185420" cy="0"/>
          </a:xfrm>
          <a:custGeom>
            <a:avLst/>
            <a:gdLst/>
            <a:ahLst/>
            <a:cxnLst/>
            <a:rect l="l" t="t" r="r" b="b"/>
            <a:pathLst>
              <a:path w="185420">
                <a:moveTo>
                  <a:pt x="0" y="0"/>
                </a:moveTo>
                <a:lnTo>
                  <a:pt x="1854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9" name="object 1549"/>
          <p:cNvSpPr/>
          <p:nvPr/>
        </p:nvSpPr>
        <p:spPr>
          <a:xfrm>
            <a:off x="3893822" y="4970145"/>
            <a:ext cx="186690" cy="0"/>
          </a:xfrm>
          <a:custGeom>
            <a:avLst/>
            <a:gdLst/>
            <a:ahLst/>
            <a:cxnLst/>
            <a:rect l="l" t="t" r="r" b="b"/>
            <a:pathLst>
              <a:path w="186689">
                <a:moveTo>
                  <a:pt x="0" y="0"/>
                </a:moveTo>
                <a:lnTo>
                  <a:pt x="1866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0" name="object 1550"/>
          <p:cNvSpPr/>
          <p:nvPr/>
        </p:nvSpPr>
        <p:spPr>
          <a:xfrm>
            <a:off x="3893820" y="4968875"/>
            <a:ext cx="189230" cy="0"/>
          </a:xfrm>
          <a:custGeom>
            <a:avLst/>
            <a:gdLst/>
            <a:ahLst/>
            <a:cxnLst/>
            <a:rect l="l" t="t" r="r" b="b"/>
            <a:pathLst>
              <a:path w="189229">
                <a:moveTo>
                  <a:pt x="0" y="0"/>
                </a:moveTo>
                <a:lnTo>
                  <a:pt x="1892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1" name="object 1551"/>
          <p:cNvSpPr/>
          <p:nvPr/>
        </p:nvSpPr>
        <p:spPr>
          <a:xfrm>
            <a:off x="5400042" y="4973954"/>
            <a:ext cx="180339" cy="0"/>
          </a:xfrm>
          <a:custGeom>
            <a:avLst/>
            <a:gdLst/>
            <a:ahLst/>
            <a:cxnLst/>
            <a:rect l="l" t="t" r="r" b="b"/>
            <a:pathLst>
              <a:path w="180339">
                <a:moveTo>
                  <a:pt x="0" y="0"/>
                </a:moveTo>
                <a:lnTo>
                  <a:pt x="1803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2" name="object 1552"/>
          <p:cNvSpPr/>
          <p:nvPr/>
        </p:nvSpPr>
        <p:spPr>
          <a:xfrm>
            <a:off x="5397500" y="4972684"/>
            <a:ext cx="182880" cy="0"/>
          </a:xfrm>
          <a:custGeom>
            <a:avLst/>
            <a:gdLst/>
            <a:ahLst/>
            <a:cxnLst/>
            <a:rect l="l" t="t" r="r" b="b"/>
            <a:pathLst>
              <a:path w="182879">
                <a:moveTo>
                  <a:pt x="0" y="0"/>
                </a:moveTo>
                <a:lnTo>
                  <a:pt x="1828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3" name="object 1553"/>
          <p:cNvSpPr/>
          <p:nvPr/>
        </p:nvSpPr>
        <p:spPr>
          <a:xfrm>
            <a:off x="5394959" y="4971415"/>
            <a:ext cx="185420" cy="0"/>
          </a:xfrm>
          <a:custGeom>
            <a:avLst/>
            <a:gdLst/>
            <a:ahLst/>
            <a:cxnLst/>
            <a:rect l="l" t="t" r="r" b="b"/>
            <a:pathLst>
              <a:path w="185420">
                <a:moveTo>
                  <a:pt x="0" y="0"/>
                </a:moveTo>
                <a:lnTo>
                  <a:pt x="1854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4" name="object 1554"/>
          <p:cNvSpPr/>
          <p:nvPr/>
        </p:nvSpPr>
        <p:spPr>
          <a:xfrm>
            <a:off x="5393691" y="4970145"/>
            <a:ext cx="185420" cy="0"/>
          </a:xfrm>
          <a:custGeom>
            <a:avLst/>
            <a:gdLst/>
            <a:ahLst/>
            <a:cxnLst/>
            <a:rect l="l" t="t" r="r" b="b"/>
            <a:pathLst>
              <a:path w="185420">
                <a:moveTo>
                  <a:pt x="0" y="0"/>
                </a:moveTo>
                <a:lnTo>
                  <a:pt x="1854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5" name="object 1555"/>
          <p:cNvSpPr/>
          <p:nvPr/>
        </p:nvSpPr>
        <p:spPr>
          <a:xfrm>
            <a:off x="5391150" y="4968875"/>
            <a:ext cx="187960" cy="0"/>
          </a:xfrm>
          <a:custGeom>
            <a:avLst/>
            <a:gdLst/>
            <a:ahLst/>
            <a:cxnLst/>
            <a:rect l="l" t="t" r="r" b="b"/>
            <a:pathLst>
              <a:path w="187960">
                <a:moveTo>
                  <a:pt x="0" y="0"/>
                </a:moveTo>
                <a:lnTo>
                  <a:pt x="1879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6" name="object 1556"/>
          <p:cNvSpPr/>
          <p:nvPr/>
        </p:nvSpPr>
        <p:spPr>
          <a:xfrm>
            <a:off x="3890009" y="4980304"/>
            <a:ext cx="173990" cy="0"/>
          </a:xfrm>
          <a:custGeom>
            <a:avLst/>
            <a:gdLst/>
            <a:ahLst/>
            <a:cxnLst/>
            <a:rect l="l" t="t" r="r" b="b"/>
            <a:pathLst>
              <a:path w="173989">
                <a:moveTo>
                  <a:pt x="0" y="0"/>
                </a:moveTo>
                <a:lnTo>
                  <a:pt x="1739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7" name="object 1557"/>
          <p:cNvSpPr/>
          <p:nvPr/>
        </p:nvSpPr>
        <p:spPr>
          <a:xfrm>
            <a:off x="3890009" y="4979034"/>
            <a:ext cx="175260" cy="0"/>
          </a:xfrm>
          <a:custGeom>
            <a:avLst/>
            <a:gdLst/>
            <a:ahLst/>
            <a:cxnLst/>
            <a:rect l="l" t="t" r="r" b="b"/>
            <a:pathLst>
              <a:path w="175260">
                <a:moveTo>
                  <a:pt x="0" y="0"/>
                </a:moveTo>
                <a:lnTo>
                  <a:pt x="1752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8" name="object 1558"/>
          <p:cNvSpPr/>
          <p:nvPr/>
        </p:nvSpPr>
        <p:spPr>
          <a:xfrm>
            <a:off x="3890009" y="4977764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8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9" name="object 1559"/>
          <p:cNvSpPr/>
          <p:nvPr/>
        </p:nvSpPr>
        <p:spPr>
          <a:xfrm>
            <a:off x="3891281" y="4976495"/>
            <a:ext cx="179070" cy="0"/>
          </a:xfrm>
          <a:custGeom>
            <a:avLst/>
            <a:gdLst/>
            <a:ahLst/>
            <a:cxnLst/>
            <a:rect l="l" t="t" r="r" b="b"/>
            <a:pathLst>
              <a:path w="179070">
                <a:moveTo>
                  <a:pt x="0" y="0"/>
                </a:moveTo>
                <a:lnTo>
                  <a:pt x="1790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0" name="object 1560"/>
          <p:cNvSpPr/>
          <p:nvPr/>
        </p:nvSpPr>
        <p:spPr>
          <a:xfrm>
            <a:off x="3891281" y="4975225"/>
            <a:ext cx="180339" cy="0"/>
          </a:xfrm>
          <a:custGeom>
            <a:avLst/>
            <a:gdLst/>
            <a:ahLst/>
            <a:cxnLst/>
            <a:rect l="l" t="t" r="r" b="b"/>
            <a:pathLst>
              <a:path w="180339">
                <a:moveTo>
                  <a:pt x="0" y="0"/>
                </a:moveTo>
                <a:lnTo>
                  <a:pt x="1803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1" name="object 1561"/>
          <p:cNvSpPr/>
          <p:nvPr/>
        </p:nvSpPr>
        <p:spPr>
          <a:xfrm>
            <a:off x="5410202" y="4980304"/>
            <a:ext cx="172720" cy="0"/>
          </a:xfrm>
          <a:custGeom>
            <a:avLst/>
            <a:gdLst/>
            <a:ahLst/>
            <a:cxnLst/>
            <a:rect l="l" t="t" r="r" b="b"/>
            <a:pathLst>
              <a:path w="172720">
                <a:moveTo>
                  <a:pt x="0" y="0"/>
                </a:moveTo>
                <a:lnTo>
                  <a:pt x="1727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2" name="object 1562"/>
          <p:cNvSpPr/>
          <p:nvPr/>
        </p:nvSpPr>
        <p:spPr>
          <a:xfrm>
            <a:off x="5407659" y="4979034"/>
            <a:ext cx="175260" cy="0"/>
          </a:xfrm>
          <a:custGeom>
            <a:avLst/>
            <a:gdLst/>
            <a:ahLst/>
            <a:cxnLst/>
            <a:rect l="l" t="t" r="r" b="b"/>
            <a:pathLst>
              <a:path w="175260">
                <a:moveTo>
                  <a:pt x="0" y="0"/>
                </a:moveTo>
                <a:lnTo>
                  <a:pt x="1752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3" name="object 1563"/>
          <p:cNvSpPr/>
          <p:nvPr/>
        </p:nvSpPr>
        <p:spPr>
          <a:xfrm>
            <a:off x="5406390" y="4977764"/>
            <a:ext cx="176530" cy="0"/>
          </a:xfrm>
          <a:custGeom>
            <a:avLst/>
            <a:gdLst/>
            <a:ahLst/>
            <a:cxnLst/>
            <a:rect l="l" t="t" r="r" b="b"/>
            <a:pathLst>
              <a:path w="176529">
                <a:moveTo>
                  <a:pt x="0" y="0"/>
                </a:moveTo>
                <a:lnTo>
                  <a:pt x="1765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4" name="object 1564"/>
          <p:cNvSpPr/>
          <p:nvPr/>
        </p:nvSpPr>
        <p:spPr>
          <a:xfrm>
            <a:off x="5403852" y="4976495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8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5" name="object 1565"/>
          <p:cNvSpPr/>
          <p:nvPr/>
        </p:nvSpPr>
        <p:spPr>
          <a:xfrm>
            <a:off x="5401311" y="4975225"/>
            <a:ext cx="180339" cy="0"/>
          </a:xfrm>
          <a:custGeom>
            <a:avLst/>
            <a:gdLst/>
            <a:ahLst/>
            <a:cxnLst/>
            <a:rect l="l" t="t" r="r" b="b"/>
            <a:pathLst>
              <a:path w="180339">
                <a:moveTo>
                  <a:pt x="0" y="0"/>
                </a:moveTo>
                <a:lnTo>
                  <a:pt x="1803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6" name="object 1566"/>
          <p:cNvSpPr/>
          <p:nvPr/>
        </p:nvSpPr>
        <p:spPr>
          <a:xfrm>
            <a:off x="3887472" y="4986654"/>
            <a:ext cx="166369" cy="0"/>
          </a:xfrm>
          <a:custGeom>
            <a:avLst/>
            <a:gdLst/>
            <a:ahLst/>
            <a:cxnLst/>
            <a:rect l="l" t="t" r="r" b="b"/>
            <a:pathLst>
              <a:path w="166370">
                <a:moveTo>
                  <a:pt x="0" y="0"/>
                </a:moveTo>
                <a:lnTo>
                  <a:pt x="1663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7" name="object 1567"/>
          <p:cNvSpPr/>
          <p:nvPr/>
        </p:nvSpPr>
        <p:spPr>
          <a:xfrm>
            <a:off x="3887470" y="4985384"/>
            <a:ext cx="167640" cy="0"/>
          </a:xfrm>
          <a:custGeom>
            <a:avLst/>
            <a:gdLst/>
            <a:ahLst/>
            <a:cxnLst/>
            <a:rect l="l" t="t" r="r" b="b"/>
            <a:pathLst>
              <a:path w="167639">
                <a:moveTo>
                  <a:pt x="0" y="0"/>
                </a:moveTo>
                <a:lnTo>
                  <a:pt x="1676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8" name="object 1568"/>
          <p:cNvSpPr/>
          <p:nvPr/>
        </p:nvSpPr>
        <p:spPr>
          <a:xfrm>
            <a:off x="3887472" y="4984114"/>
            <a:ext cx="170180" cy="0"/>
          </a:xfrm>
          <a:custGeom>
            <a:avLst/>
            <a:gdLst/>
            <a:ahLst/>
            <a:cxnLst/>
            <a:rect l="l" t="t" r="r" b="b"/>
            <a:pathLst>
              <a:path w="170179">
                <a:moveTo>
                  <a:pt x="0" y="0"/>
                </a:moveTo>
                <a:lnTo>
                  <a:pt x="1701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9" name="object 1569"/>
          <p:cNvSpPr/>
          <p:nvPr/>
        </p:nvSpPr>
        <p:spPr>
          <a:xfrm>
            <a:off x="3888741" y="4982845"/>
            <a:ext cx="170180" cy="0"/>
          </a:xfrm>
          <a:custGeom>
            <a:avLst/>
            <a:gdLst/>
            <a:ahLst/>
            <a:cxnLst/>
            <a:rect l="l" t="t" r="r" b="b"/>
            <a:pathLst>
              <a:path w="170179">
                <a:moveTo>
                  <a:pt x="0" y="0"/>
                </a:moveTo>
                <a:lnTo>
                  <a:pt x="1701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0" name="object 1570"/>
          <p:cNvSpPr/>
          <p:nvPr/>
        </p:nvSpPr>
        <p:spPr>
          <a:xfrm>
            <a:off x="3888740" y="4981575"/>
            <a:ext cx="172720" cy="0"/>
          </a:xfrm>
          <a:custGeom>
            <a:avLst/>
            <a:gdLst/>
            <a:ahLst/>
            <a:cxnLst/>
            <a:rect l="l" t="t" r="r" b="b"/>
            <a:pathLst>
              <a:path w="172720">
                <a:moveTo>
                  <a:pt x="0" y="0"/>
                </a:moveTo>
                <a:lnTo>
                  <a:pt x="1727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1" name="object 1571"/>
          <p:cNvSpPr/>
          <p:nvPr/>
        </p:nvSpPr>
        <p:spPr>
          <a:xfrm>
            <a:off x="5420361" y="4986654"/>
            <a:ext cx="165100" cy="0"/>
          </a:xfrm>
          <a:custGeom>
            <a:avLst/>
            <a:gdLst/>
            <a:ahLst/>
            <a:cxnLst/>
            <a:rect l="l" t="t" r="r" b="b"/>
            <a:pathLst>
              <a:path w="165100">
                <a:moveTo>
                  <a:pt x="0" y="0"/>
                </a:moveTo>
                <a:lnTo>
                  <a:pt x="1651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2" name="object 1572"/>
          <p:cNvSpPr/>
          <p:nvPr/>
        </p:nvSpPr>
        <p:spPr>
          <a:xfrm>
            <a:off x="5417820" y="4985384"/>
            <a:ext cx="167640" cy="0"/>
          </a:xfrm>
          <a:custGeom>
            <a:avLst/>
            <a:gdLst/>
            <a:ahLst/>
            <a:cxnLst/>
            <a:rect l="l" t="t" r="r" b="b"/>
            <a:pathLst>
              <a:path w="167639">
                <a:moveTo>
                  <a:pt x="0" y="0"/>
                </a:moveTo>
                <a:lnTo>
                  <a:pt x="1676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3" name="object 1573"/>
          <p:cNvSpPr/>
          <p:nvPr/>
        </p:nvSpPr>
        <p:spPr>
          <a:xfrm>
            <a:off x="5416550" y="4984114"/>
            <a:ext cx="168910" cy="0"/>
          </a:xfrm>
          <a:custGeom>
            <a:avLst/>
            <a:gdLst/>
            <a:ahLst/>
            <a:cxnLst/>
            <a:rect l="l" t="t" r="r" b="b"/>
            <a:pathLst>
              <a:path w="168910">
                <a:moveTo>
                  <a:pt x="0" y="0"/>
                </a:moveTo>
                <a:lnTo>
                  <a:pt x="1689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4" name="object 1574"/>
          <p:cNvSpPr/>
          <p:nvPr/>
        </p:nvSpPr>
        <p:spPr>
          <a:xfrm>
            <a:off x="5414011" y="4982845"/>
            <a:ext cx="170180" cy="0"/>
          </a:xfrm>
          <a:custGeom>
            <a:avLst/>
            <a:gdLst/>
            <a:ahLst/>
            <a:cxnLst/>
            <a:rect l="l" t="t" r="r" b="b"/>
            <a:pathLst>
              <a:path w="170179">
                <a:moveTo>
                  <a:pt x="0" y="0"/>
                </a:moveTo>
                <a:lnTo>
                  <a:pt x="1701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5" name="object 1575"/>
          <p:cNvSpPr/>
          <p:nvPr/>
        </p:nvSpPr>
        <p:spPr>
          <a:xfrm>
            <a:off x="5412740" y="4981575"/>
            <a:ext cx="171450" cy="0"/>
          </a:xfrm>
          <a:custGeom>
            <a:avLst/>
            <a:gdLst/>
            <a:ahLst/>
            <a:cxnLst/>
            <a:rect l="l" t="t" r="r" b="b"/>
            <a:pathLst>
              <a:path w="171450">
                <a:moveTo>
                  <a:pt x="0" y="0"/>
                </a:moveTo>
                <a:lnTo>
                  <a:pt x="1714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6" name="object 1576"/>
          <p:cNvSpPr/>
          <p:nvPr/>
        </p:nvSpPr>
        <p:spPr>
          <a:xfrm>
            <a:off x="3884930" y="4993004"/>
            <a:ext cx="157480" cy="0"/>
          </a:xfrm>
          <a:custGeom>
            <a:avLst/>
            <a:gdLst/>
            <a:ahLst/>
            <a:cxnLst/>
            <a:rect l="l" t="t" r="r" b="b"/>
            <a:pathLst>
              <a:path w="157479">
                <a:moveTo>
                  <a:pt x="0" y="0"/>
                </a:moveTo>
                <a:lnTo>
                  <a:pt x="1574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7" name="object 1577"/>
          <p:cNvSpPr/>
          <p:nvPr/>
        </p:nvSpPr>
        <p:spPr>
          <a:xfrm>
            <a:off x="3884929" y="4991734"/>
            <a:ext cx="160020" cy="0"/>
          </a:xfrm>
          <a:custGeom>
            <a:avLst/>
            <a:gdLst/>
            <a:ahLst/>
            <a:cxnLst/>
            <a:rect l="l" t="t" r="r" b="b"/>
            <a:pathLst>
              <a:path w="160020">
                <a:moveTo>
                  <a:pt x="0" y="0"/>
                </a:moveTo>
                <a:lnTo>
                  <a:pt x="1600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8" name="object 1578"/>
          <p:cNvSpPr/>
          <p:nvPr/>
        </p:nvSpPr>
        <p:spPr>
          <a:xfrm>
            <a:off x="3886200" y="4990466"/>
            <a:ext cx="161290" cy="0"/>
          </a:xfrm>
          <a:custGeom>
            <a:avLst/>
            <a:gdLst/>
            <a:ahLst/>
            <a:cxnLst/>
            <a:rect l="l" t="t" r="r" b="b"/>
            <a:pathLst>
              <a:path w="161289">
                <a:moveTo>
                  <a:pt x="0" y="0"/>
                </a:moveTo>
                <a:lnTo>
                  <a:pt x="1612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9" name="object 1579"/>
          <p:cNvSpPr/>
          <p:nvPr/>
        </p:nvSpPr>
        <p:spPr>
          <a:xfrm>
            <a:off x="3886200" y="4989195"/>
            <a:ext cx="162560" cy="0"/>
          </a:xfrm>
          <a:custGeom>
            <a:avLst/>
            <a:gdLst/>
            <a:ahLst/>
            <a:cxnLst/>
            <a:rect l="l" t="t" r="r" b="b"/>
            <a:pathLst>
              <a:path w="162560">
                <a:moveTo>
                  <a:pt x="0" y="0"/>
                </a:moveTo>
                <a:lnTo>
                  <a:pt x="1625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0" name="object 1580"/>
          <p:cNvSpPr/>
          <p:nvPr/>
        </p:nvSpPr>
        <p:spPr>
          <a:xfrm>
            <a:off x="3886202" y="4987925"/>
            <a:ext cx="165100" cy="0"/>
          </a:xfrm>
          <a:custGeom>
            <a:avLst/>
            <a:gdLst/>
            <a:ahLst/>
            <a:cxnLst/>
            <a:rect l="l" t="t" r="r" b="b"/>
            <a:pathLst>
              <a:path w="165100">
                <a:moveTo>
                  <a:pt x="0" y="0"/>
                </a:moveTo>
                <a:lnTo>
                  <a:pt x="1651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1" name="object 1581"/>
          <p:cNvSpPr/>
          <p:nvPr/>
        </p:nvSpPr>
        <p:spPr>
          <a:xfrm>
            <a:off x="5430522" y="4993004"/>
            <a:ext cx="157480" cy="0"/>
          </a:xfrm>
          <a:custGeom>
            <a:avLst/>
            <a:gdLst/>
            <a:ahLst/>
            <a:cxnLst/>
            <a:rect l="l" t="t" r="r" b="b"/>
            <a:pathLst>
              <a:path w="157479">
                <a:moveTo>
                  <a:pt x="0" y="0"/>
                </a:moveTo>
                <a:lnTo>
                  <a:pt x="1574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2" name="object 1582"/>
          <p:cNvSpPr/>
          <p:nvPr/>
        </p:nvSpPr>
        <p:spPr>
          <a:xfrm>
            <a:off x="5429250" y="499173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3" name="object 1583"/>
          <p:cNvSpPr/>
          <p:nvPr/>
        </p:nvSpPr>
        <p:spPr>
          <a:xfrm>
            <a:off x="5426709" y="4990466"/>
            <a:ext cx="160020" cy="0"/>
          </a:xfrm>
          <a:custGeom>
            <a:avLst/>
            <a:gdLst/>
            <a:ahLst/>
            <a:cxnLst/>
            <a:rect l="l" t="t" r="r" b="b"/>
            <a:pathLst>
              <a:path w="160020">
                <a:moveTo>
                  <a:pt x="0" y="0"/>
                </a:moveTo>
                <a:lnTo>
                  <a:pt x="1600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4" name="object 1584"/>
          <p:cNvSpPr/>
          <p:nvPr/>
        </p:nvSpPr>
        <p:spPr>
          <a:xfrm>
            <a:off x="5424170" y="4989195"/>
            <a:ext cx="162560" cy="0"/>
          </a:xfrm>
          <a:custGeom>
            <a:avLst/>
            <a:gdLst/>
            <a:ahLst/>
            <a:cxnLst/>
            <a:rect l="l" t="t" r="r" b="b"/>
            <a:pathLst>
              <a:path w="162560">
                <a:moveTo>
                  <a:pt x="0" y="0"/>
                </a:moveTo>
                <a:lnTo>
                  <a:pt x="16255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5" name="object 1585"/>
          <p:cNvSpPr/>
          <p:nvPr/>
        </p:nvSpPr>
        <p:spPr>
          <a:xfrm>
            <a:off x="5422900" y="4987925"/>
            <a:ext cx="163830" cy="0"/>
          </a:xfrm>
          <a:custGeom>
            <a:avLst/>
            <a:gdLst/>
            <a:ahLst/>
            <a:cxnLst/>
            <a:rect l="l" t="t" r="r" b="b"/>
            <a:pathLst>
              <a:path w="163829">
                <a:moveTo>
                  <a:pt x="0" y="0"/>
                </a:moveTo>
                <a:lnTo>
                  <a:pt x="1638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6" name="object 1586"/>
          <p:cNvSpPr/>
          <p:nvPr/>
        </p:nvSpPr>
        <p:spPr>
          <a:xfrm>
            <a:off x="3882390" y="4999354"/>
            <a:ext cx="149860" cy="0"/>
          </a:xfrm>
          <a:custGeom>
            <a:avLst/>
            <a:gdLst/>
            <a:ahLst/>
            <a:cxnLst/>
            <a:rect l="l" t="t" r="r" b="b"/>
            <a:pathLst>
              <a:path w="149860">
                <a:moveTo>
                  <a:pt x="0" y="0"/>
                </a:moveTo>
                <a:lnTo>
                  <a:pt x="1498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7" name="object 1587"/>
          <p:cNvSpPr/>
          <p:nvPr/>
        </p:nvSpPr>
        <p:spPr>
          <a:xfrm>
            <a:off x="3882390" y="4998084"/>
            <a:ext cx="15239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8" name="object 1588"/>
          <p:cNvSpPr/>
          <p:nvPr/>
        </p:nvSpPr>
        <p:spPr>
          <a:xfrm>
            <a:off x="3883659" y="4996816"/>
            <a:ext cx="15239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9" name="object 1589"/>
          <p:cNvSpPr/>
          <p:nvPr/>
        </p:nvSpPr>
        <p:spPr>
          <a:xfrm>
            <a:off x="3883659" y="4995545"/>
            <a:ext cx="154940" cy="0"/>
          </a:xfrm>
          <a:custGeom>
            <a:avLst/>
            <a:gdLst/>
            <a:ahLst/>
            <a:cxnLst/>
            <a:rect l="l" t="t" r="r" b="b"/>
            <a:pathLst>
              <a:path w="154939">
                <a:moveTo>
                  <a:pt x="0" y="0"/>
                </a:moveTo>
                <a:lnTo>
                  <a:pt x="1549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0" name="object 1590"/>
          <p:cNvSpPr/>
          <p:nvPr/>
        </p:nvSpPr>
        <p:spPr>
          <a:xfrm>
            <a:off x="3883661" y="4994275"/>
            <a:ext cx="157480" cy="0"/>
          </a:xfrm>
          <a:custGeom>
            <a:avLst/>
            <a:gdLst/>
            <a:ahLst/>
            <a:cxnLst/>
            <a:rect l="l" t="t" r="r" b="b"/>
            <a:pathLst>
              <a:path w="157479">
                <a:moveTo>
                  <a:pt x="0" y="0"/>
                </a:moveTo>
                <a:lnTo>
                  <a:pt x="1574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1" name="object 1591"/>
          <p:cNvSpPr/>
          <p:nvPr/>
        </p:nvSpPr>
        <p:spPr>
          <a:xfrm>
            <a:off x="5441951" y="4999354"/>
            <a:ext cx="148590" cy="0"/>
          </a:xfrm>
          <a:custGeom>
            <a:avLst/>
            <a:gdLst/>
            <a:ahLst/>
            <a:cxnLst/>
            <a:rect l="l" t="t" r="r" b="b"/>
            <a:pathLst>
              <a:path w="148589">
                <a:moveTo>
                  <a:pt x="0" y="0"/>
                </a:moveTo>
                <a:lnTo>
                  <a:pt x="1485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2" name="object 1592"/>
          <p:cNvSpPr/>
          <p:nvPr/>
        </p:nvSpPr>
        <p:spPr>
          <a:xfrm>
            <a:off x="5439409" y="4998084"/>
            <a:ext cx="151130" cy="0"/>
          </a:xfrm>
          <a:custGeom>
            <a:avLst/>
            <a:gdLst/>
            <a:ahLst/>
            <a:cxnLst/>
            <a:rect l="l" t="t" r="r" b="b"/>
            <a:pathLst>
              <a:path w="151129">
                <a:moveTo>
                  <a:pt x="0" y="0"/>
                </a:moveTo>
                <a:lnTo>
                  <a:pt x="1511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3" name="object 1593"/>
          <p:cNvSpPr/>
          <p:nvPr/>
        </p:nvSpPr>
        <p:spPr>
          <a:xfrm>
            <a:off x="5436870" y="4996816"/>
            <a:ext cx="15239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4" name="object 1594"/>
          <p:cNvSpPr/>
          <p:nvPr/>
        </p:nvSpPr>
        <p:spPr>
          <a:xfrm>
            <a:off x="5435600" y="4995545"/>
            <a:ext cx="153670" cy="0"/>
          </a:xfrm>
          <a:custGeom>
            <a:avLst/>
            <a:gdLst/>
            <a:ahLst/>
            <a:cxnLst/>
            <a:rect l="l" t="t" r="r" b="b"/>
            <a:pathLst>
              <a:path w="153670">
                <a:moveTo>
                  <a:pt x="0" y="0"/>
                </a:moveTo>
                <a:lnTo>
                  <a:pt x="1536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5" name="object 1595"/>
          <p:cNvSpPr/>
          <p:nvPr/>
        </p:nvSpPr>
        <p:spPr>
          <a:xfrm>
            <a:off x="5433060" y="4994275"/>
            <a:ext cx="156210" cy="0"/>
          </a:xfrm>
          <a:custGeom>
            <a:avLst/>
            <a:gdLst/>
            <a:ahLst/>
            <a:cxnLst/>
            <a:rect l="l" t="t" r="r" b="b"/>
            <a:pathLst>
              <a:path w="156210">
                <a:moveTo>
                  <a:pt x="0" y="0"/>
                </a:moveTo>
                <a:lnTo>
                  <a:pt x="1562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6" name="object 1596"/>
          <p:cNvSpPr/>
          <p:nvPr/>
        </p:nvSpPr>
        <p:spPr>
          <a:xfrm>
            <a:off x="3879850" y="5005704"/>
            <a:ext cx="142240" cy="0"/>
          </a:xfrm>
          <a:custGeom>
            <a:avLst/>
            <a:gdLst/>
            <a:ahLst/>
            <a:cxnLst/>
            <a:rect l="l" t="t" r="r" b="b"/>
            <a:pathLst>
              <a:path w="142239">
                <a:moveTo>
                  <a:pt x="0" y="0"/>
                </a:moveTo>
                <a:lnTo>
                  <a:pt x="1422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7" name="object 1597"/>
          <p:cNvSpPr/>
          <p:nvPr/>
        </p:nvSpPr>
        <p:spPr>
          <a:xfrm>
            <a:off x="3879852" y="5004434"/>
            <a:ext cx="144780" cy="0"/>
          </a:xfrm>
          <a:custGeom>
            <a:avLst/>
            <a:gdLst/>
            <a:ahLst/>
            <a:cxnLst/>
            <a:rect l="l" t="t" r="r" b="b"/>
            <a:pathLst>
              <a:path w="144779">
                <a:moveTo>
                  <a:pt x="0" y="0"/>
                </a:moveTo>
                <a:lnTo>
                  <a:pt x="1447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8" name="object 1598"/>
          <p:cNvSpPr/>
          <p:nvPr/>
        </p:nvSpPr>
        <p:spPr>
          <a:xfrm>
            <a:off x="3881120" y="5003165"/>
            <a:ext cx="144780" cy="0"/>
          </a:xfrm>
          <a:custGeom>
            <a:avLst/>
            <a:gdLst/>
            <a:ahLst/>
            <a:cxnLst/>
            <a:rect l="l" t="t" r="r" b="b"/>
            <a:pathLst>
              <a:path w="144779">
                <a:moveTo>
                  <a:pt x="0" y="0"/>
                </a:moveTo>
                <a:lnTo>
                  <a:pt x="1447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9" name="object 1599"/>
          <p:cNvSpPr/>
          <p:nvPr/>
        </p:nvSpPr>
        <p:spPr>
          <a:xfrm>
            <a:off x="3881119" y="5001895"/>
            <a:ext cx="147320" cy="0"/>
          </a:xfrm>
          <a:custGeom>
            <a:avLst/>
            <a:gdLst/>
            <a:ahLst/>
            <a:cxnLst/>
            <a:rect l="l" t="t" r="r" b="b"/>
            <a:pathLst>
              <a:path w="147320">
                <a:moveTo>
                  <a:pt x="0" y="0"/>
                </a:moveTo>
                <a:lnTo>
                  <a:pt x="1473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0" name="object 1600"/>
          <p:cNvSpPr/>
          <p:nvPr/>
        </p:nvSpPr>
        <p:spPr>
          <a:xfrm>
            <a:off x="3881120" y="5000625"/>
            <a:ext cx="148590" cy="0"/>
          </a:xfrm>
          <a:custGeom>
            <a:avLst/>
            <a:gdLst/>
            <a:ahLst/>
            <a:cxnLst/>
            <a:rect l="l" t="t" r="r" b="b"/>
            <a:pathLst>
              <a:path w="148589">
                <a:moveTo>
                  <a:pt x="0" y="0"/>
                </a:moveTo>
                <a:lnTo>
                  <a:pt x="1485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1" name="object 1601"/>
          <p:cNvSpPr/>
          <p:nvPr/>
        </p:nvSpPr>
        <p:spPr>
          <a:xfrm>
            <a:off x="5452109" y="5005704"/>
            <a:ext cx="140970" cy="0"/>
          </a:xfrm>
          <a:custGeom>
            <a:avLst/>
            <a:gdLst/>
            <a:ahLst/>
            <a:cxnLst/>
            <a:rect l="l" t="t" r="r" b="b"/>
            <a:pathLst>
              <a:path w="140970">
                <a:moveTo>
                  <a:pt x="0" y="0"/>
                </a:moveTo>
                <a:lnTo>
                  <a:pt x="1409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2" name="object 1602"/>
          <p:cNvSpPr/>
          <p:nvPr/>
        </p:nvSpPr>
        <p:spPr>
          <a:xfrm>
            <a:off x="5449571" y="5004434"/>
            <a:ext cx="143510" cy="0"/>
          </a:xfrm>
          <a:custGeom>
            <a:avLst/>
            <a:gdLst/>
            <a:ahLst/>
            <a:cxnLst/>
            <a:rect l="l" t="t" r="r" b="b"/>
            <a:pathLst>
              <a:path w="143510">
                <a:moveTo>
                  <a:pt x="0" y="0"/>
                </a:moveTo>
                <a:lnTo>
                  <a:pt x="1435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3" name="object 1603"/>
          <p:cNvSpPr/>
          <p:nvPr/>
        </p:nvSpPr>
        <p:spPr>
          <a:xfrm>
            <a:off x="5447029" y="5003165"/>
            <a:ext cx="144780" cy="0"/>
          </a:xfrm>
          <a:custGeom>
            <a:avLst/>
            <a:gdLst/>
            <a:ahLst/>
            <a:cxnLst/>
            <a:rect l="l" t="t" r="r" b="b"/>
            <a:pathLst>
              <a:path w="144779">
                <a:moveTo>
                  <a:pt x="0" y="0"/>
                </a:moveTo>
                <a:lnTo>
                  <a:pt x="1447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4" name="object 1604"/>
          <p:cNvSpPr/>
          <p:nvPr/>
        </p:nvSpPr>
        <p:spPr>
          <a:xfrm>
            <a:off x="5445759" y="5001895"/>
            <a:ext cx="146050" cy="0"/>
          </a:xfrm>
          <a:custGeom>
            <a:avLst/>
            <a:gdLst/>
            <a:ahLst/>
            <a:cxnLst/>
            <a:rect l="l" t="t" r="r" b="b"/>
            <a:pathLst>
              <a:path w="146050">
                <a:moveTo>
                  <a:pt x="0" y="0"/>
                </a:moveTo>
                <a:lnTo>
                  <a:pt x="1460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5" name="object 1605"/>
          <p:cNvSpPr/>
          <p:nvPr/>
        </p:nvSpPr>
        <p:spPr>
          <a:xfrm>
            <a:off x="5443220" y="5000625"/>
            <a:ext cx="148590" cy="0"/>
          </a:xfrm>
          <a:custGeom>
            <a:avLst/>
            <a:gdLst/>
            <a:ahLst/>
            <a:cxnLst/>
            <a:rect l="l" t="t" r="r" b="b"/>
            <a:pathLst>
              <a:path w="148589">
                <a:moveTo>
                  <a:pt x="0" y="0"/>
                </a:moveTo>
                <a:lnTo>
                  <a:pt x="1485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6" name="object 1606"/>
          <p:cNvSpPr/>
          <p:nvPr/>
        </p:nvSpPr>
        <p:spPr>
          <a:xfrm>
            <a:off x="3877308" y="5012054"/>
            <a:ext cx="134620" cy="0"/>
          </a:xfrm>
          <a:custGeom>
            <a:avLst/>
            <a:gdLst/>
            <a:ahLst/>
            <a:cxnLst/>
            <a:rect l="l" t="t" r="r" b="b"/>
            <a:pathLst>
              <a:path w="134620">
                <a:moveTo>
                  <a:pt x="0" y="0"/>
                </a:moveTo>
                <a:lnTo>
                  <a:pt x="1346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7" name="object 1607"/>
          <p:cNvSpPr/>
          <p:nvPr/>
        </p:nvSpPr>
        <p:spPr>
          <a:xfrm>
            <a:off x="3877311" y="5010784"/>
            <a:ext cx="135890" cy="0"/>
          </a:xfrm>
          <a:custGeom>
            <a:avLst/>
            <a:gdLst/>
            <a:ahLst/>
            <a:cxnLst/>
            <a:rect l="l" t="t" r="r" b="b"/>
            <a:pathLst>
              <a:path w="135889">
                <a:moveTo>
                  <a:pt x="0" y="0"/>
                </a:moveTo>
                <a:lnTo>
                  <a:pt x="1358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8" name="object 1608"/>
          <p:cNvSpPr/>
          <p:nvPr/>
        </p:nvSpPr>
        <p:spPr>
          <a:xfrm>
            <a:off x="3878579" y="5009515"/>
            <a:ext cx="137160" cy="0"/>
          </a:xfrm>
          <a:custGeom>
            <a:avLst/>
            <a:gdLst/>
            <a:ahLst/>
            <a:cxnLst/>
            <a:rect l="l" t="t" r="r" b="b"/>
            <a:pathLst>
              <a:path w="137160">
                <a:moveTo>
                  <a:pt x="0" y="0"/>
                </a:moveTo>
                <a:lnTo>
                  <a:pt x="1371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9" name="object 1609"/>
          <p:cNvSpPr/>
          <p:nvPr/>
        </p:nvSpPr>
        <p:spPr>
          <a:xfrm>
            <a:off x="3878579" y="5008245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7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0" name="object 1610"/>
          <p:cNvSpPr/>
          <p:nvPr/>
        </p:nvSpPr>
        <p:spPr>
          <a:xfrm>
            <a:off x="3879850" y="5006975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7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1" name="object 1611"/>
          <p:cNvSpPr/>
          <p:nvPr/>
        </p:nvSpPr>
        <p:spPr>
          <a:xfrm>
            <a:off x="5462270" y="5012054"/>
            <a:ext cx="133350" cy="0"/>
          </a:xfrm>
          <a:custGeom>
            <a:avLst/>
            <a:gdLst/>
            <a:ahLst/>
            <a:cxnLst/>
            <a:rect l="l" t="t" r="r" b="b"/>
            <a:pathLst>
              <a:path w="133350">
                <a:moveTo>
                  <a:pt x="0" y="0"/>
                </a:moveTo>
                <a:lnTo>
                  <a:pt x="1333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2" name="object 1612"/>
          <p:cNvSpPr/>
          <p:nvPr/>
        </p:nvSpPr>
        <p:spPr>
          <a:xfrm>
            <a:off x="5459731" y="5010784"/>
            <a:ext cx="135890" cy="0"/>
          </a:xfrm>
          <a:custGeom>
            <a:avLst/>
            <a:gdLst/>
            <a:ahLst/>
            <a:cxnLst/>
            <a:rect l="l" t="t" r="r" b="b"/>
            <a:pathLst>
              <a:path w="135889">
                <a:moveTo>
                  <a:pt x="0" y="0"/>
                </a:moveTo>
                <a:lnTo>
                  <a:pt x="1358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3" name="object 1613"/>
          <p:cNvSpPr/>
          <p:nvPr/>
        </p:nvSpPr>
        <p:spPr>
          <a:xfrm>
            <a:off x="5458459" y="5009515"/>
            <a:ext cx="135890" cy="0"/>
          </a:xfrm>
          <a:custGeom>
            <a:avLst/>
            <a:gdLst/>
            <a:ahLst/>
            <a:cxnLst/>
            <a:rect l="l" t="t" r="r" b="b"/>
            <a:pathLst>
              <a:path w="135889">
                <a:moveTo>
                  <a:pt x="0" y="0"/>
                </a:moveTo>
                <a:lnTo>
                  <a:pt x="1358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4" name="object 1614"/>
          <p:cNvSpPr/>
          <p:nvPr/>
        </p:nvSpPr>
        <p:spPr>
          <a:xfrm>
            <a:off x="5455922" y="5008245"/>
            <a:ext cx="138429" cy="0"/>
          </a:xfrm>
          <a:custGeom>
            <a:avLst/>
            <a:gdLst/>
            <a:ahLst/>
            <a:cxnLst/>
            <a:rect l="l" t="t" r="r" b="b"/>
            <a:pathLst>
              <a:path w="138429">
                <a:moveTo>
                  <a:pt x="0" y="0"/>
                </a:moveTo>
                <a:lnTo>
                  <a:pt x="1384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5" name="object 1615"/>
          <p:cNvSpPr/>
          <p:nvPr/>
        </p:nvSpPr>
        <p:spPr>
          <a:xfrm>
            <a:off x="5453379" y="5006975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7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6" name="object 1616"/>
          <p:cNvSpPr/>
          <p:nvPr/>
        </p:nvSpPr>
        <p:spPr>
          <a:xfrm>
            <a:off x="3874770" y="5018404"/>
            <a:ext cx="125730" cy="0"/>
          </a:xfrm>
          <a:custGeom>
            <a:avLst/>
            <a:gdLst/>
            <a:ahLst/>
            <a:cxnLst/>
            <a:rect l="l" t="t" r="r" b="b"/>
            <a:pathLst>
              <a:path w="125729">
                <a:moveTo>
                  <a:pt x="0" y="0"/>
                </a:moveTo>
                <a:lnTo>
                  <a:pt x="1257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7" name="object 1617"/>
          <p:cNvSpPr/>
          <p:nvPr/>
        </p:nvSpPr>
        <p:spPr>
          <a:xfrm>
            <a:off x="3874771" y="5017134"/>
            <a:ext cx="128270" cy="0"/>
          </a:xfrm>
          <a:custGeom>
            <a:avLst/>
            <a:gdLst/>
            <a:ahLst/>
            <a:cxnLst/>
            <a:rect l="l" t="t" r="r" b="b"/>
            <a:pathLst>
              <a:path w="128270">
                <a:moveTo>
                  <a:pt x="0" y="0"/>
                </a:moveTo>
                <a:lnTo>
                  <a:pt x="128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8" name="object 1618"/>
          <p:cNvSpPr/>
          <p:nvPr/>
        </p:nvSpPr>
        <p:spPr>
          <a:xfrm>
            <a:off x="3876040" y="5015865"/>
            <a:ext cx="129539" cy="0"/>
          </a:xfrm>
          <a:custGeom>
            <a:avLst/>
            <a:gdLst/>
            <a:ahLst/>
            <a:cxnLst/>
            <a:rect l="l" t="t" r="r" b="b"/>
            <a:pathLst>
              <a:path w="129539">
                <a:moveTo>
                  <a:pt x="0" y="0"/>
                </a:moveTo>
                <a:lnTo>
                  <a:pt x="129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9" name="object 1619"/>
          <p:cNvSpPr/>
          <p:nvPr/>
        </p:nvSpPr>
        <p:spPr>
          <a:xfrm>
            <a:off x="3876042" y="5014595"/>
            <a:ext cx="130810" cy="0"/>
          </a:xfrm>
          <a:custGeom>
            <a:avLst/>
            <a:gdLst/>
            <a:ahLst/>
            <a:cxnLst/>
            <a:rect l="l" t="t" r="r" b="b"/>
            <a:pathLst>
              <a:path w="130810">
                <a:moveTo>
                  <a:pt x="0" y="0"/>
                </a:moveTo>
                <a:lnTo>
                  <a:pt x="1308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0" name="object 1620"/>
          <p:cNvSpPr/>
          <p:nvPr/>
        </p:nvSpPr>
        <p:spPr>
          <a:xfrm>
            <a:off x="3877309" y="5013325"/>
            <a:ext cx="132080" cy="0"/>
          </a:xfrm>
          <a:custGeom>
            <a:avLst/>
            <a:gdLst/>
            <a:ahLst/>
            <a:cxnLst/>
            <a:rect l="l" t="t" r="r" b="b"/>
            <a:pathLst>
              <a:path w="132079">
                <a:moveTo>
                  <a:pt x="0" y="0"/>
                </a:moveTo>
                <a:lnTo>
                  <a:pt x="1320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1" name="object 1621"/>
          <p:cNvSpPr/>
          <p:nvPr/>
        </p:nvSpPr>
        <p:spPr>
          <a:xfrm>
            <a:off x="5472429" y="5018404"/>
            <a:ext cx="125730" cy="0"/>
          </a:xfrm>
          <a:custGeom>
            <a:avLst/>
            <a:gdLst/>
            <a:ahLst/>
            <a:cxnLst/>
            <a:rect l="l" t="t" r="r" b="b"/>
            <a:pathLst>
              <a:path w="125729">
                <a:moveTo>
                  <a:pt x="0" y="0"/>
                </a:moveTo>
                <a:lnTo>
                  <a:pt x="1257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2" name="object 1622"/>
          <p:cNvSpPr/>
          <p:nvPr/>
        </p:nvSpPr>
        <p:spPr>
          <a:xfrm>
            <a:off x="5471159" y="5017134"/>
            <a:ext cx="127000" cy="0"/>
          </a:xfrm>
          <a:custGeom>
            <a:avLst/>
            <a:gdLst/>
            <a:ahLst/>
            <a:cxnLst/>
            <a:rect l="l" t="t" r="r" b="b"/>
            <a:pathLst>
              <a:path w="127000">
                <a:moveTo>
                  <a:pt x="0" y="0"/>
                </a:moveTo>
                <a:lnTo>
                  <a:pt x="1270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3" name="object 1623"/>
          <p:cNvSpPr/>
          <p:nvPr/>
        </p:nvSpPr>
        <p:spPr>
          <a:xfrm>
            <a:off x="5468620" y="5015865"/>
            <a:ext cx="128270" cy="0"/>
          </a:xfrm>
          <a:custGeom>
            <a:avLst/>
            <a:gdLst/>
            <a:ahLst/>
            <a:cxnLst/>
            <a:rect l="l" t="t" r="r" b="b"/>
            <a:pathLst>
              <a:path w="128270">
                <a:moveTo>
                  <a:pt x="0" y="0"/>
                </a:moveTo>
                <a:lnTo>
                  <a:pt x="128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4" name="object 1624"/>
          <p:cNvSpPr/>
          <p:nvPr/>
        </p:nvSpPr>
        <p:spPr>
          <a:xfrm>
            <a:off x="5466081" y="5014595"/>
            <a:ext cx="130810" cy="0"/>
          </a:xfrm>
          <a:custGeom>
            <a:avLst/>
            <a:gdLst/>
            <a:ahLst/>
            <a:cxnLst/>
            <a:rect l="l" t="t" r="r" b="b"/>
            <a:pathLst>
              <a:path w="130810">
                <a:moveTo>
                  <a:pt x="0" y="0"/>
                </a:moveTo>
                <a:lnTo>
                  <a:pt x="1308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5" name="object 1625"/>
          <p:cNvSpPr/>
          <p:nvPr/>
        </p:nvSpPr>
        <p:spPr>
          <a:xfrm>
            <a:off x="5464809" y="5013325"/>
            <a:ext cx="130810" cy="0"/>
          </a:xfrm>
          <a:custGeom>
            <a:avLst/>
            <a:gdLst/>
            <a:ahLst/>
            <a:cxnLst/>
            <a:rect l="l" t="t" r="r" b="b"/>
            <a:pathLst>
              <a:path w="130810">
                <a:moveTo>
                  <a:pt x="0" y="0"/>
                </a:moveTo>
                <a:lnTo>
                  <a:pt x="1308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6" name="object 1626"/>
          <p:cNvSpPr/>
          <p:nvPr/>
        </p:nvSpPr>
        <p:spPr>
          <a:xfrm>
            <a:off x="3872229" y="5024754"/>
            <a:ext cx="118110" cy="0"/>
          </a:xfrm>
          <a:custGeom>
            <a:avLst/>
            <a:gdLst/>
            <a:ahLst/>
            <a:cxnLst/>
            <a:rect l="l" t="t" r="r" b="b"/>
            <a:pathLst>
              <a:path w="118110">
                <a:moveTo>
                  <a:pt x="0" y="0"/>
                </a:moveTo>
                <a:lnTo>
                  <a:pt x="1181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7" name="object 1627"/>
          <p:cNvSpPr/>
          <p:nvPr/>
        </p:nvSpPr>
        <p:spPr>
          <a:xfrm>
            <a:off x="3873500" y="5023484"/>
            <a:ext cx="119380" cy="0"/>
          </a:xfrm>
          <a:custGeom>
            <a:avLst/>
            <a:gdLst/>
            <a:ahLst/>
            <a:cxnLst/>
            <a:rect l="l" t="t" r="r" b="b"/>
            <a:pathLst>
              <a:path w="119379">
                <a:moveTo>
                  <a:pt x="0" y="0"/>
                </a:moveTo>
                <a:lnTo>
                  <a:pt x="1193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8" name="object 1628"/>
          <p:cNvSpPr/>
          <p:nvPr/>
        </p:nvSpPr>
        <p:spPr>
          <a:xfrm>
            <a:off x="3873502" y="5022215"/>
            <a:ext cx="121920" cy="0"/>
          </a:xfrm>
          <a:custGeom>
            <a:avLst/>
            <a:gdLst/>
            <a:ahLst/>
            <a:cxnLst/>
            <a:rect l="l" t="t" r="r" b="b"/>
            <a:pathLst>
              <a:path w="121920">
                <a:moveTo>
                  <a:pt x="0" y="0"/>
                </a:moveTo>
                <a:lnTo>
                  <a:pt x="1219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9" name="object 1629"/>
          <p:cNvSpPr/>
          <p:nvPr/>
        </p:nvSpPr>
        <p:spPr>
          <a:xfrm>
            <a:off x="3873500" y="5020945"/>
            <a:ext cx="123189" cy="0"/>
          </a:xfrm>
          <a:custGeom>
            <a:avLst/>
            <a:gdLst/>
            <a:ahLst/>
            <a:cxnLst/>
            <a:rect l="l" t="t" r="r" b="b"/>
            <a:pathLst>
              <a:path w="123189">
                <a:moveTo>
                  <a:pt x="0" y="0"/>
                </a:moveTo>
                <a:lnTo>
                  <a:pt x="1231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0" name="object 1630"/>
          <p:cNvSpPr/>
          <p:nvPr/>
        </p:nvSpPr>
        <p:spPr>
          <a:xfrm>
            <a:off x="3874770" y="5019675"/>
            <a:ext cx="124460" cy="0"/>
          </a:xfrm>
          <a:custGeom>
            <a:avLst/>
            <a:gdLst/>
            <a:ahLst/>
            <a:cxnLst/>
            <a:rect l="l" t="t" r="r" b="b"/>
            <a:pathLst>
              <a:path w="124460">
                <a:moveTo>
                  <a:pt x="0" y="0"/>
                </a:moveTo>
                <a:lnTo>
                  <a:pt x="1244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1" name="object 1631"/>
          <p:cNvSpPr/>
          <p:nvPr/>
        </p:nvSpPr>
        <p:spPr>
          <a:xfrm>
            <a:off x="5482590" y="5024754"/>
            <a:ext cx="118110" cy="0"/>
          </a:xfrm>
          <a:custGeom>
            <a:avLst/>
            <a:gdLst/>
            <a:ahLst/>
            <a:cxnLst/>
            <a:rect l="l" t="t" r="r" b="b"/>
            <a:pathLst>
              <a:path w="118110">
                <a:moveTo>
                  <a:pt x="0" y="0"/>
                </a:moveTo>
                <a:lnTo>
                  <a:pt x="1181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2" name="object 1632"/>
          <p:cNvSpPr/>
          <p:nvPr/>
        </p:nvSpPr>
        <p:spPr>
          <a:xfrm>
            <a:off x="5481320" y="5023484"/>
            <a:ext cx="118110" cy="0"/>
          </a:xfrm>
          <a:custGeom>
            <a:avLst/>
            <a:gdLst/>
            <a:ahLst/>
            <a:cxnLst/>
            <a:rect l="l" t="t" r="r" b="b"/>
            <a:pathLst>
              <a:path w="118110">
                <a:moveTo>
                  <a:pt x="0" y="0"/>
                </a:moveTo>
                <a:lnTo>
                  <a:pt x="1181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3" name="object 1633"/>
          <p:cNvSpPr/>
          <p:nvPr/>
        </p:nvSpPr>
        <p:spPr>
          <a:xfrm>
            <a:off x="5478778" y="5022215"/>
            <a:ext cx="120651" cy="0"/>
          </a:xfrm>
          <a:custGeom>
            <a:avLst/>
            <a:gdLst/>
            <a:ahLst/>
            <a:cxnLst/>
            <a:rect l="l" t="t" r="r" b="b"/>
            <a:pathLst>
              <a:path w="120650">
                <a:moveTo>
                  <a:pt x="0" y="0"/>
                </a:moveTo>
                <a:lnTo>
                  <a:pt x="1206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4" name="object 1634"/>
          <p:cNvSpPr/>
          <p:nvPr/>
        </p:nvSpPr>
        <p:spPr>
          <a:xfrm>
            <a:off x="5476240" y="5020945"/>
            <a:ext cx="123189" cy="0"/>
          </a:xfrm>
          <a:custGeom>
            <a:avLst/>
            <a:gdLst/>
            <a:ahLst/>
            <a:cxnLst/>
            <a:rect l="l" t="t" r="r" b="b"/>
            <a:pathLst>
              <a:path w="123189">
                <a:moveTo>
                  <a:pt x="0" y="0"/>
                </a:moveTo>
                <a:lnTo>
                  <a:pt x="1231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5" name="object 1635"/>
          <p:cNvSpPr/>
          <p:nvPr/>
        </p:nvSpPr>
        <p:spPr>
          <a:xfrm>
            <a:off x="5474972" y="5019675"/>
            <a:ext cx="123189" cy="0"/>
          </a:xfrm>
          <a:custGeom>
            <a:avLst/>
            <a:gdLst/>
            <a:ahLst/>
            <a:cxnLst/>
            <a:rect l="l" t="t" r="r" b="b"/>
            <a:pathLst>
              <a:path w="123189">
                <a:moveTo>
                  <a:pt x="0" y="0"/>
                </a:moveTo>
                <a:lnTo>
                  <a:pt x="1231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6" name="object 1636"/>
          <p:cNvSpPr/>
          <p:nvPr/>
        </p:nvSpPr>
        <p:spPr>
          <a:xfrm>
            <a:off x="3869690" y="5031104"/>
            <a:ext cx="110490" cy="0"/>
          </a:xfrm>
          <a:custGeom>
            <a:avLst/>
            <a:gdLst/>
            <a:ahLst/>
            <a:cxnLst/>
            <a:rect l="l" t="t" r="r" b="b"/>
            <a:pathLst>
              <a:path w="110489">
                <a:moveTo>
                  <a:pt x="0" y="0"/>
                </a:moveTo>
                <a:lnTo>
                  <a:pt x="1104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7" name="object 1637"/>
          <p:cNvSpPr/>
          <p:nvPr/>
        </p:nvSpPr>
        <p:spPr>
          <a:xfrm>
            <a:off x="3870959" y="5029834"/>
            <a:ext cx="111760" cy="0"/>
          </a:xfrm>
          <a:custGeom>
            <a:avLst/>
            <a:gdLst/>
            <a:ahLst/>
            <a:cxnLst/>
            <a:rect l="l" t="t" r="r" b="b"/>
            <a:pathLst>
              <a:path w="111760">
                <a:moveTo>
                  <a:pt x="0" y="0"/>
                </a:moveTo>
                <a:lnTo>
                  <a:pt x="1117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8" name="object 1638"/>
          <p:cNvSpPr/>
          <p:nvPr/>
        </p:nvSpPr>
        <p:spPr>
          <a:xfrm>
            <a:off x="3870959" y="5028565"/>
            <a:ext cx="113030" cy="0"/>
          </a:xfrm>
          <a:custGeom>
            <a:avLst/>
            <a:gdLst/>
            <a:ahLst/>
            <a:cxnLst/>
            <a:rect l="l" t="t" r="r" b="b"/>
            <a:pathLst>
              <a:path w="113029">
                <a:moveTo>
                  <a:pt x="0" y="0"/>
                </a:moveTo>
                <a:lnTo>
                  <a:pt x="1130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9" name="object 1639"/>
          <p:cNvSpPr/>
          <p:nvPr/>
        </p:nvSpPr>
        <p:spPr>
          <a:xfrm>
            <a:off x="3870960" y="5027295"/>
            <a:ext cx="115570" cy="0"/>
          </a:xfrm>
          <a:custGeom>
            <a:avLst/>
            <a:gdLst/>
            <a:ahLst/>
            <a:cxnLst/>
            <a:rect l="l" t="t" r="r" b="b"/>
            <a:pathLst>
              <a:path w="115570">
                <a:moveTo>
                  <a:pt x="0" y="0"/>
                </a:moveTo>
                <a:lnTo>
                  <a:pt x="1155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0" name="object 1640"/>
          <p:cNvSpPr/>
          <p:nvPr/>
        </p:nvSpPr>
        <p:spPr>
          <a:xfrm>
            <a:off x="3872229" y="5026025"/>
            <a:ext cx="116839" cy="0"/>
          </a:xfrm>
          <a:custGeom>
            <a:avLst/>
            <a:gdLst/>
            <a:ahLst/>
            <a:cxnLst/>
            <a:rect l="l" t="t" r="r" b="b"/>
            <a:pathLst>
              <a:path w="116839">
                <a:moveTo>
                  <a:pt x="0" y="0"/>
                </a:moveTo>
                <a:lnTo>
                  <a:pt x="1168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1" name="object 1641"/>
          <p:cNvSpPr/>
          <p:nvPr/>
        </p:nvSpPr>
        <p:spPr>
          <a:xfrm>
            <a:off x="5494022" y="5031104"/>
            <a:ext cx="109220" cy="0"/>
          </a:xfrm>
          <a:custGeom>
            <a:avLst/>
            <a:gdLst/>
            <a:ahLst/>
            <a:cxnLst/>
            <a:rect l="l" t="t" r="r" b="b"/>
            <a:pathLst>
              <a:path w="109220">
                <a:moveTo>
                  <a:pt x="0" y="0"/>
                </a:moveTo>
                <a:lnTo>
                  <a:pt x="1092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2" name="object 1642"/>
          <p:cNvSpPr/>
          <p:nvPr/>
        </p:nvSpPr>
        <p:spPr>
          <a:xfrm>
            <a:off x="5491479" y="5029834"/>
            <a:ext cx="110490" cy="0"/>
          </a:xfrm>
          <a:custGeom>
            <a:avLst/>
            <a:gdLst/>
            <a:ahLst/>
            <a:cxnLst/>
            <a:rect l="l" t="t" r="r" b="b"/>
            <a:pathLst>
              <a:path w="110489">
                <a:moveTo>
                  <a:pt x="0" y="0"/>
                </a:moveTo>
                <a:lnTo>
                  <a:pt x="1104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3" name="object 1643"/>
          <p:cNvSpPr/>
          <p:nvPr/>
        </p:nvSpPr>
        <p:spPr>
          <a:xfrm>
            <a:off x="5488940" y="5028565"/>
            <a:ext cx="113030" cy="0"/>
          </a:xfrm>
          <a:custGeom>
            <a:avLst/>
            <a:gdLst/>
            <a:ahLst/>
            <a:cxnLst/>
            <a:rect l="l" t="t" r="r" b="b"/>
            <a:pathLst>
              <a:path w="113029">
                <a:moveTo>
                  <a:pt x="0" y="0"/>
                </a:moveTo>
                <a:lnTo>
                  <a:pt x="11303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4" name="object 1644"/>
          <p:cNvSpPr/>
          <p:nvPr/>
        </p:nvSpPr>
        <p:spPr>
          <a:xfrm>
            <a:off x="5487672" y="5027295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5" name="object 1645"/>
          <p:cNvSpPr/>
          <p:nvPr/>
        </p:nvSpPr>
        <p:spPr>
          <a:xfrm>
            <a:off x="5485130" y="5026025"/>
            <a:ext cx="115570" cy="0"/>
          </a:xfrm>
          <a:custGeom>
            <a:avLst/>
            <a:gdLst/>
            <a:ahLst/>
            <a:cxnLst/>
            <a:rect l="l" t="t" r="r" b="b"/>
            <a:pathLst>
              <a:path w="115570">
                <a:moveTo>
                  <a:pt x="0" y="0"/>
                </a:moveTo>
                <a:lnTo>
                  <a:pt x="1155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6" name="object 1646"/>
          <p:cNvSpPr/>
          <p:nvPr/>
        </p:nvSpPr>
        <p:spPr>
          <a:xfrm>
            <a:off x="3867150" y="5037454"/>
            <a:ext cx="102870" cy="0"/>
          </a:xfrm>
          <a:custGeom>
            <a:avLst/>
            <a:gdLst/>
            <a:ahLst/>
            <a:cxnLst/>
            <a:rect l="l" t="t" r="r" b="b"/>
            <a:pathLst>
              <a:path w="102870">
                <a:moveTo>
                  <a:pt x="0" y="0"/>
                </a:moveTo>
                <a:lnTo>
                  <a:pt x="1028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7" name="object 1647"/>
          <p:cNvSpPr/>
          <p:nvPr/>
        </p:nvSpPr>
        <p:spPr>
          <a:xfrm>
            <a:off x="3868422" y="5036184"/>
            <a:ext cx="102870" cy="0"/>
          </a:xfrm>
          <a:custGeom>
            <a:avLst/>
            <a:gdLst/>
            <a:ahLst/>
            <a:cxnLst/>
            <a:rect l="l" t="t" r="r" b="b"/>
            <a:pathLst>
              <a:path w="102870">
                <a:moveTo>
                  <a:pt x="0" y="0"/>
                </a:moveTo>
                <a:lnTo>
                  <a:pt x="1028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8" name="object 1648"/>
          <p:cNvSpPr/>
          <p:nvPr/>
        </p:nvSpPr>
        <p:spPr>
          <a:xfrm>
            <a:off x="3868420" y="5034915"/>
            <a:ext cx="105410" cy="0"/>
          </a:xfrm>
          <a:custGeom>
            <a:avLst/>
            <a:gdLst/>
            <a:ahLst/>
            <a:cxnLst/>
            <a:rect l="l" t="t" r="r" b="b"/>
            <a:pathLst>
              <a:path w="105410">
                <a:moveTo>
                  <a:pt x="0" y="0"/>
                </a:moveTo>
                <a:lnTo>
                  <a:pt x="1054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9" name="object 1649"/>
          <p:cNvSpPr/>
          <p:nvPr/>
        </p:nvSpPr>
        <p:spPr>
          <a:xfrm>
            <a:off x="3868420" y="5033645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0" name="object 1650"/>
          <p:cNvSpPr/>
          <p:nvPr/>
        </p:nvSpPr>
        <p:spPr>
          <a:xfrm>
            <a:off x="3869692" y="5032374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1" name="object 1651"/>
          <p:cNvSpPr/>
          <p:nvPr/>
        </p:nvSpPr>
        <p:spPr>
          <a:xfrm>
            <a:off x="5504179" y="5037454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6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2" name="object 1652"/>
          <p:cNvSpPr/>
          <p:nvPr/>
        </p:nvSpPr>
        <p:spPr>
          <a:xfrm>
            <a:off x="5501641" y="5036184"/>
            <a:ext cx="102870" cy="0"/>
          </a:xfrm>
          <a:custGeom>
            <a:avLst/>
            <a:gdLst/>
            <a:ahLst/>
            <a:cxnLst/>
            <a:rect l="l" t="t" r="r" b="b"/>
            <a:pathLst>
              <a:path w="102870">
                <a:moveTo>
                  <a:pt x="0" y="0"/>
                </a:moveTo>
                <a:lnTo>
                  <a:pt x="1028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3" name="object 1653"/>
          <p:cNvSpPr/>
          <p:nvPr/>
        </p:nvSpPr>
        <p:spPr>
          <a:xfrm>
            <a:off x="5500373" y="5034915"/>
            <a:ext cx="104139" cy="0"/>
          </a:xfrm>
          <a:custGeom>
            <a:avLst/>
            <a:gdLst/>
            <a:ahLst/>
            <a:cxnLst/>
            <a:rect l="l" t="t" r="r" b="b"/>
            <a:pathLst>
              <a:path w="104139">
                <a:moveTo>
                  <a:pt x="0" y="0"/>
                </a:moveTo>
                <a:lnTo>
                  <a:pt x="1041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4" name="object 1654"/>
          <p:cNvSpPr/>
          <p:nvPr/>
        </p:nvSpPr>
        <p:spPr>
          <a:xfrm>
            <a:off x="5497830" y="5033645"/>
            <a:ext cx="106681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5" name="object 1655"/>
          <p:cNvSpPr/>
          <p:nvPr/>
        </p:nvSpPr>
        <p:spPr>
          <a:xfrm>
            <a:off x="5495292" y="5032374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6" name="object 1656"/>
          <p:cNvSpPr/>
          <p:nvPr/>
        </p:nvSpPr>
        <p:spPr>
          <a:xfrm>
            <a:off x="3864609" y="5043804"/>
            <a:ext cx="95250" cy="0"/>
          </a:xfrm>
          <a:custGeom>
            <a:avLst/>
            <a:gdLst/>
            <a:ahLst/>
            <a:cxnLst/>
            <a:rect l="l" t="t" r="r" b="b"/>
            <a:pathLst>
              <a:path w="95250">
                <a:moveTo>
                  <a:pt x="0" y="0"/>
                </a:moveTo>
                <a:lnTo>
                  <a:pt x="952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7" name="object 1657"/>
          <p:cNvSpPr/>
          <p:nvPr/>
        </p:nvSpPr>
        <p:spPr>
          <a:xfrm>
            <a:off x="3865881" y="5042534"/>
            <a:ext cx="95250" cy="0"/>
          </a:xfrm>
          <a:custGeom>
            <a:avLst/>
            <a:gdLst/>
            <a:ahLst/>
            <a:cxnLst/>
            <a:rect l="l" t="t" r="r" b="b"/>
            <a:pathLst>
              <a:path w="95250">
                <a:moveTo>
                  <a:pt x="0" y="0"/>
                </a:moveTo>
                <a:lnTo>
                  <a:pt x="952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8" name="object 1658"/>
          <p:cNvSpPr/>
          <p:nvPr/>
        </p:nvSpPr>
        <p:spPr>
          <a:xfrm>
            <a:off x="3865879" y="5041265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>
                <a:moveTo>
                  <a:pt x="0" y="0"/>
                </a:moveTo>
                <a:lnTo>
                  <a:pt x="977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9" name="object 1659"/>
          <p:cNvSpPr/>
          <p:nvPr/>
        </p:nvSpPr>
        <p:spPr>
          <a:xfrm>
            <a:off x="3867150" y="5039995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90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0" name="object 1660"/>
          <p:cNvSpPr/>
          <p:nvPr/>
        </p:nvSpPr>
        <p:spPr>
          <a:xfrm>
            <a:off x="3867152" y="5038726"/>
            <a:ext cx="100330" cy="0"/>
          </a:xfrm>
          <a:custGeom>
            <a:avLst/>
            <a:gdLst/>
            <a:ahLst/>
            <a:cxnLst/>
            <a:rect l="l" t="t" r="r" b="b"/>
            <a:pathLst>
              <a:path w="100329">
                <a:moveTo>
                  <a:pt x="0" y="0"/>
                </a:moveTo>
                <a:lnTo>
                  <a:pt x="1003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1" name="object 1661"/>
          <p:cNvSpPr/>
          <p:nvPr/>
        </p:nvSpPr>
        <p:spPr>
          <a:xfrm>
            <a:off x="5514340" y="5043804"/>
            <a:ext cx="93980" cy="0"/>
          </a:xfrm>
          <a:custGeom>
            <a:avLst/>
            <a:gdLst/>
            <a:ahLst/>
            <a:cxnLst/>
            <a:rect l="l" t="t" r="r" b="b"/>
            <a:pathLst>
              <a:path w="93979">
                <a:moveTo>
                  <a:pt x="0" y="0"/>
                </a:moveTo>
                <a:lnTo>
                  <a:pt x="939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2" name="object 1662"/>
          <p:cNvSpPr/>
          <p:nvPr/>
        </p:nvSpPr>
        <p:spPr>
          <a:xfrm>
            <a:off x="5511802" y="5042534"/>
            <a:ext cx="95250" cy="0"/>
          </a:xfrm>
          <a:custGeom>
            <a:avLst/>
            <a:gdLst/>
            <a:ahLst/>
            <a:cxnLst/>
            <a:rect l="l" t="t" r="r" b="b"/>
            <a:pathLst>
              <a:path w="95250">
                <a:moveTo>
                  <a:pt x="0" y="0"/>
                </a:moveTo>
                <a:lnTo>
                  <a:pt x="952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3" name="object 1663"/>
          <p:cNvSpPr/>
          <p:nvPr/>
        </p:nvSpPr>
        <p:spPr>
          <a:xfrm>
            <a:off x="5510528" y="5041265"/>
            <a:ext cx="96520" cy="0"/>
          </a:xfrm>
          <a:custGeom>
            <a:avLst/>
            <a:gdLst/>
            <a:ahLst/>
            <a:cxnLst/>
            <a:rect l="l" t="t" r="r" b="b"/>
            <a:pathLst>
              <a:path w="96520">
                <a:moveTo>
                  <a:pt x="0" y="0"/>
                </a:moveTo>
                <a:lnTo>
                  <a:pt x="965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4" name="object 1664"/>
          <p:cNvSpPr/>
          <p:nvPr/>
        </p:nvSpPr>
        <p:spPr>
          <a:xfrm>
            <a:off x="5507990" y="5039995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>
                <a:moveTo>
                  <a:pt x="0" y="0"/>
                </a:moveTo>
                <a:lnTo>
                  <a:pt x="977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5" name="object 1665"/>
          <p:cNvSpPr/>
          <p:nvPr/>
        </p:nvSpPr>
        <p:spPr>
          <a:xfrm>
            <a:off x="5505452" y="5038726"/>
            <a:ext cx="100330" cy="0"/>
          </a:xfrm>
          <a:custGeom>
            <a:avLst/>
            <a:gdLst/>
            <a:ahLst/>
            <a:cxnLst/>
            <a:rect l="l" t="t" r="r" b="b"/>
            <a:pathLst>
              <a:path w="100329">
                <a:moveTo>
                  <a:pt x="0" y="0"/>
                </a:moveTo>
                <a:lnTo>
                  <a:pt x="1003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6" name="object 1666"/>
          <p:cNvSpPr/>
          <p:nvPr/>
        </p:nvSpPr>
        <p:spPr>
          <a:xfrm>
            <a:off x="3862070" y="5050154"/>
            <a:ext cx="86360" cy="0"/>
          </a:xfrm>
          <a:custGeom>
            <a:avLst/>
            <a:gdLst/>
            <a:ahLst/>
            <a:cxnLst/>
            <a:rect l="l" t="t" r="r" b="b"/>
            <a:pathLst>
              <a:path w="86360">
                <a:moveTo>
                  <a:pt x="0" y="0"/>
                </a:moveTo>
                <a:lnTo>
                  <a:pt x="863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7" name="object 1667"/>
          <p:cNvSpPr/>
          <p:nvPr/>
        </p:nvSpPr>
        <p:spPr>
          <a:xfrm>
            <a:off x="3863341" y="5048884"/>
            <a:ext cx="87630" cy="0"/>
          </a:xfrm>
          <a:custGeom>
            <a:avLst/>
            <a:gdLst/>
            <a:ahLst/>
            <a:cxnLst/>
            <a:rect l="l" t="t" r="r" b="b"/>
            <a:pathLst>
              <a:path w="87629">
                <a:moveTo>
                  <a:pt x="0" y="0"/>
                </a:moveTo>
                <a:lnTo>
                  <a:pt x="876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8" name="object 1668"/>
          <p:cNvSpPr/>
          <p:nvPr/>
        </p:nvSpPr>
        <p:spPr>
          <a:xfrm>
            <a:off x="3863340" y="5047615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901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9" name="object 1669"/>
          <p:cNvSpPr/>
          <p:nvPr/>
        </p:nvSpPr>
        <p:spPr>
          <a:xfrm>
            <a:off x="3864608" y="5046345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901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0" name="object 1670"/>
          <p:cNvSpPr/>
          <p:nvPr/>
        </p:nvSpPr>
        <p:spPr>
          <a:xfrm>
            <a:off x="3864608" y="5045076"/>
            <a:ext cx="92711" cy="0"/>
          </a:xfrm>
          <a:custGeom>
            <a:avLst/>
            <a:gdLst/>
            <a:ahLst/>
            <a:cxnLst/>
            <a:rect l="l" t="t" r="r" b="b"/>
            <a:pathLst>
              <a:path w="92710">
                <a:moveTo>
                  <a:pt x="0" y="0"/>
                </a:moveTo>
                <a:lnTo>
                  <a:pt x="927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1" name="object 1671"/>
          <p:cNvSpPr/>
          <p:nvPr/>
        </p:nvSpPr>
        <p:spPr>
          <a:xfrm>
            <a:off x="5524500" y="5050154"/>
            <a:ext cx="86360" cy="0"/>
          </a:xfrm>
          <a:custGeom>
            <a:avLst/>
            <a:gdLst/>
            <a:ahLst/>
            <a:cxnLst/>
            <a:rect l="l" t="t" r="r" b="b"/>
            <a:pathLst>
              <a:path w="86360">
                <a:moveTo>
                  <a:pt x="0" y="0"/>
                </a:moveTo>
                <a:lnTo>
                  <a:pt x="863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2" name="object 1672"/>
          <p:cNvSpPr/>
          <p:nvPr/>
        </p:nvSpPr>
        <p:spPr>
          <a:xfrm>
            <a:off x="5523231" y="5048884"/>
            <a:ext cx="86360" cy="0"/>
          </a:xfrm>
          <a:custGeom>
            <a:avLst/>
            <a:gdLst/>
            <a:ahLst/>
            <a:cxnLst/>
            <a:rect l="l" t="t" r="r" b="b"/>
            <a:pathLst>
              <a:path w="86360">
                <a:moveTo>
                  <a:pt x="0" y="0"/>
                </a:moveTo>
                <a:lnTo>
                  <a:pt x="863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3" name="object 1673"/>
          <p:cNvSpPr/>
          <p:nvPr/>
        </p:nvSpPr>
        <p:spPr>
          <a:xfrm>
            <a:off x="5520690" y="5047615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9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4" name="object 1674"/>
          <p:cNvSpPr/>
          <p:nvPr/>
        </p:nvSpPr>
        <p:spPr>
          <a:xfrm>
            <a:off x="5518150" y="5046345"/>
            <a:ext cx="90170" cy="0"/>
          </a:xfrm>
          <a:custGeom>
            <a:avLst/>
            <a:gdLst/>
            <a:ahLst/>
            <a:cxnLst/>
            <a:rect l="l" t="t" r="r" b="b"/>
            <a:pathLst>
              <a:path w="90170">
                <a:moveTo>
                  <a:pt x="0" y="0"/>
                </a:moveTo>
                <a:lnTo>
                  <a:pt x="901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5" name="object 1675"/>
          <p:cNvSpPr/>
          <p:nvPr/>
        </p:nvSpPr>
        <p:spPr>
          <a:xfrm>
            <a:off x="5516879" y="5045076"/>
            <a:ext cx="91440" cy="0"/>
          </a:xfrm>
          <a:custGeom>
            <a:avLst/>
            <a:gdLst/>
            <a:ahLst/>
            <a:cxnLst/>
            <a:rect l="l" t="t" r="r" b="b"/>
            <a:pathLst>
              <a:path w="91439">
                <a:moveTo>
                  <a:pt x="0" y="0"/>
                </a:moveTo>
                <a:lnTo>
                  <a:pt x="914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6" name="object 1676"/>
          <p:cNvSpPr/>
          <p:nvPr/>
        </p:nvSpPr>
        <p:spPr>
          <a:xfrm>
            <a:off x="3860800" y="5056504"/>
            <a:ext cx="77470" cy="0"/>
          </a:xfrm>
          <a:custGeom>
            <a:avLst/>
            <a:gdLst/>
            <a:ahLst/>
            <a:cxnLst/>
            <a:rect l="l" t="t" r="r" b="b"/>
            <a:pathLst>
              <a:path w="77470">
                <a:moveTo>
                  <a:pt x="0" y="0"/>
                </a:moveTo>
                <a:lnTo>
                  <a:pt x="774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7" name="object 1677"/>
          <p:cNvSpPr/>
          <p:nvPr/>
        </p:nvSpPr>
        <p:spPr>
          <a:xfrm>
            <a:off x="3860800" y="5055233"/>
            <a:ext cx="80010" cy="0"/>
          </a:xfrm>
          <a:custGeom>
            <a:avLst/>
            <a:gdLst/>
            <a:ahLst/>
            <a:cxnLst/>
            <a:rect l="l" t="t" r="r" b="b"/>
            <a:pathLst>
              <a:path w="80010">
                <a:moveTo>
                  <a:pt x="0" y="0"/>
                </a:moveTo>
                <a:lnTo>
                  <a:pt x="800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8" name="object 1678"/>
          <p:cNvSpPr/>
          <p:nvPr/>
        </p:nvSpPr>
        <p:spPr>
          <a:xfrm>
            <a:off x="3860800" y="5053965"/>
            <a:ext cx="81280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12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9" name="object 1679"/>
          <p:cNvSpPr/>
          <p:nvPr/>
        </p:nvSpPr>
        <p:spPr>
          <a:xfrm>
            <a:off x="3862070" y="5052695"/>
            <a:ext cx="82550" cy="0"/>
          </a:xfrm>
          <a:custGeom>
            <a:avLst/>
            <a:gdLst/>
            <a:ahLst/>
            <a:cxnLst/>
            <a:rect l="l" t="t" r="r" b="b"/>
            <a:pathLst>
              <a:path w="82550">
                <a:moveTo>
                  <a:pt x="0" y="0"/>
                </a:moveTo>
                <a:lnTo>
                  <a:pt x="825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0" name="object 1680"/>
          <p:cNvSpPr/>
          <p:nvPr/>
        </p:nvSpPr>
        <p:spPr>
          <a:xfrm>
            <a:off x="3862070" y="5051425"/>
            <a:ext cx="85090" cy="0"/>
          </a:xfrm>
          <a:custGeom>
            <a:avLst/>
            <a:gdLst/>
            <a:ahLst/>
            <a:cxnLst/>
            <a:rect l="l" t="t" r="r" b="b"/>
            <a:pathLst>
              <a:path w="85089">
                <a:moveTo>
                  <a:pt x="0" y="0"/>
                </a:moveTo>
                <a:lnTo>
                  <a:pt x="850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1" name="object 1681"/>
          <p:cNvSpPr/>
          <p:nvPr/>
        </p:nvSpPr>
        <p:spPr>
          <a:xfrm>
            <a:off x="5534659" y="5056504"/>
            <a:ext cx="77470" cy="0"/>
          </a:xfrm>
          <a:custGeom>
            <a:avLst/>
            <a:gdLst/>
            <a:ahLst/>
            <a:cxnLst/>
            <a:rect l="l" t="t" r="r" b="b"/>
            <a:pathLst>
              <a:path w="77470">
                <a:moveTo>
                  <a:pt x="0" y="0"/>
                </a:moveTo>
                <a:lnTo>
                  <a:pt x="774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2" name="object 1682"/>
          <p:cNvSpPr/>
          <p:nvPr/>
        </p:nvSpPr>
        <p:spPr>
          <a:xfrm>
            <a:off x="5533389" y="5055233"/>
            <a:ext cx="78741" cy="0"/>
          </a:xfrm>
          <a:custGeom>
            <a:avLst/>
            <a:gdLst/>
            <a:ahLst/>
            <a:cxnLst/>
            <a:rect l="l" t="t" r="r" b="b"/>
            <a:pathLst>
              <a:path w="78739">
                <a:moveTo>
                  <a:pt x="0" y="0"/>
                </a:moveTo>
                <a:lnTo>
                  <a:pt x="7874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3" name="object 1683"/>
          <p:cNvSpPr/>
          <p:nvPr/>
        </p:nvSpPr>
        <p:spPr>
          <a:xfrm>
            <a:off x="5530850" y="5053965"/>
            <a:ext cx="81280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12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4" name="object 1684"/>
          <p:cNvSpPr/>
          <p:nvPr/>
        </p:nvSpPr>
        <p:spPr>
          <a:xfrm>
            <a:off x="5529581" y="5052695"/>
            <a:ext cx="81280" cy="0"/>
          </a:xfrm>
          <a:custGeom>
            <a:avLst/>
            <a:gdLst/>
            <a:ahLst/>
            <a:cxnLst/>
            <a:rect l="l" t="t" r="r" b="b"/>
            <a:pathLst>
              <a:path w="81279">
                <a:moveTo>
                  <a:pt x="0" y="0"/>
                </a:moveTo>
                <a:lnTo>
                  <a:pt x="812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5" name="object 1685"/>
          <p:cNvSpPr/>
          <p:nvPr/>
        </p:nvSpPr>
        <p:spPr>
          <a:xfrm>
            <a:off x="5527039" y="5051425"/>
            <a:ext cx="83820" cy="0"/>
          </a:xfrm>
          <a:custGeom>
            <a:avLst/>
            <a:gdLst/>
            <a:ahLst/>
            <a:cxnLst/>
            <a:rect l="l" t="t" r="r" b="b"/>
            <a:pathLst>
              <a:path w="83820">
                <a:moveTo>
                  <a:pt x="0" y="0"/>
                </a:moveTo>
                <a:lnTo>
                  <a:pt x="838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6" name="object 1686"/>
          <p:cNvSpPr/>
          <p:nvPr/>
        </p:nvSpPr>
        <p:spPr>
          <a:xfrm>
            <a:off x="3858259" y="5062854"/>
            <a:ext cx="69850" cy="0"/>
          </a:xfrm>
          <a:custGeom>
            <a:avLst/>
            <a:gdLst/>
            <a:ahLst/>
            <a:cxnLst/>
            <a:rect l="l" t="t" r="r" b="b"/>
            <a:pathLst>
              <a:path w="69850">
                <a:moveTo>
                  <a:pt x="0" y="0"/>
                </a:moveTo>
                <a:lnTo>
                  <a:pt x="698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7" name="object 1687"/>
          <p:cNvSpPr/>
          <p:nvPr/>
        </p:nvSpPr>
        <p:spPr>
          <a:xfrm>
            <a:off x="3858259" y="5061583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0" y="0"/>
                </a:moveTo>
                <a:lnTo>
                  <a:pt x="723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8" name="object 1688"/>
          <p:cNvSpPr/>
          <p:nvPr/>
        </p:nvSpPr>
        <p:spPr>
          <a:xfrm>
            <a:off x="3858259" y="5060315"/>
            <a:ext cx="73660" cy="0"/>
          </a:xfrm>
          <a:custGeom>
            <a:avLst/>
            <a:gdLst/>
            <a:ahLst/>
            <a:cxnLst/>
            <a:rect l="l" t="t" r="r" b="b"/>
            <a:pathLst>
              <a:path w="73660">
                <a:moveTo>
                  <a:pt x="0" y="0"/>
                </a:moveTo>
                <a:lnTo>
                  <a:pt x="736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9" name="object 1689"/>
          <p:cNvSpPr/>
          <p:nvPr/>
        </p:nvSpPr>
        <p:spPr>
          <a:xfrm>
            <a:off x="3859530" y="5059045"/>
            <a:ext cx="74930" cy="0"/>
          </a:xfrm>
          <a:custGeom>
            <a:avLst/>
            <a:gdLst/>
            <a:ahLst/>
            <a:cxnLst/>
            <a:rect l="l" t="t" r="r" b="b"/>
            <a:pathLst>
              <a:path w="74929">
                <a:moveTo>
                  <a:pt x="0" y="0"/>
                </a:moveTo>
                <a:lnTo>
                  <a:pt x="749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0" name="object 1690"/>
          <p:cNvSpPr/>
          <p:nvPr/>
        </p:nvSpPr>
        <p:spPr>
          <a:xfrm>
            <a:off x="3859529" y="5057775"/>
            <a:ext cx="77470" cy="0"/>
          </a:xfrm>
          <a:custGeom>
            <a:avLst/>
            <a:gdLst/>
            <a:ahLst/>
            <a:cxnLst/>
            <a:rect l="l" t="t" r="r" b="b"/>
            <a:pathLst>
              <a:path w="77470">
                <a:moveTo>
                  <a:pt x="0" y="0"/>
                </a:moveTo>
                <a:lnTo>
                  <a:pt x="774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1" name="object 1691"/>
          <p:cNvSpPr/>
          <p:nvPr/>
        </p:nvSpPr>
        <p:spPr>
          <a:xfrm>
            <a:off x="5546090" y="5062854"/>
            <a:ext cx="68580" cy="0"/>
          </a:xfrm>
          <a:custGeom>
            <a:avLst/>
            <a:gdLst/>
            <a:ahLst/>
            <a:cxnLst/>
            <a:rect l="l" t="t" r="r" b="b"/>
            <a:pathLst>
              <a:path w="68579">
                <a:moveTo>
                  <a:pt x="0" y="0"/>
                </a:moveTo>
                <a:lnTo>
                  <a:pt x="685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2" name="object 1692"/>
          <p:cNvSpPr/>
          <p:nvPr/>
        </p:nvSpPr>
        <p:spPr>
          <a:xfrm>
            <a:off x="5543550" y="5061583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111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3" name="object 1693"/>
          <p:cNvSpPr/>
          <p:nvPr/>
        </p:nvSpPr>
        <p:spPr>
          <a:xfrm>
            <a:off x="5541010" y="5060315"/>
            <a:ext cx="73660" cy="0"/>
          </a:xfrm>
          <a:custGeom>
            <a:avLst/>
            <a:gdLst/>
            <a:ahLst/>
            <a:cxnLst/>
            <a:rect l="l" t="t" r="r" b="b"/>
            <a:pathLst>
              <a:path w="73660">
                <a:moveTo>
                  <a:pt x="0" y="0"/>
                </a:moveTo>
                <a:lnTo>
                  <a:pt x="736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4" name="object 1694"/>
          <p:cNvSpPr/>
          <p:nvPr/>
        </p:nvSpPr>
        <p:spPr>
          <a:xfrm>
            <a:off x="5539742" y="5059045"/>
            <a:ext cx="73660" cy="0"/>
          </a:xfrm>
          <a:custGeom>
            <a:avLst/>
            <a:gdLst/>
            <a:ahLst/>
            <a:cxnLst/>
            <a:rect l="l" t="t" r="r" b="b"/>
            <a:pathLst>
              <a:path w="73660">
                <a:moveTo>
                  <a:pt x="0" y="0"/>
                </a:moveTo>
                <a:lnTo>
                  <a:pt x="736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5" name="object 1695"/>
          <p:cNvSpPr/>
          <p:nvPr/>
        </p:nvSpPr>
        <p:spPr>
          <a:xfrm>
            <a:off x="5537200" y="5057775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6" name="object 1696"/>
          <p:cNvSpPr/>
          <p:nvPr/>
        </p:nvSpPr>
        <p:spPr>
          <a:xfrm>
            <a:off x="3855720" y="5069204"/>
            <a:ext cx="62230" cy="0"/>
          </a:xfrm>
          <a:custGeom>
            <a:avLst/>
            <a:gdLst/>
            <a:ahLst/>
            <a:cxnLst/>
            <a:rect l="l" t="t" r="r" b="b"/>
            <a:pathLst>
              <a:path w="62229">
                <a:moveTo>
                  <a:pt x="0" y="0"/>
                </a:moveTo>
                <a:lnTo>
                  <a:pt x="622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7" name="object 1697"/>
          <p:cNvSpPr/>
          <p:nvPr/>
        </p:nvSpPr>
        <p:spPr>
          <a:xfrm>
            <a:off x="3855720" y="5067935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8" name="object 1698"/>
          <p:cNvSpPr/>
          <p:nvPr/>
        </p:nvSpPr>
        <p:spPr>
          <a:xfrm>
            <a:off x="3855722" y="5066665"/>
            <a:ext cx="66040" cy="0"/>
          </a:xfrm>
          <a:custGeom>
            <a:avLst/>
            <a:gdLst/>
            <a:ahLst/>
            <a:cxnLst/>
            <a:rect l="l" t="t" r="r" b="b"/>
            <a:pathLst>
              <a:path w="66039">
                <a:moveTo>
                  <a:pt x="0" y="0"/>
                </a:moveTo>
                <a:lnTo>
                  <a:pt x="660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9" name="object 1699"/>
          <p:cNvSpPr/>
          <p:nvPr/>
        </p:nvSpPr>
        <p:spPr>
          <a:xfrm>
            <a:off x="3856990" y="5065395"/>
            <a:ext cx="67310" cy="0"/>
          </a:xfrm>
          <a:custGeom>
            <a:avLst/>
            <a:gdLst/>
            <a:ahLst/>
            <a:cxnLst/>
            <a:rect l="l" t="t" r="r" b="b"/>
            <a:pathLst>
              <a:path w="67310">
                <a:moveTo>
                  <a:pt x="0" y="0"/>
                </a:moveTo>
                <a:lnTo>
                  <a:pt x="673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0" name="object 1700"/>
          <p:cNvSpPr/>
          <p:nvPr/>
        </p:nvSpPr>
        <p:spPr>
          <a:xfrm>
            <a:off x="3856990" y="5064125"/>
            <a:ext cx="68580" cy="0"/>
          </a:xfrm>
          <a:custGeom>
            <a:avLst/>
            <a:gdLst/>
            <a:ahLst/>
            <a:cxnLst/>
            <a:rect l="l" t="t" r="r" b="b"/>
            <a:pathLst>
              <a:path w="68579">
                <a:moveTo>
                  <a:pt x="0" y="0"/>
                </a:moveTo>
                <a:lnTo>
                  <a:pt x="685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1" name="object 1701"/>
          <p:cNvSpPr/>
          <p:nvPr/>
        </p:nvSpPr>
        <p:spPr>
          <a:xfrm>
            <a:off x="5556252" y="5069204"/>
            <a:ext cx="60960" cy="0"/>
          </a:xfrm>
          <a:custGeom>
            <a:avLst/>
            <a:gdLst/>
            <a:ahLst/>
            <a:cxnLst/>
            <a:rect l="l" t="t" r="r" b="b"/>
            <a:pathLst>
              <a:path w="60960">
                <a:moveTo>
                  <a:pt x="0" y="0"/>
                </a:moveTo>
                <a:lnTo>
                  <a:pt x="609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2" name="object 1702"/>
          <p:cNvSpPr/>
          <p:nvPr/>
        </p:nvSpPr>
        <p:spPr>
          <a:xfrm>
            <a:off x="5553709" y="5067935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3" name="object 1703"/>
          <p:cNvSpPr/>
          <p:nvPr/>
        </p:nvSpPr>
        <p:spPr>
          <a:xfrm>
            <a:off x="5552442" y="5066665"/>
            <a:ext cx="64769" cy="0"/>
          </a:xfrm>
          <a:custGeom>
            <a:avLst/>
            <a:gdLst/>
            <a:ahLst/>
            <a:cxnLst/>
            <a:rect l="l" t="t" r="r" b="b"/>
            <a:pathLst>
              <a:path w="64770">
                <a:moveTo>
                  <a:pt x="0" y="0"/>
                </a:moveTo>
                <a:lnTo>
                  <a:pt x="647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4" name="object 1704"/>
          <p:cNvSpPr/>
          <p:nvPr/>
        </p:nvSpPr>
        <p:spPr>
          <a:xfrm>
            <a:off x="5549902" y="5065395"/>
            <a:ext cx="66040" cy="0"/>
          </a:xfrm>
          <a:custGeom>
            <a:avLst/>
            <a:gdLst/>
            <a:ahLst/>
            <a:cxnLst/>
            <a:rect l="l" t="t" r="r" b="b"/>
            <a:pathLst>
              <a:path w="66039">
                <a:moveTo>
                  <a:pt x="0" y="0"/>
                </a:moveTo>
                <a:lnTo>
                  <a:pt x="660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5" name="object 1705"/>
          <p:cNvSpPr/>
          <p:nvPr/>
        </p:nvSpPr>
        <p:spPr>
          <a:xfrm>
            <a:off x="5547359" y="5064125"/>
            <a:ext cx="68580" cy="0"/>
          </a:xfrm>
          <a:custGeom>
            <a:avLst/>
            <a:gdLst/>
            <a:ahLst/>
            <a:cxnLst/>
            <a:rect l="l" t="t" r="r" b="b"/>
            <a:pathLst>
              <a:path w="68579">
                <a:moveTo>
                  <a:pt x="0" y="0"/>
                </a:moveTo>
                <a:lnTo>
                  <a:pt x="685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6" name="object 1706"/>
          <p:cNvSpPr/>
          <p:nvPr/>
        </p:nvSpPr>
        <p:spPr>
          <a:xfrm>
            <a:off x="3853179" y="5075554"/>
            <a:ext cx="54610" cy="0"/>
          </a:xfrm>
          <a:custGeom>
            <a:avLst/>
            <a:gdLst/>
            <a:ahLst/>
            <a:cxnLst/>
            <a:rect l="l" t="t" r="r" b="b"/>
            <a:pathLst>
              <a:path w="54610">
                <a:moveTo>
                  <a:pt x="0" y="0"/>
                </a:moveTo>
                <a:lnTo>
                  <a:pt x="546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7" name="object 1707"/>
          <p:cNvSpPr/>
          <p:nvPr/>
        </p:nvSpPr>
        <p:spPr>
          <a:xfrm>
            <a:off x="3853179" y="5074285"/>
            <a:ext cx="55880" cy="0"/>
          </a:xfrm>
          <a:custGeom>
            <a:avLst/>
            <a:gdLst/>
            <a:ahLst/>
            <a:cxnLst/>
            <a:rect l="l" t="t" r="r" b="b"/>
            <a:pathLst>
              <a:path w="55879">
                <a:moveTo>
                  <a:pt x="0" y="0"/>
                </a:moveTo>
                <a:lnTo>
                  <a:pt x="558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8" name="object 1708"/>
          <p:cNvSpPr/>
          <p:nvPr/>
        </p:nvSpPr>
        <p:spPr>
          <a:xfrm>
            <a:off x="3853179" y="5073015"/>
            <a:ext cx="58419" cy="0"/>
          </a:xfrm>
          <a:custGeom>
            <a:avLst/>
            <a:gdLst/>
            <a:ahLst/>
            <a:cxnLst/>
            <a:rect l="l" t="t" r="r" b="b"/>
            <a:pathLst>
              <a:path w="58420">
                <a:moveTo>
                  <a:pt x="0" y="0"/>
                </a:moveTo>
                <a:lnTo>
                  <a:pt x="584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9" name="object 1709"/>
          <p:cNvSpPr/>
          <p:nvPr/>
        </p:nvSpPr>
        <p:spPr>
          <a:xfrm>
            <a:off x="3854452" y="5071745"/>
            <a:ext cx="58419" cy="0"/>
          </a:xfrm>
          <a:custGeom>
            <a:avLst/>
            <a:gdLst/>
            <a:ahLst/>
            <a:cxnLst/>
            <a:rect l="l" t="t" r="r" b="b"/>
            <a:pathLst>
              <a:path w="58420">
                <a:moveTo>
                  <a:pt x="0" y="0"/>
                </a:moveTo>
                <a:lnTo>
                  <a:pt x="584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0" name="object 1710"/>
          <p:cNvSpPr/>
          <p:nvPr/>
        </p:nvSpPr>
        <p:spPr>
          <a:xfrm>
            <a:off x="3854452" y="5070475"/>
            <a:ext cx="60960" cy="0"/>
          </a:xfrm>
          <a:custGeom>
            <a:avLst/>
            <a:gdLst/>
            <a:ahLst/>
            <a:cxnLst/>
            <a:rect l="l" t="t" r="r" b="b"/>
            <a:pathLst>
              <a:path w="60960">
                <a:moveTo>
                  <a:pt x="0" y="0"/>
                </a:moveTo>
                <a:lnTo>
                  <a:pt x="609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1" name="object 1711"/>
          <p:cNvSpPr/>
          <p:nvPr/>
        </p:nvSpPr>
        <p:spPr>
          <a:xfrm>
            <a:off x="5566409" y="5075554"/>
            <a:ext cx="53340" cy="0"/>
          </a:xfrm>
          <a:custGeom>
            <a:avLst/>
            <a:gdLst/>
            <a:ahLst/>
            <a:cxnLst/>
            <a:rect l="l" t="t" r="r" b="b"/>
            <a:pathLst>
              <a:path w="53339">
                <a:moveTo>
                  <a:pt x="0" y="0"/>
                </a:moveTo>
                <a:lnTo>
                  <a:pt x="533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2" name="object 1712"/>
          <p:cNvSpPr/>
          <p:nvPr/>
        </p:nvSpPr>
        <p:spPr>
          <a:xfrm>
            <a:off x="5563870" y="5074285"/>
            <a:ext cx="55880" cy="0"/>
          </a:xfrm>
          <a:custGeom>
            <a:avLst/>
            <a:gdLst/>
            <a:ahLst/>
            <a:cxnLst/>
            <a:rect l="l" t="t" r="r" b="b"/>
            <a:pathLst>
              <a:path w="55879">
                <a:moveTo>
                  <a:pt x="0" y="0"/>
                </a:moveTo>
                <a:lnTo>
                  <a:pt x="558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3" name="object 1713"/>
          <p:cNvSpPr/>
          <p:nvPr/>
        </p:nvSpPr>
        <p:spPr>
          <a:xfrm>
            <a:off x="5562600" y="5073015"/>
            <a:ext cx="57150" cy="0"/>
          </a:xfrm>
          <a:custGeom>
            <a:avLst/>
            <a:gdLst/>
            <a:ahLst/>
            <a:cxnLst/>
            <a:rect l="l" t="t" r="r" b="b"/>
            <a:pathLst>
              <a:path w="57150">
                <a:moveTo>
                  <a:pt x="0" y="0"/>
                </a:moveTo>
                <a:lnTo>
                  <a:pt x="571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4" name="object 1714"/>
          <p:cNvSpPr/>
          <p:nvPr/>
        </p:nvSpPr>
        <p:spPr>
          <a:xfrm>
            <a:off x="5560061" y="5071745"/>
            <a:ext cx="58419" cy="0"/>
          </a:xfrm>
          <a:custGeom>
            <a:avLst/>
            <a:gdLst/>
            <a:ahLst/>
            <a:cxnLst/>
            <a:rect l="l" t="t" r="r" b="b"/>
            <a:pathLst>
              <a:path w="58420">
                <a:moveTo>
                  <a:pt x="0" y="0"/>
                </a:moveTo>
                <a:lnTo>
                  <a:pt x="584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5" name="object 1715"/>
          <p:cNvSpPr/>
          <p:nvPr/>
        </p:nvSpPr>
        <p:spPr>
          <a:xfrm>
            <a:off x="5558790" y="5070475"/>
            <a:ext cx="59690" cy="0"/>
          </a:xfrm>
          <a:custGeom>
            <a:avLst/>
            <a:gdLst/>
            <a:ahLst/>
            <a:cxnLst/>
            <a:rect l="l" t="t" r="r" b="b"/>
            <a:pathLst>
              <a:path w="59689">
                <a:moveTo>
                  <a:pt x="0" y="0"/>
                </a:moveTo>
                <a:lnTo>
                  <a:pt x="596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6" name="object 1716"/>
          <p:cNvSpPr/>
          <p:nvPr/>
        </p:nvSpPr>
        <p:spPr>
          <a:xfrm>
            <a:off x="3850640" y="5081904"/>
            <a:ext cx="45720" cy="0"/>
          </a:xfrm>
          <a:custGeom>
            <a:avLst/>
            <a:gdLst/>
            <a:ahLst/>
            <a:cxnLst/>
            <a:rect l="l" t="t" r="r" b="b"/>
            <a:pathLst>
              <a:path w="45720">
                <a:moveTo>
                  <a:pt x="0" y="0"/>
                </a:moveTo>
                <a:lnTo>
                  <a:pt x="457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7" name="object 1717"/>
          <p:cNvSpPr/>
          <p:nvPr/>
        </p:nvSpPr>
        <p:spPr>
          <a:xfrm>
            <a:off x="3850640" y="5080634"/>
            <a:ext cx="48260" cy="0"/>
          </a:xfrm>
          <a:custGeom>
            <a:avLst/>
            <a:gdLst/>
            <a:ahLst/>
            <a:cxnLst/>
            <a:rect l="l" t="t" r="r" b="b"/>
            <a:pathLst>
              <a:path w="48260">
                <a:moveTo>
                  <a:pt x="0" y="0"/>
                </a:moveTo>
                <a:lnTo>
                  <a:pt x="482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8" name="object 1718"/>
          <p:cNvSpPr/>
          <p:nvPr/>
        </p:nvSpPr>
        <p:spPr>
          <a:xfrm>
            <a:off x="3851909" y="5079365"/>
            <a:ext cx="49530" cy="0"/>
          </a:xfrm>
          <a:custGeom>
            <a:avLst/>
            <a:gdLst/>
            <a:ahLst/>
            <a:cxnLst/>
            <a:rect l="l" t="t" r="r" b="b"/>
            <a:pathLst>
              <a:path w="49529">
                <a:moveTo>
                  <a:pt x="0" y="0"/>
                </a:moveTo>
                <a:lnTo>
                  <a:pt x="495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9" name="object 1719"/>
          <p:cNvSpPr/>
          <p:nvPr/>
        </p:nvSpPr>
        <p:spPr>
          <a:xfrm>
            <a:off x="3851911" y="5078095"/>
            <a:ext cx="50799" cy="0"/>
          </a:xfrm>
          <a:custGeom>
            <a:avLst/>
            <a:gdLst/>
            <a:ahLst/>
            <a:cxnLst/>
            <a:rect l="l" t="t" r="r" b="b"/>
            <a:pathLst>
              <a:path w="50800">
                <a:moveTo>
                  <a:pt x="0" y="0"/>
                </a:moveTo>
                <a:lnTo>
                  <a:pt x="508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0" name="object 1720"/>
          <p:cNvSpPr/>
          <p:nvPr/>
        </p:nvSpPr>
        <p:spPr>
          <a:xfrm>
            <a:off x="3851911" y="5076825"/>
            <a:ext cx="53340" cy="0"/>
          </a:xfrm>
          <a:custGeom>
            <a:avLst/>
            <a:gdLst/>
            <a:ahLst/>
            <a:cxnLst/>
            <a:rect l="l" t="t" r="r" b="b"/>
            <a:pathLst>
              <a:path w="53339">
                <a:moveTo>
                  <a:pt x="0" y="0"/>
                </a:moveTo>
                <a:lnTo>
                  <a:pt x="533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1" name="object 1721"/>
          <p:cNvSpPr/>
          <p:nvPr/>
        </p:nvSpPr>
        <p:spPr>
          <a:xfrm>
            <a:off x="5576570" y="5081904"/>
            <a:ext cx="45720" cy="0"/>
          </a:xfrm>
          <a:custGeom>
            <a:avLst/>
            <a:gdLst/>
            <a:ahLst/>
            <a:cxnLst/>
            <a:rect l="l" t="t" r="r" b="b"/>
            <a:pathLst>
              <a:path w="45720">
                <a:moveTo>
                  <a:pt x="0" y="0"/>
                </a:moveTo>
                <a:lnTo>
                  <a:pt x="457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2" name="object 1722"/>
          <p:cNvSpPr/>
          <p:nvPr/>
        </p:nvSpPr>
        <p:spPr>
          <a:xfrm>
            <a:off x="5575300" y="5080634"/>
            <a:ext cx="46990" cy="0"/>
          </a:xfrm>
          <a:custGeom>
            <a:avLst/>
            <a:gdLst/>
            <a:ahLst/>
            <a:cxnLst/>
            <a:rect l="l" t="t" r="r" b="b"/>
            <a:pathLst>
              <a:path w="46989">
                <a:moveTo>
                  <a:pt x="0" y="0"/>
                </a:moveTo>
                <a:lnTo>
                  <a:pt x="469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3" name="object 1723"/>
          <p:cNvSpPr/>
          <p:nvPr/>
        </p:nvSpPr>
        <p:spPr>
          <a:xfrm>
            <a:off x="5572759" y="5079365"/>
            <a:ext cx="48260" cy="0"/>
          </a:xfrm>
          <a:custGeom>
            <a:avLst/>
            <a:gdLst/>
            <a:ahLst/>
            <a:cxnLst/>
            <a:rect l="l" t="t" r="r" b="b"/>
            <a:pathLst>
              <a:path w="48260">
                <a:moveTo>
                  <a:pt x="0" y="0"/>
                </a:moveTo>
                <a:lnTo>
                  <a:pt x="482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4" name="object 1724"/>
          <p:cNvSpPr/>
          <p:nvPr/>
        </p:nvSpPr>
        <p:spPr>
          <a:xfrm>
            <a:off x="5570222" y="5078095"/>
            <a:ext cx="50799" cy="0"/>
          </a:xfrm>
          <a:custGeom>
            <a:avLst/>
            <a:gdLst/>
            <a:ahLst/>
            <a:cxnLst/>
            <a:rect l="l" t="t" r="r" b="b"/>
            <a:pathLst>
              <a:path w="50800">
                <a:moveTo>
                  <a:pt x="0" y="0"/>
                </a:moveTo>
                <a:lnTo>
                  <a:pt x="508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5" name="object 1725"/>
          <p:cNvSpPr/>
          <p:nvPr/>
        </p:nvSpPr>
        <p:spPr>
          <a:xfrm>
            <a:off x="5568950" y="5076825"/>
            <a:ext cx="52069" cy="0"/>
          </a:xfrm>
          <a:custGeom>
            <a:avLst/>
            <a:gdLst/>
            <a:ahLst/>
            <a:cxnLst/>
            <a:rect l="l" t="t" r="r" b="b"/>
            <a:pathLst>
              <a:path w="52070">
                <a:moveTo>
                  <a:pt x="0" y="0"/>
                </a:moveTo>
                <a:lnTo>
                  <a:pt x="520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6" name="object 1726"/>
          <p:cNvSpPr/>
          <p:nvPr/>
        </p:nvSpPr>
        <p:spPr>
          <a:xfrm>
            <a:off x="3848102" y="50882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7" name="object 1727"/>
          <p:cNvSpPr/>
          <p:nvPr/>
        </p:nvSpPr>
        <p:spPr>
          <a:xfrm>
            <a:off x="3848100" y="5086984"/>
            <a:ext cx="40640" cy="0"/>
          </a:xfrm>
          <a:custGeom>
            <a:avLst/>
            <a:gdLst/>
            <a:ahLst/>
            <a:cxnLst/>
            <a:rect l="l" t="t" r="r" b="b"/>
            <a:pathLst>
              <a:path w="40639">
                <a:moveTo>
                  <a:pt x="0" y="0"/>
                </a:moveTo>
                <a:lnTo>
                  <a:pt x="406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8" name="object 1728"/>
          <p:cNvSpPr/>
          <p:nvPr/>
        </p:nvSpPr>
        <p:spPr>
          <a:xfrm>
            <a:off x="3849370" y="5085715"/>
            <a:ext cx="40640" cy="0"/>
          </a:xfrm>
          <a:custGeom>
            <a:avLst/>
            <a:gdLst/>
            <a:ahLst/>
            <a:cxnLst/>
            <a:rect l="l" t="t" r="r" b="b"/>
            <a:pathLst>
              <a:path w="40639">
                <a:moveTo>
                  <a:pt x="0" y="0"/>
                </a:moveTo>
                <a:lnTo>
                  <a:pt x="406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9" name="object 1729"/>
          <p:cNvSpPr/>
          <p:nvPr/>
        </p:nvSpPr>
        <p:spPr>
          <a:xfrm>
            <a:off x="3849370" y="5084445"/>
            <a:ext cx="43180" cy="0"/>
          </a:xfrm>
          <a:custGeom>
            <a:avLst/>
            <a:gdLst/>
            <a:ahLst/>
            <a:cxnLst/>
            <a:rect l="l" t="t" r="r" b="b"/>
            <a:pathLst>
              <a:path w="43179">
                <a:moveTo>
                  <a:pt x="0" y="0"/>
                </a:moveTo>
                <a:lnTo>
                  <a:pt x="431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0" name="object 1730"/>
          <p:cNvSpPr/>
          <p:nvPr/>
        </p:nvSpPr>
        <p:spPr>
          <a:xfrm>
            <a:off x="3849371" y="5083175"/>
            <a:ext cx="45720" cy="0"/>
          </a:xfrm>
          <a:custGeom>
            <a:avLst/>
            <a:gdLst/>
            <a:ahLst/>
            <a:cxnLst/>
            <a:rect l="l" t="t" r="r" b="b"/>
            <a:pathLst>
              <a:path w="45720">
                <a:moveTo>
                  <a:pt x="0" y="0"/>
                </a:moveTo>
                <a:lnTo>
                  <a:pt x="457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1" name="object 1731"/>
          <p:cNvSpPr/>
          <p:nvPr/>
        </p:nvSpPr>
        <p:spPr>
          <a:xfrm>
            <a:off x="5588002" y="5088254"/>
            <a:ext cx="36829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2" name="object 1732"/>
          <p:cNvSpPr/>
          <p:nvPr/>
        </p:nvSpPr>
        <p:spPr>
          <a:xfrm>
            <a:off x="5585461" y="5086984"/>
            <a:ext cx="39370" cy="0"/>
          </a:xfrm>
          <a:custGeom>
            <a:avLst/>
            <a:gdLst/>
            <a:ahLst/>
            <a:cxnLst/>
            <a:rect l="l" t="t" r="r" b="b"/>
            <a:pathLst>
              <a:path w="39370">
                <a:moveTo>
                  <a:pt x="0" y="0"/>
                </a:moveTo>
                <a:lnTo>
                  <a:pt x="393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3" name="object 1733"/>
          <p:cNvSpPr/>
          <p:nvPr/>
        </p:nvSpPr>
        <p:spPr>
          <a:xfrm>
            <a:off x="5582920" y="5085715"/>
            <a:ext cx="40640" cy="0"/>
          </a:xfrm>
          <a:custGeom>
            <a:avLst/>
            <a:gdLst/>
            <a:ahLst/>
            <a:cxnLst/>
            <a:rect l="l" t="t" r="r" b="b"/>
            <a:pathLst>
              <a:path w="40639">
                <a:moveTo>
                  <a:pt x="0" y="0"/>
                </a:moveTo>
                <a:lnTo>
                  <a:pt x="406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4" name="object 1734"/>
          <p:cNvSpPr/>
          <p:nvPr/>
        </p:nvSpPr>
        <p:spPr>
          <a:xfrm>
            <a:off x="5581650" y="5084445"/>
            <a:ext cx="41910" cy="0"/>
          </a:xfrm>
          <a:custGeom>
            <a:avLst/>
            <a:gdLst/>
            <a:ahLst/>
            <a:cxnLst/>
            <a:rect l="l" t="t" r="r" b="b"/>
            <a:pathLst>
              <a:path w="41910">
                <a:moveTo>
                  <a:pt x="0" y="0"/>
                </a:moveTo>
                <a:lnTo>
                  <a:pt x="419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5" name="object 1735"/>
          <p:cNvSpPr/>
          <p:nvPr/>
        </p:nvSpPr>
        <p:spPr>
          <a:xfrm>
            <a:off x="5579111" y="5083175"/>
            <a:ext cx="44450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0" y="0"/>
                </a:moveTo>
                <a:lnTo>
                  <a:pt x="444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6" name="object 1736"/>
          <p:cNvSpPr/>
          <p:nvPr/>
        </p:nvSpPr>
        <p:spPr>
          <a:xfrm>
            <a:off x="3845561" y="5094604"/>
            <a:ext cx="30480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4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7" name="object 1737"/>
          <p:cNvSpPr/>
          <p:nvPr/>
        </p:nvSpPr>
        <p:spPr>
          <a:xfrm>
            <a:off x="3845560" y="5093334"/>
            <a:ext cx="33020" cy="0"/>
          </a:xfrm>
          <a:custGeom>
            <a:avLst/>
            <a:gdLst/>
            <a:ahLst/>
            <a:cxnLst/>
            <a:rect l="l" t="t" r="r" b="b"/>
            <a:pathLst>
              <a:path w="33020">
                <a:moveTo>
                  <a:pt x="0" y="0"/>
                </a:moveTo>
                <a:lnTo>
                  <a:pt x="330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8" name="object 1738"/>
          <p:cNvSpPr/>
          <p:nvPr/>
        </p:nvSpPr>
        <p:spPr>
          <a:xfrm>
            <a:off x="3846829" y="5092065"/>
            <a:ext cx="33020" cy="0"/>
          </a:xfrm>
          <a:custGeom>
            <a:avLst/>
            <a:gdLst/>
            <a:ahLst/>
            <a:cxnLst/>
            <a:rect l="l" t="t" r="r" b="b"/>
            <a:pathLst>
              <a:path w="33020">
                <a:moveTo>
                  <a:pt x="0" y="0"/>
                </a:moveTo>
                <a:lnTo>
                  <a:pt x="330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9" name="object 1739"/>
          <p:cNvSpPr/>
          <p:nvPr/>
        </p:nvSpPr>
        <p:spPr>
          <a:xfrm>
            <a:off x="3846829" y="5090795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5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0" name="object 1740"/>
          <p:cNvSpPr/>
          <p:nvPr/>
        </p:nvSpPr>
        <p:spPr>
          <a:xfrm>
            <a:off x="3846832" y="5089525"/>
            <a:ext cx="36829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1" name="object 1741"/>
          <p:cNvSpPr/>
          <p:nvPr/>
        </p:nvSpPr>
        <p:spPr>
          <a:xfrm>
            <a:off x="5598162" y="5094604"/>
            <a:ext cx="29209" cy="0"/>
          </a:xfrm>
          <a:custGeom>
            <a:avLst/>
            <a:gdLst/>
            <a:ahLst/>
            <a:cxnLst/>
            <a:rect l="l" t="t" r="r" b="b"/>
            <a:pathLst>
              <a:path w="29210">
                <a:moveTo>
                  <a:pt x="0" y="0"/>
                </a:moveTo>
                <a:lnTo>
                  <a:pt x="292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2" name="object 1742"/>
          <p:cNvSpPr/>
          <p:nvPr/>
        </p:nvSpPr>
        <p:spPr>
          <a:xfrm>
            <a:off x="5595622" y="5093334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0" y="0"/>
                </a:moveTo>
                <a:lnTo>
                  <a:pt x="317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3" name="object 1743"/>
          <p:cNvSpPr/>
          <p:nvPr/>
        </p:nvSpPr>
        <p:spPr>
          <a:xfrm>
            <a:off x="5593079" y="5092065"/>
            <a:ext cx="33020" cy="0"/>
          </a:xfrm>
          <a:custGeom>
            <a:avLst/>
            <a:gdLst/>
            <a:ahLst/>
            <a:cxnLst/>
            <a:rect l="l" t="t" r="r" b="b"/>
            <a:pathLst>
              <a:path w="33020">
                <a:moveTo>
                  <a:pt x="0" y="0"/>
                </a:moveTo>
                <a:lnTo>
                  <a:pt x="330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4" name="object 1744"/>
          <p:cNvSpPr/>
          <p:nvPr/>
        </p:nvSpPr>
        <p:spPr>
          <a:xfrm>
            <a:off x="5591809" y="5090795"/>
            <a:ext cx="34290" cy="0"/>
          </a:xfrm>
          <a:custGeom>
            <a:avLst/>
            <a:gdLst/>
            <a:ahLst/>
            <a:cxnLst/>
            <a:rect l="l" t="t" r="r" b="b"/>
            <a:pathLst>
              <a:path w="34289">
                <a:moveTo>
                  <a:pt x="0" y="0"/>
                </a:moveTo>
                <a:lnTo>
                  <a:pt x="342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5" name="object 1745"/>
          <p:cNvSpPr/>
          <p:nvPr/>
        </p:nvSpPr>
        <p:spPr>
          <a:xfrm>
            <a:off x="5589272" y="5089525"/>
            <a:ext cx="36829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8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6" name="object 1746"/>
          <p:cNvSpPr/>
          <p:nvPr/>
        </p:nvSpPr>
        <p:spPr>
          <a:xfrm>
            <a:off x="3843023" y="5100954"/>
            <a:ext cx="22859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0" y="0"/>
                </a:moveTo>
                <a:lnTo>
                  <a:pt x="228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7" name="object 1747"/>
          <p:cNvSpPr/>
          <p:nvPr/>
        </p:nvSpPr>
        <p:spPr>
          <a:xfrm>
            <a:off x="3843020" y="5099684"/>
            <a:ext cx="24130" cy="0"/>
          </a:xfrm>
          <a:custGeom>
            <a:avLst/>
            <a:gdLst/>
            <a:ahLst/>
            <a:cxnLst/>
            <a:rect l="l" t="t" r="r" b="b"/>
            <a:pathLst>
              <a:path w="24129">
                <a:moveTo>
                  <a:pt x="0" y="0"/>
                </a:moveTo>
                <a:lnTo>
                  <a:pt x="241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8" name="object 1748"/>
          <p:cNvSpPr/>
          <p:nvPr/>
        </p:nvSpPr>
        <p:spPr>
          <a:xfrm>
            <a:off x="3844292" y="5098415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4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9" name="object 1749"/>
          <p:cNvSpPr/>
          <p:nvPr/>
        </p:nvSpPr>
        <p:spPr>
          <a:xfrm>
            <a:off x="3844290" y="5097145"/>
            <a:ext cx="27940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9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0" name="object 1750"/>
          <p:cNvSpPr/>
          <p:nvPr/>
        </p:nvSpPr>
        <p:spPr>
          <a:xfrm>
            <a:off x="3845559" y="5095875"/>
            <a:ext cx="27940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9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1" name="object 1751"/>
          <p:cNvSpPr/>
          <p:nvPr/>
        </p:nvSpPr>
        <p:spPr>
          <a:xfrm>
            <a:off x="5608320" y="5100954"/>
            <a:ext cx="21590" cy="0"/>
          </a:xfrm>
          <a:custGeom>
            <a:avLst/>
            <a:gdLst/>
            <a:ahLst/>
            <a:cxnLst/>
            <a:rect l="l" t="t" r="r" b="b"/>
            <a:pathLst>
              <a:path w="21589">
                <a:moveTo>
                  <a:pt x="0" y="0"/>
                </a:moveTo>
                <a:lnTo>
                  <a:pt x="215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2" name="object 1752"/>
          <p:cNvSpPr/>
          <p:nvPr/>
        </p:nvSpPr>
        <p:spPr>
          <a:xfrm>
            <a:off x="5605779" y="5099684"/>
            <a:ext cx="24130" cy="0"/>
          </a:xfrm>
          <a:custGeom>
            <a:avLst/>
            <a:gdLst/>
            <a:ahLst/>
            <a:cxnLst/>
            <a:rect l="l" t="t" r="r" b="b"/>
            <a:pathLst>
              <a:path w="24129">
                <a:moveTo>
                  <a:pt x="0" y="0"/>
                </a:moveTo>
                <a:lnTo>
                  <a:pt x="241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3" name="object 1753"/>
          <p:cNvSpPr/>
          <p:nvPr/>
        </p:nvSpPr>
        <p:spPr>
          <a:xfrm>
            <a:off x="5604509" y="5098415"/>
            <a:ext cx="24130" cy="0"/>
          </a:xfrm>
          <a:custGeom>
            <a:avLst/>
            <a:gdLst/>
            <a:ahLst/>
            <a:cxnLst/>
            <a:rect l="l" t="t" r="r" b="b"/>
            <a:pathLst>
              <a:path w="24129">
                <a:moveTo>
                  <a:pt x="0" y="0"/>
                </a:moveTo>
                <a:lnTo>
                  <a:pt x="241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4" name="object 1754"/>
          <p:cNvSpPr/>
          <p:nvPr/>
        </p:nvSpPr>
        <p:spPr>
          <a:xfrm>
            <a:off x="5601970" y="5097145"/>
            <a:ext cx="26670" cy="0"/>
          </a:xfrm>
          <a:custGeom>
            <a:avLst/>
            <a:gdLst/>
            <a:ahLst/>
            <a:cxnLst/>
            <a:rect l="l" t="t" r="r" b="b"/>
            <a:pathLst>
              <a:path w="26670">
                <a:moveTo>
                  <a:pt x="0" y="0"/>
                </a:moveTo>
                <a:lnTo>
                  <a:pt x="266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5" name="object 1755"/>
          <p:cNvSpPr/>
          <p:nvPr/>
        </p:nvSpPr>
        <p:spPr>
          <a:xfrm>
            <a:off x="5599429" y="5095875"/>
            <a:ext cx="27940" cy="0"/>
          </a:xfrm>
          <a:custGeom>
            <a:avLst/>
            <a:gdLst/>
            <a:ahLst/>
            <a:cxnLst/>
            <a:rect l="l" t="t" r="r" b="b"/>
            <a:pathLst>
              <a:path w="27939">
                <a:moveTo>
                  <a:pt x="0" y="0"/>
                </a:moveTo>
                <a:lnTo>
                  <a:pt x="279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6" name="object 1756"/>
          <p:cNvSpPr/>
          <p:nvPr/>
        </p:nvSpPr>
        <p:spPr>
          <a:xfrm>
            <a:off x="3840479" y="5107304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>
                <a:moveTo>
                  <a:pt x="0" y="0"/>
                </a:moveTo>
                <a:lnTo>
                  <a:pt x="139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7" name="object 1757"/>
          <p:cNvSpPr/>
          <p:nvPr/>
        </p:nvSpPr>
        <p:spPr>
          <a:xfrm>
            <a:off x="3840479" y="5106034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0" y="0"/>
                </a:moveTo>
                <a:lnTo>
                  <a:pt x="165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8" name="object 1758"/>
          <p:cNvSpPr/>
          <p:nvPr/>
        </p:nvSpPr>
        <p:spPr>
          <a:xfrm>
            <a:off x="3841752" y="5104765"/>
            <a:ext cx="17780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9" name="object 1759"/>
          <p:cNvSpPr/>
          <p:nvPr/>
        </p:nvSpPr>
        <p:spPr>
          <a:xfrm>
            <a:off x="3841751" y="5103495"/>
            <a:ext cx="19050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0" name="object 1760"/>
          <p:cNvSpPr/>
          <p:nvPr/>
        </p:nvSpPr>
        <p:spPr>
          <a:xfrm>
            <a:off x="3843021" y="5102225"/>
            <a:ext cx="20320" cy="0"/>
          </a:xfrm>
          <a:custGeom>
            <a:avLst/>
            <a:gdLst/>
            <a:ahLst/>
            <a:cxnLst/>
            <a:rect l="l" t="t" r="r" b="b"/>
            <a:pathLst>
              <a:path w="20320">
                <a:moveTo>
                  <a:pt x="0" y="0"/>
                </a:moveTo>
                <a:lnTo>
                  <a:pt x="203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1" name="object 1761"/>
          <p:cNvSpPr/>
          <p:nvPr/>
        </p:nvSpPr>
        <p:spPr>
          <a:xfrm>
            <a:off x="5618479" y="5107304"/>
            <a:ext cx="13970" cy="0"/>
          </a:xfrm>
          <a:custGeom>
            <a:avLst/>
            <a:gdLst/>
            <a:ahLst/>
            <a:cxnLst/>
            <a:rect l="l" t="t" r="r" b="b"/>
            <a:pathLst>
              <a:path w="13970">
                <a:moveTo>
                  <a:pt x="0" y="0"/>
                </a:moveTo>
                <a:lnTo>
                  <a:pt x="139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2" name="object 1762"/>
          <p:cNvSpPr/>
          <p:nvPr/>
        </p:nvSpPr>
        <p:spPr>
          <a:xfrm>
            <a:off x="5617209" y="5106034"/>
            <a:ext cx="15240" cy="0"/>
          </a:xfrm>
          <a:custGeom>
            <a:avLst/>
            <a:gdLst/>
            <a:ahLst/>
            <a:cxnLst/>
            <a:rect l="l" t="t" r="r" b="b"/>
            <a:pathLst>
              <a:path w="15239">
                <a:moveTo>
                  <a:pt x="0" y="0"/>
                </a:moveTo>
                <a:lnTo>
                  <a:pt x="152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3" name="object 1763"/>
          <p:cNvSpPr/>
          <p:nvPr/>
        </p:nvSpPr>
        <p:spPr>
          <a:xfrm>
            <a:off x="5614671" y="5104765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0" y="0"/>
                </a:moveTo>
                <a:lnTo>
                  <a:pt x="165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4" name="object 1764"/>
          <p:cNvSpPr/>
          <p:nvPr/>
        </p:nvSpPr>
        <p:spPr>
          <a:xfrm>
            <a:off x="5612131" y="5103495"/>
            <a:ext cx="19050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5" name="object 1765"/>
          <p:cNvSpPr/>
          <p:nvPr/>
        </p:nvSpPr>
        <p:spPr>
          <a:xfrm>
            <a:off x="5610859" y="5102225"/>
            <a:ext cx="19050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6" name="object 1766"/>
          <p:cNvSpPr/>
          <p:nvPr/>
        </p:nvSpPr>
        <p:spPr>
          <a:xfrm>
            <a:off x="3837940" y="5113654"/>
            <a:ext cx="6350" cy="0"/>
          </a:xfrm>
          <a:custGeom>
            <a:avLst/>
            <a:gdLst/>
            <a:ahLst/>
            <a:cxnLst/>
            <a:rect l="l" t="t" r="r" b="b"/>
            <a:pathLst>
              <a:path w="6350">
                <a:moveTo>
                  <a:pt x="0" y="0"/>
                </a:moveTo>
                <a:lnTo>
                  <a:pt x="63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7" name="object 1767"/>
          <p:cNvSpPr/>
          <p:nvPr/>
        </p:nvSpPr>
        <p:spPr>
          <a:xfrm>
            <a:off x="3839210" y="5112384"/>
            <a:ext cx="7620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62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8" name="object 1768"/>
          <p:cNvSpPr/>
          <p:nvPr/>
        </p:nvSpPr>
        <p:spPr>
          <a:xfrm>
            <a:off x="3839211" y="5111115"/>
            <a:ext cx="10160" cy="0"/>
          </a:xfrm>
          <a:custGeom>
            <a:avLst/>
            <a:gdLst/>
            <a:ahLst/>
            <a:cxnLst/>
            <a:rect l="l" t="t" r="r" b="b"/>
            <a:pathLst>
              <a:path w="10160">
                <a:moveTo>
                  <a:pt x="0" y="0"/>
                </a:moveTo>
                <a:lnTo>
                  <a:pt x="1016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9" name="object 1769"/>
          <p:cNvSpPr/>
          <p:nvPr/>
        </p:nvSpPr>
        <p:spPr>
          <a:xfrm>
            <a:off x="3839209" y="5109845"/>
            <a:ext cx="11430" cy="0"/>
          </a:xfrm>
          <a:custGeom>
            <a:avLst/>
            <a:gdLst/>
            <a:ahLst/>
            <a:cxnLst/>
            <a:rect l="l" t="t" r="r" b="b"/>
            <a:pathLst>
              <a:path w="11429">
                <a:moveTo>
                  <a:pt x="0" y="0"/>
                </a:moveTo>
                <a:lnTo>
                  <a:pt x="114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0" name="object 1770"/>
          <p:cNvSpPr/>
          <p:nvPr/>
        </p:nvSpPr>
        <p:spPr>
          <a:xfrm>
            <a:off x="3840479" y="5108575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1" name="object 1771"/>
          <p:cNvSpPr/>
          <p:nvPr/>
        </p:nvSpPr>
        <p:spPr>
          <a:xfrm>
            <a:off x="5628641" y="5113654"/>
            <a:ext cx="6350" cy="0"/>
          </a:xfrm>
          <a:custGeom>
            <a:avLst/>
            <a:gdLst/>
            <a:ahLst/>
            <a:cxnLst/>
            <a:rect l="l" t="t" r="r" b="b"/>
            <a:pathLst>
              <a:path w="6350">
                <a:moveTo>
                  <a:pt x="0" y="0"/>
                </a:moveTo>
                <a:lnTo>
                  <a:pt x="63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2" name="object 1772"/>
          <p:cNvSpPr/>
          <p:nvPr/>
        </p:nvSpPr>
        <p:spPr>
          <a:xfrm>
            <a:off x="5627370" y="5112384"/>
            <a:ext cx="6350" cy="0"/>
          </a:xfrm>
          <a:custGeom>
            <a:avLst/>
            <a:gdLst/>
            <a:ahLst/>
            <a:cxnLst/>
            <a:rect l="l" t="t" r="r" b="b"/>
            <a:pathLst>
              <a:path w="6350">
                <a:moveTo>
                  <a:pt x="0" y="0"/>
                </a:moveTo>
                <a:lnTo>
                  <a:pt x="635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3" name="object 1773"/>
          <p:cNvSpPr/>
          <p:nvPr/>
        </p:nvSpPr>
        <p:spPr>
          <a:xfrm>
            <a:off x="5624831" y="5111115"/>
            <a:ext cx="8889" cy="0"/>
          </a:xfrm>
          <a:custGeom>
            <a:avLst/>
            <a:gdLst/>
            <a:ahLst/>
            <a:cxnLst/>
            <a:rect l="l" t="t" r="r" b="b"/>
            <a:pathLst>
              <a:path w="8889">
                <a:moveTo>
                  <a:pt x="0" y="0"/>
                </a:moveTo>
                <a:lnTo>
                  <a:pt x="888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4" name="object 1774"/>
          <p:cNvSpPr/>
          <p:nvPr/>
        </p:nvSpPr>
        <p:spPr>
          <a:xfrm>
            <a:off x="5622290" y="5109845"/>
            <a:ext cx="11430" cy="0"/>
          </a:xfrm>
          <a:custGeom>
            <a:avLst/>
            <a:gdLst/>
            <a:ahLst/>
            <a:cxnLst/>
            <a:rect l="l" t="t" r="r" b="b"/>
            <a:pathLst>
              <a:path w="11429">
                <a:moveTo>
                  <a:pt x="0" y="0"/>
                </a:moveTo>
                <a:lnTo>
                  <a:pt x="114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5" name="object 1775"/>
          <p:cNvSpPr/>
          <p:nvPr/>
        </p:nvSpPr>
        <p:spPr>
          <a:xfrm>
            <a:off x="5621020" y="5108575"/>
            <a:ext cx="11430" cy="0"/>
          </a:xfrm>
          <a:custGeom>
            <a:avLst/>
            <a:gdLst/>
            <a:ahLst/>
            <a:cxnLst/>
            <a:rect l="l" t="t" r="r" b="b"/>
            <a:pathLst>
              <a:path w="11429">
                <a:moveTo>
                  <a:pt x="0" y="0"/>
                </a:moveTo>
                <a:lnTo>
                  <a:pt x="1142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6" name="object 1776"/>
          <p:cNvSpPr/>
          <p:nvPr/>
        </p:nvSpPr>
        <p:spPr>
          <a:xfrm>
            <a:off x="3836670" y="511746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7" name="object 1777"/>
          <p:cNvSpPr/>
          <p:nvPr/>
        </p:nvSpPr>
        <p:spPr>
          <a:xfrm>
            <a:off x="3836670" y="5116195"/>
            <a:ext cx="3810" cy="0"/>
          </a:xfrm>
          <a:custGeom>
            <a:avLst/>
            <a:gdLst/>
            <a:ahLst/>
            <a:cxnLst/>
            <a:rect l="l" t="t" r="r" b="b"/>
            <a:pathLst>
              <a:path w="3810">
                <a:moveTo>
                  <a:pt x="0" y="0"/>
                </a:moveTo>
                <a:lnTo>
                  <a:pt x="38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8" name="object 1778"/>
          <p:cNvSpPr/>
          <p:nvPr/>
        </p:nvSpPr>
        <p:spPr>
          <a:xfrm>
            <a:off x="3837942" y="5114925"/>
            <a:ext cx="5080" cy="0"/>
          </a:xfrm>
          <a:custGeom>
            <a:avLst/>
            <a:gdLst/>
            <a:ahLst/>
            <a:cxnLst/>
            <a:rect l="l" t="t" r="r" b="b"/>
            <a:pathLst>
              <a:path w="5079">
                <a:moveTo>
                  <a:pt x="0" y="0"/>
                </a:moveTo>
                <a:lnTo>
                  <a:pt x="507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9" name="object 1779"/>
          <p:cNvSpPr/>
          <p:nvPr/>
        </p:nvSpPr>
        <p:spPr>
          <a:xfrm>
            <a:off x="5634990" y="5117465"/>
            <a:ext cx="1270" cy="0"/>
          </a:xfrm>
          <a:custGeom>
            <a:avLst/>
            <a:gdLst/>
            <a:ahLst/>
            <a:cxnLst/>
            <a:rect l="l" t="t" r="r" b="b"/>
            <a:pathLst>
              <a:path w="1270">
                <a:moveTo>
                  <a:pt x="0" y="0"/>
                </a:moveTo>
                <a:lnTo>
                  <a:pt x="127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0" name="object 1780"/>
          <p:cNvSpPr/>
          <p:nvPr/>
        </p:nvSpPr>
        <p:spPr>
          <a:xfrm>
            <a:off x="5633720" y="5116195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539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1" name="object 1781"/>
          <p:cNvSpPr/>
          <p:nvPr/>
        </p:nvSpPr>
        <p:spPr>
          <a:xfrm>
            <a:off x="5631181" y="5114925"/>
            <a:ext cx="3810" cy="0"/>
          </a:xfrm>
          <a:custGeom>
            <a:avLst/>
            <a:gdLst/>
            <a:ahLst/>
            <a:cxnLst/>
            <a:rect l="l" t="t" r="r" b="b"/>
            <a:pathLst>
              <a:path w="3810">
                <a:moveTo>
                  <a:pt x="0" y="0"/>
                </a:moveTo>
                <a:lnTo>
                  <a:pt x="381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2" name="object 1782"/>
          <p:cNvSpPr/>
          <p:nvPr/>
        </p:nvSpPr>
        <p:spPr>
          <a:xfrm>
            <a:off x="3266440" y="2763522"/>
            <a:ext cx="2940050" cy="2353310"/>
          </a:xfrm>
          <a:custGeom>
            <a:avLst/>
            <a:gdLst/>
            <a:ahLst/>
            <a:cxnLst/>
            <a:rect l="l" t="t" r="r" b="b"/>
            <a:pathLst>
              <a:path w="2940050" h="2353310">
                <a:moveTo>
                  <a:pt x="1469389" y="0"/>
                </a:moveTo>
                <a:lnTo>
                  <a:pt x="1126489" y="899159"/>
                </a:lnTo>
                <a:lnTo>
                  <a:pt x="0" y="899159"/>
                </a:lnTo>
                <a:lnTo>
                  <a:pt x="914400" y="1460500"/>
                </a:lnTo>
                <a:lnTo>
                  <a:pt x="570230" y="2353310"/>
                </a:lnTo>
                <a:lnTo>
                  <a:pt x="1469389" y="1805939"/>
                </a:lnTo>
                <a:lnTo>
                  <a:pt x="2368550" y="2353310"/>
                </a:lnTo>
                <a:lnTo>
                  <a:pt x="2024380" y="1460500"/>
                </a:lnTo>
                <a:lnTo>
                  <a:pt x="2940050" y="899159"/>
                </a:lnTo>
                <a:lnTo>
                  <a:pt x="1812289" y="899159"/>
                </a:lnTo>
                <a:lnTo>
                  <a:pt x="1469389" y="0"/>
                </a:lnTo>
                <a:close/>
              </a:path>
            </a:pathLst>
          </a:custGeom>
          <a:ln w="12579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3" name="object 1783"/>
          <p:cNvSpPr/>
          <p:nvPr/>
        </p:nvSpPr>
        <p:spPr>
          <a:xfrm>
            <a:off x="3188970" y="2687323"/>
            <a:ext cx="2941320" cy="23545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4" name="object 1784"/>
          <p:cNvSpPr/>
          <p:nvPr/>
        </p:nvSpPr>
        <p:spPr>
          <a:xfrm>
            <a:off x="3188970" y="2687320"/>
            <a:ext cx="2941320" cy="2353310"/>
          </a:xfrm>
          <a:custGeom>
            <a:avLst/>
            <a:gdLst/>
            <a:ahLst/>
            <a:cxnLst/>
            <a:rect l="l" t="t" r="r" b="b"/>
            <a:pathLst>
              <a:path w="2941320" h="2353310">
                <a:moveTo>
                  <a:pt x="1470659" y="0"/>
                </a:moveTo>
                <a:lnTo>
                  <a:pt x="1127759" y="899159"/>
                </a:lnTo>
                <a:lnTo>
                  <a:pt x="0" y="899159"/>
                </a:lnTo>
                <a:lnTo>
                  <a:pt x="915669" y="1460500"/>
                </a:lnTo>
                <a:lnTo>
                  <a:pt x="571500" y="2353310"/>
                </a:lnTo>
                <a:lnTo>
                  <a:pt x="1470659" y="1805939"/>
                </a:lnTo>
                <a:lnTo>
                  <a:pt x="2369820" y="2353310"/>
                </a:lnTo>
                <a:lnTo>
                  <a:pt x="2025650" y="1460500"/>
                </a:lnTo>
                <a:lnTo>
                  <a:pt x="2941320" y="899159"/>
                </a:lnTo>
                <a:lnTo>
                  <a:pt x="1813559" y="899159"/>
                </a:lnTo>
                <a:lnTo>
                  <a:pt x="1470659" y="0"/>
                </a:lnTo>
                <a:close/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5" name="object 1785"/>
          <p:cNvSpPr txBox="1"/>
          <p:nvPr/>
        </p:nvSpPr>
        <p:spPr>
          <a:xfrm>
            <a:off x="3441700" y="1873250"/>
            <a:ext cx="2867025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3200" b="1" spc="-6" dirty="0">
                <a:latin typeface="Arial"/>
                <a:cs typeface="Arial"/>
              </a:rPr>
              <a:t>Authentication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790" name="object 1790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1792" name="object 1792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98</a:t>
            </a:fld>
            <a:endParaRPr dirty="0"/>
          </a:p>
        </p:txBody>
      </p:sp>
      <p:sp>
        <p:nvSpPr>
          <p:cNvPr id="1791" name="object 1791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786" name="object 1786"/>
          <p:cNvSpPr txBox="1"/>
          <p:nvPr/>
        </p:nvSpPr>
        <p:spPr>
          <a:xfrm>
            <a:off x="6630668" y="3120390"/>
            <a:ext cx="1469390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3200" b="1" spc="-10" dirty="0">
                <a:latin typeface="Arial"/>
                <a:cs typeface="Arial"/>
              </a:rPr>
              <a:t>Privacy</a:t>
            </a:r>
            <a:endParaRPr sz="3200">
              <a:latin typeface="Arial"/>
              <a:cs typeface="Arial"/>
            </a:endParaRPr>
          </a:p>
        </p:txBody>
      </p:sp>
      <p:sp>
        <p:nvSpPr>
          <p:cNvPr id="1787" name="object 1787"/>
          <p:cNvSpPr txBox="1"/>
          <p:nvPr/>
        </p:nvSpPr>
        <p:spPr>
          <a:xfrm>
            <a:off x="245111" y="3120390"/>
            <a:ext cx="2642235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3200" b="1" spc="-6" dirty="0">
                <a:latin typeface="Arial"/>
                <a:cs typeface="Arial"/>
              </a:rPr>
              <a:t>Authorization</a:t>
            </a:r>
            <a:endParaRPr sz="3200">
              <a:latin typeface="Arial"/>
              <a:cs typeface="Arial"/>
            </a:endParaRPr>
          </a:p>
        </p:txBody>
      </p:sp>
      <p:sp>
        <p:nvSpPr>
          <p:cNvPr id="1788" name="object 1788"/>
          <p:cNvSpPr txBox="1"/>
          <p:nvPr/>
        </p:nvSpPr>
        <p:spPr>
          <a:xfrm>
            <a:off x="1421133" y="5052061"/>
            <a:ext cx="1627505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3200" b="1" spc="-6" dirty="0">
                <a:latin typeface="Arial"/>
                <a:cs typeface="Arial"/>
              </a:rPr>
              <a:t>I</a:t>
            </a:r>
            <a:r>
              <a:rPr sz="3200" b="1" dirty="0">
                <a:latin typeface="Arial"/>
                <a:cs typeface="Arial"/>
              </a:rPr>
              <a:t>nt</a:t>
            </a:r>
            <a:r>
              <a:rPr sz="3200" b="1" spc="-10" dirty="0">
                <a:latin typeface="Arial"/>
                <a:cs typeface="Arial"/>
              </a:rPr>
              <a:t>e</a:t>
            </a:r>
            <a:r>
              <a:rPr sz="3200" b="1" dirty="0">
                <a:latin typeface="Arial"/>
                <a:cs typeface="Arial"/>
              </a:rPr>
              <a:t>gr</a:t>
            </a:r>
            <a:r>
              <a:rPr sz="3200" b="1" spc="-10" dirty="0">
                <a:latin typeface="Arial"/>
                <a:cs typeface="Arial"/>
              </a:rPr>
              <a:t>i</a:t>
            </a:r>
            <a:r>
              <a:rPr sz="3200" b="1" dirty="0">
                <a:latin typeface="Arial"/>
                <a:cs typeface="Arial"/>
              </a:rPr>
              <a:t>ty</a:t>
            </a:r>
            <a:endParaRPr sz="3200">
              <a:latin typeface="Arial"/>
              <a:cs typeface="Arial"/>
            </a:endParaRPr>
          </a:p>
        </p:txBody>
      </p:sp>
      <p:sp>
        <p:nvSpPr>
          <p:cNvPr id="1789" name="object 1789"/>
          <p:cNvSpPr txBox="1"/>
          <p:nvPr/>
        </p:nvSpPr>
        <p:spPr>
          <a:xfrm>
            <a:off x="5957572" y="5052061"/>
            <a:ext cx="3161665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3200" b="1" spc="-6" dirty="0">
                <a:latin typeface="Arial"/>
                <a:cs typeface="Arial"/>
              </a:rPr>
              <a:t>Non-repudiation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743" y="302260"/>
            <a:ext cx="9418319" cy="1035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53210" marR="5078" indent="-139671">
              <a:lnSpc>
                <a:spcPts val="4009"/>
              </a:lnSpc>
            </a:pPr>
            <a:r>
              <a:rPr sz="3600" spc="-10" dirty="0"/>
              <a:t>Protect </a:t>
            </a:r>
            <a:r>
              <a:rPr sz="3600" spc="-6" dirty="0"/>
              <a:t>private</a:t>
            </a:r>
            <a:r>
              <a:rPr sz="3600" spc="-50" dirty="0"/>
              <a:t> </a:t>
            </a:r>
            <a:r>
              <a:rPr sz="3600" dirty="0"/>
              <a:t>key  </a:t>
            </a:r>
            <a:r>
              <a:rPr sz="3600" spc="-6" dirty="0"/>
              <a:t>With Smart</a:t>
            </a:r>
            <a:r>
              <a:rPr sz="3600" spc="-90" dirty="0"/>
              <a:t> </a:t>
            </a:r>
            <a:r>
              <a:rPr sz="3600" dirty="0"/>
              <a:t>cards</a:t>
            </a:r>
            <a:endParaRPr sz="360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xfrm>
            <a:off x="3445300" y="7107592"/>
            <a:ext cx="3193203" cy="19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lang="en-US" smtClean="0"/>
              <a:t>Stephane Chretien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xfrm>
            <a:off x="9281159" y="6890188"/>
            <a:ext cx="320040" cy="19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278">
              <a:lnSpc>
                <a:spcPts val="1505"/>
              </a:lnSpc>
            </a:pPr>
            <a:fld id="{81D60167-4931-47E6-BA6A-407CBD079E47}" type="slidenum">
              <a:rPr dirty="0"/>
              <a:pPr marL="114278">
                <a:lnSpc>
                  <a:spcPts val="1505"/>
                </a:lnSpc>
              </a:pPr>
              <a:t>99</a:t>
            </a:fld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4326893" y="6890190"/>
            <a:ext cx="14331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>
              <a:lnSpc>
                <a:spcPts val="1505"/>
              </a:lnSpc>
            </a:pPr>
            <a:r>
              <a:rPr sz="1400" spc="-10" dirty="0">
                <a:latin typeface="Times New Roman"/>
                <a:cs typeface="Times New Roman"/>
              </a:rPr>
              <a:t>Smart </a:t>
            </a:r>
            <a:r>
              <a:rPr sz="1400" spc="-6" dirty="0">
                <a:latin typeface="Times New Roman"/>
                <a:cs typeface="Times New Roman"/>
              </a:rPr>
              <a:t>cards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tutorial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26541" y="1612900"/>
            <a:ext cx="146685" cy="325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2100" dirty="0">
                <a:latin typeface="Tahoma"/>
                <a:cs typeface="Tahoma"/>
              </a:rPr>
              <a:t>•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40562" y="1614171"/>
            <a:ext cx="6318249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6"/>
            <a:r>
              <a:rPr sz="2100" spc="-6" dirty="0">
                <a:latin typeface="Arial"/>
                <a:cs typeface="Arial"/>
              </a:rPr>
              <a:t>The Private key </a:t>
            </a:r>
            <a:r>
              <a:rPr sz="2100" dirty="0">
                <a:latin typeface="Arial"/>
                <a:cs typeface="Arial"/>
              </a:rPr>
              <a:t>is </a:t>
            </a:r>
            <a:r>
              <a:rPr sz="2100" spc="-6" dirty="0">
                <a:latin typeface="Arial"/>
                <a:cs typeface="Arial"/>
              </a:rPr>
              <a:t>born, lives and dies inside the</a:t>
            </a:r>
            <a:r>
              <a:rPr sz="2100" spc="-10" dirty="0">
                <a:latin typeface="Arial"/>
                <a:cs typeface="Arial"/>
              </a:rPr>
              <a:t> </a:t>
            </a:r>
            <a:r>
              <a:rPr sz="2100" spc="-6" dirty="0">
                <a:latin typeface="Arial"/>
                <a:cs typeface="Arial"/>
              </a:rPr>
              <a:t>card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26542" y="1948181"/>
            <a:ext cx="5808345" cy="40148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8809" indent="-383460">
              <a:buFont typeface="Tahoma"/>
              <a:buChar char="–"/>
              <a:tabLst>
                <a:tab pos="968174" algn="l"/>
                <a:tab pos="968809" algn="l"/>
              </a:tabLst>
            </a:pPr>
            <a:r>
              <a:rPr spc="-10" dirty="0">
                <a:latin typeface="Arial"/>
                <a:cs typeface="Arial"/>
              </a:rPr>
              <a:t>Key pair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generation</a:t>
            </a:r>
            <a:endParaRPr>
              <a:latin typeface="Arial"/>
              <a:cs typeface="Arial"/>
            </a:endParaRPr>
          </a:p>
          <a:p>
            <a:pPr marL="968809" indent="-383460">
              <a:spcBef>
                <a:spcPts val="100"/>
              </a:spcBef>
              <a:buFont typeface="Tahoma"/>
              <a:buChar char="–"/>
              <a:tabLst>
                <a:tab pos="968174" algn="l"/>
                <a:tab pos="968809" algn="l"/>
              </a:tabLst>
            </a:pPr>
            <a:r>
              <a:rPr spc="-6" dirty="0">
                <a:latin typeface="Arial"/>
                <a:cs typeface="Arial"/>
              </a:rPr>
              <a:t>Secure</a:t>
            </a:r>
            <a:r>
              <a:rPr spc="-95" dirty="0">
                <a:latin typeface="Arial"/>
                <a:cs typeface="Arial"/>
              </a:rPr>
              <a:t> </a:t>
            </a:r>
            <a:r>
              <a:rPr spc="-6" dirty="0">
                <a:latin typeface="Arial"/>
                <a:cs typeface="Arial"/>
              </a:rPr>
              <a:t>access</a:t>
            </a:r>
            <a:endParaRPr>
              <a:latin typeface="Arial"/>
              <a:cs typeface="Arial"/>
            </a:endParaRPr>
          </a:p>
          <a:p>
            <a:pPr marL="968809" indent="-383460">
              <a:spcBef>
                <a:spcPts val="100"/>
              </a:spcBef>
              <a:buFont typeface="Tahoma"/>
              <a:buChar char="–"/>
              <a:tabLst>
                <a:tab pos="968174" algn="l"/>
                <a:tab pos="968809" algn="l"/>
              </a:tabLst>
            </a:pPr>
            <a:r>
              <a:rPr spc="-10" dirty="0">
                <a:latin typeface="Arial"/>
                <a:cs typeface="Arial"/>
              </a:rPr>
              <a:t>Cryptographic </a:t>
            </a:r>
            <a:r>
              <a:rPr spc="-6" dirty="0">
                <a:latin typeface="Arial"/>
                <a:cs typeface="Arial"/>
              </a:rPr>
              <a:t>algorithm process </a:t>
            </a:r>
            <a:r>
              <a:rPr spc="-10" dirty="0">
                <a:latin typeface="Arial"/>
                <a:cs typeface="Arial"/>
              </a:rPr>
              <a:t>inside </a:t>
            </a:r>
            <a:r>
              <a:rPr spc="-6" dirty="0">
                <a:latin typeface="Arial"/>
                <a:cs typeface="Arial"/>
              </a:rPr>
              <a:t>the </a:t>
            </a:r>
            <a:r>
              <a:rPr dirty="0">
                <a:latin typeface="Arial"/>
                <a:cs typeface="Arial"/>
              </a:rPr>
              <a:t>card</a:t>
            </a:r>
            <a:endParaRPr>
              <a:latin typeface="Arial"/>
              <a:cs typeface="Arial"/>
            </a:endParaRPr>
          </a:p>
          <a:p>
            <a:pPr>
              <a:spcBef>
                <a:spcPts val="20"/>
              </a:spcBef>
            </a:pPr>
            <a:endParaRPr sz="2100">
              <a:latin typeface="Times New Roman"/>
              <a:cs typeface="Times New Roman"/>
            </a:endParaRPr>
          </a:p>
          <a:p>
            <a:pPr marL="426632" indent="-413935">
              <a:buFont typeface="Tahoma"/>
              <a:buChar char="•"/>
              <a:tabLst>
                <a:tab pos="425996" algn="l"/>
                <a:tab pos="426632" algn="l"/>
              </a:tabLst>
            </a:pPr>
            <a:r>
              <a:rPr sz="2100" spc="-6" dirty="0">
                <a:latin typeface="Arial"/>
                <a:cs typeface="Arial"/>
              </a:rPr>
              <a:t>Physically</a:t>
            </a:r>
            <a:r>
              <a:rPr sz="2100" spc="-60" dirty="0">
                <a:latin typeface="Arial"/>
                <a:cs typeface="Arial"/>
              </a:rPr>
              <a:t> </a:t>
            </a:r>
            <a:r>
              <a:rPr sz="2100" spc="-6" dirty="0">
                <a:latin typeface="Arial"/>
                <a:cs typeface="Arial"/>
              </a:rPr>
              <a:t>secure</a:t>
            </a:r>
            <a:endParaRPr sz="2100">
              <a:latin typeface="Arial"/>
              <a:cs typeface="Arial"/>
            </a:endParaRPr>
          </a:p>
          <a:p>
            <a:pPr marL="968809" lvl="1" indent="-383460">
              <a:spcBef>
                <a:spcPts val="100"/>
              </a:spcBef>
              <a:buFont typeface="Tahoma"/>
              <a:buChar char="–"/>
              <a:tabLst>
                <a:tab pos="968174" algn="l"/>
                <a:tab pos="968809" algn="l"/>
              </a:tabLst>
            </a:pPr>
            <a:r>
              <a:rPr spc="-6" dirty="0">
                <a:latin typeface="Arial"/>
                <a:cs typeface="Arial"/>
              </a:rPr>
              <a:t>No hard drive storage of the </a:t>
            </a:r>
            <a:r>
              <a:rPr spc="-10" dirty="0">
                <a:latin typeface="Arial"/>
                <a:cs typeface="Arial"/>
              </a:rPr>
              <a:t>private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6" dirty="0">
                <a:latin typeface="Arial"/>
                <a:cs typeface="Arial"/>
              </a:rPr>
              <a:t>key</a:t>
            </a:r>
            <a:endParaRPr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Font typeface="Tahoma"/>
              <a:buChar char="–"/>
            </a:pPr>
            <a:endParaRPr sz="2400">
              <a:latin typeface="Times New Roman"/>
              <a:cs typeface="Times New Roman"/>
            </a:endParaRPr>
          </a:p>
          <a:p>
            <a:pPr marL="426632" indent="-413935">
              <a:buFont typeface="Tahoma"/>
              <a:buChar char="•"/>
              <a:tabLst>
                <a:tab pos="425996" algn="l"/>
                <a:tab pos="426632" algn="l"/>
              </a:tabLst>
            </a:pPr>
            <a:r>
              <a:rPr sz="2100" spc="-6" dirty="0">
                <a:latin typeface="Arial"/>
                <a:cs typeface="Arial"/>
              </a:rPr>
              <a:t>Portable</a:t>
            </a:r>
            <a:endParaRPr sz="2100">
              <a:latin typeface="Arial"/>
              <a:cs typeface="Arial"/>
            </a:endParaRPr>
          </a:p>
          <a:p>
            <a:pPr marL="968809" lvl="1" indent="-383460">
              <a:spcBef>
                <a:spcPts val="100"/>
              </a:spcBef>
              <a:buFont typeface="Tahoma"/>
              <a:buChar char="–"/>
              <a:tabLst>
                <a:tab pos="968174" algn="l"/>
                <a:tab pos="968809" algn="l"/>
              </a:tabLst>
            </a:pPr>
            <a:r>
              <a:rPr spc="-6" dirty="0">
                <a:latin typeface="Arial"/>
                <a:cs typeface="Arial"/>
              </a:rPr>
              <a:t>No</a:t>
            </a:r>
            <a:r>
              <a:rPr spc="-95" dirty="0">
                <a:latin typeface="Arial"/>
                <a:cs typeface="Arial"/>
              </a:rPr>
              <a:t> </a:t>
            </a:r>
            <a:r>
              <a:rPr spc="-6" dirty="0">
                <a:latin typeface="Arial"/>
                <a:cs typeface="Arial"/>
              </a:rPr>
              <a:t>multi-key</a:t>
            </a:r>
            <a:endParaRPr>
              <a:latin typeface="Arial"/>
              <a:cs typeface="Arial"/>
            </a:endParaRPr>
          </a:p>
          <a:p>
            <a:pPr marL="968809" lvl="1" indent="-383460">
              <a:spcBef>
                <a:spcPts val="100"/>
              </a:spcBef>
              <a:buFont typeface="Tahoma"/>
              <a:buChar char="–"/>
              <a:tabLst>
                <a:tab pos="968174" algn="l"/>
                <a:tab pos="968809" algn="l"/>
              </a:tabLst>
            </a:pPr>
            <a:r>
              <a:rPr spc="-10" dirty="0">
                <a:latin typeface="Arial"/>
                <a:cs typeface="Arial"/>
              </a:rPr>
              <a:t>Multiple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-6" dirty="0">
                <a:latin typeface="Arial"/>
                <a:cs typeface="Arial"/>
              </a:rPr>
              <a:t>Device</a:t>
            </a:r>
            <a:endParaRPr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Font typeface="Tahoma"/>
              <a:buChar char="–"/>
            </a:pPr>
            <a:endParaRPr sz="2400">
              <a:latin typeface="Times New Roman"/>
              <a:cs typeface="Times New Roman"/>
            </a:endParaRPr>
          </a:p>
          <a:p>
            <a:pPr marL="426632" indent="-413935">
              <a:buFont typeface="Tahoma"/>
              <a:buChar char="•"/>
              <a:tabLst>
                <a:tab pos="425996" algn="l"/>
                <a:tab pos="426632" algn="l"/>
              </a:tabLst>
            </a:pPr>
            <a:r>
              <a:rPr sz="2100" spc="-6" dirty="0">
                <a:latin typeface="Arial"/>
                <a:cs typeface="Arial"/>
              </a:rPr>
              <a:t>Enciphering </a:t>
            </a:r>
            <a:r>
              <a:rPr sz="2100" dirty="0">
                <a:latin typeface="Arial"/>
                <a:cs typeface="Arial"/>
              </a:rPr>
              <a:t>is </a:t>
            </a:r>
            <a:r>
              <a:rPr sz="2100" spc="-10" dirty="0">
                <a:latin typeface="Arial"/>
                <a:cs typeface="Arial"/>
              </a:rPr>
              <a:t>done </a:t>
            </a:r>
            <a:r>
              <a:rPr sz="2100" spc="-6" dirty="0">
                <a:latin typeface="Arial"/>
                <a:cs typeface="Arial"/>
              </a:rPr>
              <a:t>inside the</a:t>
            </a:r>
            <a:r>
              <a:rPr sz="2100" spc="-35" dirty="0">
                <a:latin typeface="Arial"/>
                <a:cs typeface="Arial"/>
              </a:rPr>
              <a:t> </a:t>
            </a:r>
            <a:r>
              <a:rPr sz="2100" spc="-6" dirty="0">
                <a:latin typeface="Arial"/>
                <a:cs typeface="Arial"/>
              </a:rPr>
              <a:t>card</a:t>
            </a:r>
            <a:endParaRPr sz="2100">
              <a:latin typeface="Arial"/>
              <a:cs typeface="Arial"/>
            </a:endParaRPr>
          </a:p>
          <a:p>
            <a:pPr marL="968809" lvl="1" indent="-383460">
              <a:spcBef>
                <a:spcPts val="110"/>
              </a:spcBef>
              <a:buFont typeface="Tahoma"/>
              <a:buChar char="–"/>
              <a:tabLst>
                <a:tab pos="968174" algn="l"/>
                <a:tab pos="968809" algn="l"/>
              </a:tabLst>
            </a:pPr>
            <a:r>
              <a:rPr spc="-10" dirty="0">
                <a:latin typeface="Arial"/>
                <a:cs typeface="Arial"/>
              </a:rPr>
              <a:t>Computer</a:t>
            </a:r>
            <a:r>
              <a:rPr spc="-4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Independent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24420</TotalTime>
  <Words>8067</Words>
  <Application>Microsoft Office PowerPoint</Application>
  <PresentationFormat>Custom</PresentationFormat>
  <Paragraphs>2197</Paragraphs>
  <Slides>189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189</vt:i4>
      </vt:variant>
    </vt:vector>
  </HeadingPairs>
  <TitlesOfParts>
    <vt:vector size="197" baseType="lpstr">
      <vt:lpstr>Arial</vt:lpstr>
      <vt:lpstr>Calibri</vt:lpstr>
      <vt:lpstr>Courier New</vt:lpstr>
      <vt:lpstr>Symbol</vt:lpstr>
      <vt:lpstr>Tahoma</vt:lpstr>
      <vt:lpstr>Times New Roman</vt:lpstr>
      <vt:lpstr>Wingdings</vt:lpstr>
      <vt:lpstr>Office Theme</vt:lpstr>
      <vt:lpstr>PowerPoint Presentation</vt:lpstr>
      <vt:lpstr>Presentation  objectives</vt:lpstr>
      <vt:lpstr>Presentation  content</vt:lpstr>
      <vt:lpstr>Introduction</vt:lpstr>
      <vt:lpstr>Introduction</vt:lpstr>
      <vt:lpstr>Brief history</vt:lpstr>
      <vt:lpstr>What is a smart  card</vt:lpstr>
      <vt:lpstr>For what  applications …</vt:lpstr>
      <vt:lpstr>Architecture</vt:lpstr>
      <vt:lpstr>Standards</vt:lpstr>
      <vt:lpstr>Standards</vt:lpstr>
      <vt:lpstr>Conclusion</vt:lpstr>
      <vt:lpstr>ISO7816 Protocol</vt:lpstr>
      <vt:lpstr>Introduction</vt:lpstr>
      <vt:lpstr>Mechanical and Electrical  Aspects</vt:lpstr>
      <vt:lpstr>USB and NFC port</vt:lpstr>
      <vt:lpstr>Half-duplex serial  protocol</vt:lpstr>
      <vt:lpstr>USB IC</vt:lpstr>
      <vt:lpstr>NFC SWP</vt:lpstr>
      <vt:lpstr>Terminology</vt:lpstr>
      <vt:lpstr>Answer to Reset</vt:lpstr>
      <vt:lpstr>General protocol</vt:lpstr>
      <vt:lpstr>Application Protocol  Data Unit Command</vt:lpstr>
      <vt:lpstr>Application Protocol  Data Unit</vt:lpstr>
      <vt:lpstr>Application Protocol  Data Unit Response</vt:lpstr>
      <vt:lpstr>Case 1 : No Data Exchanged</vt:lpstr>
      <vt:lpstr>Case 2: Data Sent by Terminal</vt:lpstr>
      <vt:lpstr>Case 3: Data Sent by Card</vt:lpstr>
      <vt:lpstr>Conclusion</vt:lpstr>
      <vt:lpstr>Cours 2 : Java Card</vt:lpstr>
      <vt:lpstr>Introduction</vt:lpstr>
      <vt:lpstr>Operating systems</vt:lpstr>
      <vt:lpstr>Java Card History</vt:lpstr>
      <vt:lpstr>Why Java in a  smart card</vt:lpstr>
      <vt:lpstr>Is Java for Java  Card pure Java?</vt:lpstr>
      <vt:lpstr>Which  version in this  course?</vt:lpstr>
      <vt:lpstr>Available libraries</vt:lpstr>
      <vt:lpstr>SIM Toolkit</vt:lpstr>
      <vt:lpstr>How Java works in  a smart card</vt:lpstr>
      <vt:lpstr>Roles of the JCRE</vt:lpstr>
      <vt:lpstr>Downloading a  package</vt:lpstr>
      <vt:lpstr>What is a Java  Card Applet</vt:lpstr>
      <vt:lpstr>Class APDU</vt:lpstr>
      <vt:lpstr>Main methods of  the APDU</vt:lpstr>
      <vt:lpstr>Class ISO7816</vt:lpstr>
      <vt:lpstr>PowerPoint Presentation</vt:lpstr>
      <vt:lpstr>Lifecycle of an  applet</vt:lpstr>
      <vt:lpstr>Lifecycle of an  Applet</vt:lpstr>
      <vt:lpstr>Example of an  Applet</vt:lpstr>
      <vt:lpstr>PowerPoint Presentation</vt:lpstr>
      <vt:lpstr>PowerPoint Presentation</vt:lpstr>
      <vt:lpstr>Simulation script</vt:lpstr>
      <vt:lpstr>Result</vt:lpstr>
      <vt:lpstr>Netbeans </vt:lpstr>
      <vt:lpstr>Other Java Card  features</vt:lpstr>
      <vt:lpstr>OwnerPIN</vt:lpstr>
      <vt:lpstr>OwnerPIN</vt:lpstr>
      <vt:lpstr>OwnerPIN</vt:lpstr>
      <vt:lpstr>OwnerPIN</vt:lpstr>
      <vt:lpstr>Conclusion</vt:lpstr>
      <vt:lpstr>PowerPoint Presentation</vt:lpstr>
      <vt:lpstr>Java Card Programming  Issues</vt:lpstr>
      <vt:lpstr>Java Card Programming  Issues</vt:lpstr>
      <vt:lpstr>Java Card Programming  Issues</vt:lpstr>
      <vt:lpstr>Tr U S T Me</vt:lpstr>
      <vt:lpstr>Transaction  aware</vt:lpstr>
      <vt:lpstr>Transaction aware  (code example)</vt:lpstr>
      <vt:lpstr>Transaction aware (a better code)</vt:lpstr>
      <vt:lpstr>Usability</vt:lpstr>
      <vt:lpstr>Usability (code example)</vt:lpstr>
      <vt:lpstr>Usability</vt:lpstr>
      <vt:lpstr>Security</vt:lpstr>
      <vt:lpstr>Security (proposed answers)</vt:lpstr>
      <vt:lpstr>Security</vt:lpstr>
      <vt:lpstr>Time out</vt:lpstr>
      <vt:lpstr>Time out (time issues)</vt:lpstr>
      <vt:lpstr>Time out</vt:lpstr>
      <vt:lpstr>Memory  aware</vt:lpstr>
      <vt:lpstr>Memory aware (code example)</vt:lpstr>
      <vt:lpstr>Memory aware</vt:lpstr>
      <vt:lpstr>Conclusion</vt:lpstr>
      <vt:lpstr>Conclusion</vt:lpstr>
      <vt:lpstr>Conclusion</vt:lpstr>
      <vt:lpstr>Cours 4: Security</vt:lpstr>
      <vt:lpstr>Objectives</vt:lpstr>
      <vt:lpstr>Hardware security</vt:lpstr>
      <vt:lpstr>The attacks</vt:lpstr>
      <vt:lpstr>The Counter Measure</vt:lpstr>
      <vt:lpstr>Software attacks  and shields</vt:lpstr>
      <vt:lpstr>Symmetric  Enciphering</vt:lpstr>
      <vt:lpstr>Symmetric  Enciphering</vt:lpstr>
      <vt:lpstr>Asymmetric  enciphering</vt:lpstr>
      <vt:lpstr>Asymmetric  enciphering</vt:lpstr>
      <vt:lpstr>Signing using  asymmetric keys</vt:lpstr>
      <vt:lpstr>Signing using  asymmetric keys</vt:lpstr>
      <vt:lpstr>Certify public key</vt:lpstr>
      <vt:lpstr>Certification  Authority</vt:lpstr>
      <vt:lpstr>PowerPoint Presentation</vt:lpstr>
      <vt:lpstr>Protect private key  With Smart cards</vt:lpstr>
      <vt:lpstr>Hashing </vt:lpstr>
      <vt:lpstr>Digital Signature (Email)</vt:lpstr>
      <vt:lpstr>S/MIME Encryption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Encrypting w/public</vt:lpstr>
      <vt:lpstr>Result</vt:lpstr>
      <vt:lpstr>Conclusion</vt:lpstr>
      <vt:lpstr>SIM Cards</vt:lpstr>
      <vt:lpstr>Introduction</vt:lpstr>
      <vt:lpstr>SIM cards</vt:lpstr>
      <vt:lpstr>SIM cards</vt:lpstr>
      <vt:lpstr>Proactives SIM</vt:lpstr>
      <vt:lpstr>Internal  organization</vt:lpstr>
      <vt:lpstr>File hierarchy</vt:lpstr>
      <vt:lpstr>File hierarchy</vt:lpstr>
      <vt:lpstr>Proactive SIM</vt:lpstr>
      <vt:lpstr>Proactive protocol</vt:lpstr>
      <vt:lpstr>Allowed commands  for the SIM</vt:lpstr>
      <vt:lpstr>SIM Toolkit applet</vt:lpstr>
      <vt:lpstr>SIM Toolkit applet</vt:lpstr>
      <vt:lpstr>SIMView</vt:lpstr>
      <vt:lpstr>SIMView</vt:lpstr>
      <vt:lpstr>SIMView</vt:lpstr>
      <vt:lpstr>SIMSystem</vt:lpstr>
      <vt:lpstr>ToolkitRegistry</vt:lpstr>
      <vt:lpstr>SIM Toolkit applet</vt:lpstr>
      <vt:lpstr>initMenuEntry</vt:lpstr>
      <vt:lpstr>SIM Toolkit applet</vt:lpstr>
      <vt:lpstr>SIM Toolkit applet</vt:lpstr>
      <vt:lpstr>SIM Toolkit applet</vt:lpstr>
      <vt:lpstr>Running</vt:lpstr>
      <vt:lpstr>Documentation</vt:lpstr>
      <vt:lpstr>Conclusion</vt:lpstr>
      <vt:lpstr>PowerPoint Presentation</vt:lpstr>
      <vt:lpstr>Introduction</vt:lpstr>
      <vt:lpstr>Introduction</vt:lpstr>
      <vt:lpstr>Introduction</vt:lpstr>
      <vt:lpstr>SCWS</vt:lpstr>
      <vt:lpstr>SCWS</vt:lpstr>
      <vt:lpstr>Packages  and classes</vt:lpstr>
      <vt:lpstr>ScwsConstants</vt:lpstr>
      <vt:lpstr>ScwsExtension</vt:lpstr>
      <vt:lpstr>HttpRequest</vt:lpstr>
      <vt:lpstr>HttpResponse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Static HTML</vt:lpstr>
      <vt:lpstr>Running</vt:lpstr>
      <vt:lpstr>Conclusion</vt:lpstr>
      <vt:lpstr>PowerPoint Presentation</vt:lpstr>
      <vt:lpstr>Introduction</vt:lpstr>
      <vt:lpstr>Features</vt:lpstr>
      <vt:lpstr>Features</vt:lpstr>
      <vt:lpstr>Features</vt:lpstr>
      <vt:lpstr>Features</vt:lpstr>
      <vt:lpstr>Architecture</vt:lpstr>
      <vt:lpstr>Architecture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Conclusion</vt:lpstr>
      <vt:lpstr>PowerPoint Presentation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 Koenig</dc:creator>
  <cp:lastModifiedBy>Stephane Chretien</cp:lastModifiedBy>
  <cp:revision>82</cp:revision>
  <dcterms:created xsi:type="dcterms:W3CDTF">2016-11-29T20:29:46Z</dcterms:created>
  <dcterms:modified xsi:type="dcterms:W3CDTF">2017-01-04T08:14:40Z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2011-01-04T00:00:00Z</vt:filetime>
  </property>
  <property fmtid="{D5CDD505-2E9C-101B-9397-08002B2CF9AE}" pid="3" name="Creator">
    <vt:lpwstr>Impress</vt:lpwstr>
  </property>
  <property fmtid="{D5CDD505-2E9C-101B-9397-08002B2CF9AE}" pid="4" name="LastSaved">
    <vt:filetime>2016-11-29T00:00:00Z</vt:filetime>
  </property>
</Properties>
</file>